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1" r:id="rId1"/>
  </p:sldMasterIdLst>
  <p:notesMasterIdLst>
    <p:notesMasterId r:id="rId51"/>
  </p:notesMasterIdLst>
  <p:sldIdLst>
    <p:sldId id="919" r:id="rId2"/>
    <p:sldId id="989" r:id="rId3"/>
    <p:sldId id="920" r:id="rId4"/>
    <p:sldId id="922" r:id="rId5"/>
    <p:sldId id="1071" r:id="rId6"/>
    <p:sldId id="925" r:id="rId7"/>
    <p:sldId id="1036" r:id="rId8"/>
    <p:sldId id="929" r:id="rId9"/>
    <p:sldId id="990" r:id="rId10"/>
    <p:sldId id="1048" r:id="rId11"/>
    <p:sldId id="1049" r:id="rId12"/>
    <p:sldId id="930" r:id="rId13"/>
    <p:sldId id="931" r:id="rId14"/>
    <p:sldId id="932" r:id="rId15"/>
    <p:sldId id="1050" r:id="rId16"/>
    <p:sldId id="1051" r:id="rId17"/>
    <p:sldId id="933" r:id="rId18"/>
    <p:sldId id="1034" r:id="rId19"/>
    <p:sldId id="934" r:id="rId20"/>
    <p:sldId id="1010" r:id="rId21"/>
    <p:sldId id="1008" r:id="rId22"/>
    <p:sldId id="1011" r:id="rId23"/>
    <p:sldId id="1012" r:id="rId24"/>
    <p:sldId id="1052" r:id="rId25"/>
    <p:sldId id="1053" r:id="rId26"/>
    <p:sldId id="1054" r:id="rId27"/>
    <p:sldId id="1007" r:id="rId28"/>
    <p:sldId id="935" r:id="rId29"/>
    <p:sldId id="992" r:id="rId30"/>
    <p:sldId id="1055" r:id="rId31"/>
    <p:sldId id="938" r:id="rId32"/>
    <p:sldId id="979" r:id="rId33"/>
    <p:sldId id="1019" r:id="rId34"/>
    <p:sldId id="996" r:id="rId35"/>
    <p:sldId id="994" r:id="rId36"/>
    <p:sldId id="995" r:id="rId37"/>
    <p:sldId id="997" r:id="rId38"/>
    <p:sldId id="1020" r:id="rId39"/>
    <p:sldId id="1067" r:id="rId40"/>
    <p:sldId id="1068" r:id="rId41"/>
    <p:sldId id="1018" r:id="rId42"/>
    <p:sldId id="1060" r:id="rId43"/>
    <p:sldId id="1028" r:id="rId44"/>
    <p:sldId id="1029" r:id="rId45"/>
    <p:sldId id="1030" r:id="rId46"/>
    <p:sldId id="1069" r:id="rId47"/>
    <p:sldId id="1070" r:id="rId48"/>
    <p:sldId id="943" r:id="rId49"/>
    <p:sldId id="944" r:id="rId50"/>
  </p:sldIdLst>
  <p:sldSz cx="9144000" cy="6858000" type="screen4x3"/>
  <p:notesSz cx="6858000" cy="9144000"/>
  <p:embeddedFontLst>
    <p:embeddedFont>
      <p:font typeface="cmsy10" panose="020B0500000000000000" pitchFamily="34" charset="0"/>
      <p:regular r:id="rId52"/>
    </p:embeddedFont>
    <p:embeddedFont>
      <p:font typeface="Candara" panose="020E0502030303020204" pitchFamily="34" charset="0"/>
      <p:regular r:id="rId53"/>
      <p:bold r:id="rId54"/>
      <p:italic r:id="rId55"/>
      <p:boldItalic r:id="rId56"/>
    </p:embeddedFont>
    <p:embeddedFont>
      <p:font typeface="Helvetica" panose="020B0604020202020204" pitchFamily="34" charset="0"/>
      <p:regular r:id="rId57"/>
      <p:bold r:id="rId58"/>
      <p:italic r:id="rId59"/>
      <p:boldItalic r:id="rId60"/>
    </p:embeddedFont>
    <p:embeddedFont>
      <p:font typeface="Times" panose="02020603050405020304" pitchFamily="18" charset="0"/>
      <p:regular r:id="rId61"/>
      <p:bold r:id="rId62"/>
      <p:italic r:id="rId63"/>
      <p:boldItalic r:id="rId64"/>
    </p:embeddedFont>
    <p:embeddedFont>
      <p:font typeface="msam10" panose="020B0500000000000000" pitchFamily="3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custDataLst>
    <p:tags r:id="rId70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9DD41"/>
    <a:srgbClr val="765A00"/>
    <a:srgbClr val="33F5C7"/>
    <a:srgbClr val="9FE6FF"/>
    <a:srgbClr val="FF00FF"/>
    <a:srgbClr val="F6D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96" autoAdjust="0"/>
    <p:restoredTop sz="47534" autoAdjust="0"/>
  </p:normalViewPr>
  <p:slideViewPr>
    <p:cSldViewPr>
      <p:cViewPr varScale="1">
        <p:scale>
          <a:sx n="74" d="100"/>
          <a:sy n="74" d="100"/>
        </p:scale>
        <p:origin x="-10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94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D9D8A-A5DF-4404-BCAC-1F9253016F88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3CF43-5A70-49F6-8A51-4661E84935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8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sz="20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8423A-5E7E-48D1-AAC9-C5DA4659154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983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166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First,</a:t>
            </a:r>
            <a:r>
              <a:rPr kumimoji="1" lang="en-US" altLang="ja-JP" baseline="0" dirty="0" smtClean="0"/>
              <a:t> I discuss the evolution of the axion cloud taking account of non-linear self-interactions.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</a:t>
            </a:r>
            <a:r>
              <a:rPr kumimoji="1" lang="en-US" altLang="ja-JP" baseline="0" dirty="0" err="1" smtClean="0"/>
              <a:t>constrast</a:t>
            </a:r>
            <a:r>
              <a:rPr kumimoji="1" lang="en-US" altLang="ja-JP" baseline="0" dirty="0" smtClean="0"/>
              <a:t> to these beautiful works which investigated the dynamics </a:t>
            </a:r>
          </a:p>
          <a:p>
            <a:r>
              <a:rPr kumimoji="1" lang="en-US" altLang="ja-JP" baseline="0" dirty="0" smtClean="0"/>
              <a:t>of free massive scalar and </a:t>
            </a:r>
            <a:r>
              <a:rPr kumimoji="1" lang="en-US" altLang="ja-JP" baseline="0" dirty="0" err="1" smtClean="0"/>
              <a:t>proca</a:t>
            </a:r>
            <a:r>
              <a:rPr kumimoji="1" lang="en-US" altLang="ja-JP" baseline="0" dirty="0" smtClean="0"/>
              <a:t> fields around a black hole by full GR numerical simulations, </a:t>
            </a:r>
          </a:p>
          <a:p>
            <a:r>
              <a:rPr kumimoji="1" lang="en-US" altLang="ja-JP" baseline="0" dirty="0" smtClean="0"/>
              <a:t>we fix the background geometry and do not consider the back reaction of the axion cloud to the geometry.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573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baseline="0" dirty="0" smtClean="0"/>
              <a:t>＊</a:t>
            </a:r>
            <a:r>
              <a:rPr kumimoji="1" lang="en-US" altLang="ja-JP" baseline="0" dirty="0" smtClean="0"/>
              <a:t>We consider the simplest case in which the axion potential is given by this simple cosine potential.</a:t>
            </a:r>
          </a:p>
          <a:p>
            <a:r>
              <a:rPr kumimoji="1" lang="en-US" altLang="ja-JP" baseline="0" dirty="0" smtClean="0"/>
              <a:t>Here, fa </a:t>
            </a:r>
            <a:r>
              <a:rPr kumimoji="1" lang="en-US" altLang="ja-JP" baseline="0" dirty="0" err="1" smtClean="0"/>
              <a:t>characterises</a:t>
            </a:r>
            <a:r>
              <a:rPr kumimoji="1" lang="en-US" altLang="ja-JP" baseline="0" dirty="0" smtClean="0"/>
              <a:t> the scale of the axion field and is called the axion decay constant.</a:t>
            </a:r>
          </a:p>
          <a:p>
            <a:r>
              <a:rPr kumimoji="1" lang="en-US" altLang="ja-JP" baseline="0" dirty="0" smtClean="0"/>
              <a:t>In general, the coupling strength of an axion to other field is inversely proportional to fa, </a:t>
            </a:r>
          </a:p>
          <a:p>
            <a:r>
              <a:rPr kumimoji="1" lang="en-US" altLang="ja-JP" baseline="0" dirty="0" smtClean="0"/>
              <a:t>as in the case of the </a:t>
            </a:r>
            <a:r>
              <a:rPr kumimoji="1" lang="en-US" altLang="ja-JP" baseline="0" dirty="0" err="1" smtClean="0"/>
              <a:t>Chern</a:t>
            </a:r>
            <a:r>
              <a:rPr kumimoji="1" lang="en-US" altLang="ja-JP" baseline="0" dirty="0" smtClean="0"/>
              <a:t>-Simons coupling of the axion to photon by anomaly.</a:t>
            </a:r>
          </a:p>
          <a:p>
            <a:r>
              <a:rPr kumimoji="1" lang="ja-JP" altLang="en-US" baseline="0" dirty="0" smtClean="0"/>
              <a:t>＊</a:t>
            </a:r>
            <a:r>
              <a:rPr kumimoji="1" lang="en-US" altLang="ja-JP" baseline="0" dirty="0" smtClean="0"/>
              <a:t>When we expand this potential  </a:t>
            </a:r>
            <a:r>
              <a:rPr kumimoji="1" lang="en-US" altLang="ja-JP" baseline="0" dirty="0" err="1" smtClean="0"/>
              <a:t>wrt</a:t>
            </a:r>
            <a:r>
              <a:rPr kumimoji="1" lang="en-US" altLang="ja-JP" baseline="0" dirty="0" smtClean="0"/>
              <a:t>  Phi/fa, the leading term is the mass term, and</a:t>
            </a:r>
          </a:p>
          <a:p>
            <a:r>
              <a:rPr kumimoji="1" lang="en-US" altLang="ja-JP" baseline="0" dirty="0" smtClean="0"/>
              <a:t>the next leading term is negative. This term represents an attractive force in proportion to </a:t>
            </a:r>
          </a:p>
          <a:p>
            <a:r>
              <a:rPr kumimoji="1" lang="en-US" altLang="ja-JP" baseline="0" dirty="0" smtClean="0"/>
              <a:t>the square of the axion cloud energy. </a:t>
            </a:r>
          </a:p>
          <a:p>
            <a:r>
              <a:rPr kumimoji="1" lang="ja-JP" altLang="en-US" baseline="0" dirty="0" smtClean="0"/>
              <a:t>＊</a:t>
            </a:r>
            <a:r>
              <a:rPr kumimoji="1" lang="en-US" altLang="ja-JP" baseline="0" dirty="0" smtClean="0"/>
              <a:t>This suggests that  when an axion cloud grows, it may collapse at some stage due to this attractive force. </a:t>
            </a:r>
          </a:p>
          <a:p>
            <a:r>
              <a:rPr kumimoji="1" lang="en-US" altLang="ja-JP" baseline="0" dirty="0" smtClean="0"/>
              <a:t>However, the next-next leading term is repulsive,  we have to do numerical simulations to find what really happens.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802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＊</a:t>
            </a:r>
            <a:r>
              <a:rPr kumimoji="1" lang="en-US" altLang="ja-JP" dirty="0" smtClean="0"/>
              <a:t>We</a:t>
            </a:r>
            <a:r>
              <a:rPr kumimoji="1" lang="en-US" altLang="ja-JP" baseline="0" dirty="0" smtClean="0"/>
              <a:t> did numerical simulations by the following two method.</a:t>
            </a:r>
          </a:p>
          <a:p>
            <a:r>
              <a:rPr kumimoji="1" lang="ja-JP" altLang="en-US" baseline="0" dirty="0" smtClean="0"/>
              <a:t>＊</a:t>
            </a:r>
            <a:r>
              <a:rPr kumimoji="1" lang="en-US" altLang="ja-JP" baseline="0" dirty="0" smtClean="0"/>
              <a:t>The first one is the direct 3D relativistic simulation in a fixed Kerr BG.</a:t>
            </a:r>
          </a:p>
          <a:p>
            <a:r>
              <a:rPr kumimoji="1" lang="en-US" altLang="ja-JP" baseline="0" dirty="0" smtClean="0"/>
              <a:t>This method is precise and works robustly, but the code is heavy.</a:t>
            </a:r>
          </a:p>
          <a:p>
            <a:r>
              <a:rPr kumimoji="1" lang="ja-JP" altLang="en-US" baseline="0" dirty="0" smtClean="0"/>
              <a:t>＊</a:t>
            </a:r>
            <a:r>
              <a:rPr kumimoji="1" lang="en-US" altLang="ja-JP" baseline="0" dirty="0" smtClean="0"/>
              <a:t>The second is the pseudo-spectral </a:t>
            </a:r>
            <a:r>
              <a:rPr kumimoji="1" lang="en-US" altLang="ja-JP" baseline="0" dirty="0" err="1" smtClean="0"/>
              <a:t>mehtod</a:t>
            </a:r>
            <a:r>
              <a:rPr kumimoji="1" lang="en-US" altLang="ja-JP" baseline="0" dirty="0" smtClean="0"/>
              <a:t> in which we expand </a:t>
            </a:r>
          </a:p>
          <a:p>
            <a:r>
              <a:rPr kumimoji="1" lang="en-US" altLang="ja-JP" baseline="0" dirty="0" smtClean="0"/>
              <a:t>the scalar field by powers of  </a:t>
            </a:r>
            <a:r>
              <a:rPr kumimoji="1" lang="en-US" altLang="ja-JP" baseline="0" dirty="0" err="1" smtClean="0"/>
              <a:t>exp</a:t>
            </a:r>
            <a:r>
              <a:rPr kumimoji="1" lang="en-US" altLang="ja-JP" baseline="0" dirty="0" smtClean="0"/>
              <a:t>(</a:t>
            </a:r>
            <a:r>
              <a:rPr kumimoji="1" lang="en-US" altLang="ja-JP" baseline="0" dirty="0" err="1" smtClean="0"/>
              <a:t>i</a:t>
            </a:r>
            <a:r>
              <a:rPr kumimoji="1" lang="en-US" altLang="ja-JP" baseline="0" dirty="0" smtClean="0"/>
              <a:t> phi) and cos(theta), and </a:t>
            </a:r>
          </a:p>
          <a:p>
            <a:r>
              <a:rPr kumimoji="1" lang="en-US" altLang="ja-JP" baseline="0" dirty="0" smtClean="0"/>
              <a:t>trace the time evolution of a series of coefficient functions of t and r.</a:t>
            </a:r>
          </a:p>
          <a:p>
            <a:r>
              <a:rPr kumimoji="1" lang="en-US" altLang="ja-JP" baseline="0" dirty="0" smtClean="0"/>
              <a:t>The code of this method is light but frequently collapses.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573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＊</a:t>
            </a:r>
            <a:r>
              <a:rPr kumimoji="1" lang="en-US" altLang="ja-JP" dirty="0" smtClean="0"/>
              <a:t>First,</a:t>
            </a:r>
            <a:r>
              <a:rPr kumimoji="1" lang="en-US" altLang="ja-JP" baseline="0" dirty="0" smtClean="0"/>
              <a:t> we show the result on the total energy  Delta E (t)  absorbed by BH by the time t.</a:t>
            </a:r>
          </a:p>
          <a:p>
            <a:r>
              <a:rPr kumimoji="1" lang="en-US" altLang="ja-JP" baseline="0" dirty="0" smtClean="0"/>
              <a:t>We started from the unstable l=m=1 mode obtained by the Leaver method, </a:t>
            </a:r>
          </a:p>
          <a:p>
            <a:r>
              <a:rPr kumimoji="1" lang="en-US" altLang="ja-JP" baseline="0" dirty="0" smtClean="0"/>
              <a:t>and traced the change of Delta E(t) for various initial amplitudes.</a:t>
            </a:r>
          </a:p>
          <a:p>
            <a:r>
              <a:rPr kumimoji="1" lang="ja-JP" altLang="en-US" baseline="0" dirty="0" smtClean="0"/>
              <a:t>＊</a:t>
            </a:r>
            <a:r>
              <a:rPr kumimoji="1" lang="en-US" altLang="ja-JP" baseline="0" dirty="0" smtClean="0"/>
              <a:t>When the initial amplitude is small,  there happens nothing peculiar during the simulation period,</a:t>
            </a:r>
          </a:p>
          <a:p>
            <a:r>
              <a:rPr kumimoji="1" lang="en-US" altLang="ja-JP" baseline="0" dirty="0" smtClean="0"/>
              <a:t>except that Delta E decreases monotonically.  This corresponds to the extraction of the energy </a:t>
            </a:r>
          </a:p>
          <a:p>
            <a:r>
              <a:rPr kumimoji="1" lang="en-US" altLang="ja-JP" baseline="0" dirty="0" smtClean="0"/>
              <a:t>from BH by SR instability.  Actually, we have confirmed that the slope </a:t>
            </a:r>
            <a:r>
              <a:rPr kumimoji="1" lang="en-US" altLang="ja-JP" baseline="0" dirty="0" err="1" smtClean="0"/>
              <a:t>conincides</a:t>
            </a:r>
            <a:r>
              <a:rPr kumimoji="1" lang="en-US" altLang="ja-JP" baseline="0" dirty="0" smtClean="0"/>
              <a:t> with the SR instability</a:t>
            </a:r>
          </a:p>
          <a:p>
            <a:r>
              <a:rPr kumimoji="1" lang="en-US" altLang="ja-JP" baseline="0" dirty="0" smtClean="0"/>
              <a:t>grow rate calculated by the Leaver method with good accuracy.</a:t>
            </a:r>
          </a:p>
          <a:p>
            <a:r>
              <a:rPr kumimoji="1" lang="ja-JP" altLang="en-US" baseline="0" dirty="0" smtClean="0"/>
              <a:t>＊</a:t>
            </a:r>
            <a:r>
              <a:rPr kumimoji="1" lang="en-US" altLang="ja-JP" baseline="0" dirty="0" smtClean="0"/>
              <a:t>In contrast, when the initial amplitude exceeds some limit,  Delta E  suddenly increases and becomes positive</a:t>
            </a:r>
          </a:p>
          <a:p>
            <a:r>
              <a:rPr kumimoji="1" lang="en-US" altLang="ja-JP" baseline="0" dirty="0" smtClean="0"/>
              <a:t>at some time.  This implies that the SR instability suddenly stopped.  We call this phenomenon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975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Now  I  show a few examples of numerical results.</a:t>
            </a:r>
          </a:p>
          <a:p>
            <a:r>
              <a:rPr kumimoji="1" lang="en-US" altLang="ja-JP" baseline="0" dirty="0" smtClean="0"/>
              <a:t>The first example is the case in which the cloud starts from  the l=m=1 fundamental mode.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623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Now, we </a:t>
            </a:r>
            <a:r>
              <a:rPr kumimoji="1" lang="en-US" altLang="ja-JP" dirty="0" err="1" smtClean="0"/>
              <a:t>summarise</a:t>
            </a:r>
            <a:r>
              <a:rPr kumimoji="1" lang="en-US" altLang="ja-JP" baseline="0" dirty="0" smtClean="0"/>
              <a:t> the main features of the numerical results.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8423A-5E7E-48D1-AAC9-C5DA4659154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767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Next,</a:t>
            </a:r>
            <a:r>
              <a:rPr kumimoji="1" lang="en-US" altLang="ja-JP" baseline="0" dirty="0" smtClean="0"/>
              <a:t> we show the result of simulations for the initially l=m=2 mode.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912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Finally, we talk</a:t>
            </a:r>
            <a:r>
              <a:rPr kumimoji="1" lang="en-US" altLang="ja-JP" baseline="0" dirty="0" smtClean="0"/>
              <a:t> about the results of a simulation for the initial condition </a:t>
            </a:r>
          </a:p>
          <a:p>
            <a:r>
              <a:rPr kumimoji="1" lang="en-US" altLang="ja-JP" baseline="0" dirty="0" smtClean="0"/>
              <a:t>that is a superposition of l=m=1 mode and l=m=2 mode.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442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Next, we discuss whether we can observe these phenomena around a BH by GWs.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9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*For that purpose, first I </a:t>
            </a:r>
            <a:r>
              <a:rPr kumimoji="1" lang="en-US" altLang="ja-JP" baseline="0" dirty="0" err="1" smtClean="0"/>
              <a:t>summarise</a:t>
            </a:r>
            <a:r>
              <a:rPr kumimoji="1" lang="en-US" altLang="ja-JP" baseline="0" dirty="0" smtClean="0"/>
              <a:t> an overall picture of the evolution of an axion –BH system.</a:t>
            </a:r>
          </a:p>
          <a:p>
            <a:r>
              <a:rPr kumimoji="1" lang="en-US" altLang="ja-JP" baseline="0" dirty="0" smtClean="0"/>
              <a:t>*It starts from a linear growth phase of SR instability and at some time,  the first </a:t>
            </a:r>
            <a:r>
              <a:rPr kumimoji="1" lang="en-US" altLang="ja-JP" baseline="0" dirty="0" err="1" smtClean="0"/>
              <a:t>bosnova</a:t>
            </a:r>
            <a:r>
              <a:rPr kumimoji="1" lang="en-US" altLang="ja-JP" baseline="0" dirty="0" smtClean="0"/>
              <a:t> happens. </a:t>
            </a:r>
          </a:p>
          <a:p>
            <a:r>
              <a:rPr kumimoji="1" lang="en-US" altLang="ja-JP" baseline="0" dirty="0" smtClean="0"/>
              <a:t>After that,  </a:t>
            </a:r>
            <a:r>
              <a:rPr kumimoji="1" lang="en-US" altLang="ja-JP" baseline="0" dirty="0" err="1" smtClean="0"/>
              <a:t>superradiant</a:t>
            </a:r>
            <a:r>
              <a:rPr kumimoji="1" lang="en-US" altLang="ja-JP" baseline="0" dirty="0" smtClean="0"/>
              <a:t> instability phase  and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phase appears alternatively.</a:t>
            </a:r>
          </a:p>
          <a:p>
            <a:r>
              <a:rPr kumimoji="1" lang="en-US" altLang="ja-JP" baseline="0" dirty="0" smtClean="0"/>
              <a:t>*Throughout the whole phase, the rotating axion cloud emit continuous GWs nearly constantly. </a:t>
            </a:r>
          </a:p>
          <a:p>
            <a:r>
              <a:rPr kumimoji="1" lang="en-US" altLang="ja-JP" baseline="0" dirty="0" smtClean="0"/>
              <a:t>In addition,  burst-type GWs are emitted at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periodically.</a:t>
            </a:r>
          </a:p>
          <a:p>
            <a:r>
              <a:rPr kumimoji="1" lang="en-US" altLang="ja-JP" baseline="0" dirty="0" smtClean="0"/>
              <a:t>*If we can detect these GWs,  we can get  a definite evidence on the existence of tiny mass axions.</a:t>
            </a:r>
          </a:p>
          <a:p>
            <a:r>
              <a:rPr kumimoji="1" lang="en-US" altLang="ja-JP" baseline="0" dirty="0" smtClean="0"/>
              <a:t>Further, non-detection of such GWs can provide us constraints on the axion parameters.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379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*In order to estimate these GW emissions,  we have used two methods.</a:t>
            </a:r>
          </a:p>
          <a:p>
            <a:r>
              <a:rPr kumimoji="1" lang="en-US" altLang="ja-JP" dirty="0" smtClean="0"/>
              <a:t>*The first</a:t>
            </a:r>
            <a:r>
              <a:rPr kumimoji="1" lang="en-US" altLang="ja-JP" baseline="0" dirty="0" smtClean="0"/>
              <a:t> one is a semi-analytic method based on …</a:t>
            </a:r>
          </a:p>
          <a:p>
            <a:r>
              <a:rPr kumimoji="1" lang="en-US" altLang="ja-JP" dirty="0" smtClean="0"/>
              <a:t>The energy flux to infinity</a:t>
            </a:r>
            <a:r>
              <a:rPr kumimoji="1" lang="en-US" altLang="ja-JP" baseline="0" dirty="0" smtClean="0"/>
              <a:t> can be obtained by just integrating the product of the </a:t>
            </a:r>
          </a:p>
          <a:p>
            <a:r>
              <a:rPr kumimoji="1" lang="en-US" altLang="ja-JP" baseline="0" dirty="0" smtClean="0"/>
              <a:t>source-free GW solution and the EM tensor of the scalar field obtained by numerical </a:t>
            </a:r>
            <a:r>
              <a:rPr kumimoji="1" lang="en-US" altLang="ja-JP" baseline="0" dirty="0" err="1" smtClean="0"/>
              <a:t>simultions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*The second method is to solve the </a:t>
            </a:r>
            <a:r>
              <a:rPr kumimoji="1" lang="en-US" altLang="ja-JP" baseline="0" dirty="0" err="1" smtClean="0"/>
              <a:t>Teukolsky</a:t>
            </a:r>
            <a:r>
              <a:rPr kumimoji="1" lang="en-US" altLang="ja-JP" baseline="0" dirty="0" smtClean="0"/>
              <a:t> equation with source term in the time domain.</a:t>
            </a:r>
          </a:p>
          <a:p>
            <a:r>
              <a:rPr kumimoji="1" lang="en-US" altLang="ja-JP" baseline="0" dirty="0" smtClean="0"/>
              <a:t>The GW energy flux is obtained by the standard formula for the energy flux in term of the </a:t>
            </a:r>
            <a:r>
              <a:rPr kumimoji="1" lang="en-US" altLang="ja-JP" baseline="0" dirty="0" err="1" smtClean="0"/>
              <a:t>Teukolsky</a:t>
            </a:r>
            <a:r>
              <a:rPr kumimoji="1" lang="en-US" altLang="ja-JP" baseline="0" dirty="0" smtClean="0"/>
              <a:t> </a:t>
            </a:r>
          </a:p>
          <a:p>
            <a:r>
              <a:rPr kumimoji="1" lang="en-US" altLang="ja-JP" baseline="0" dirty="0" smtClean="0"/>
              <a:t>function.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0305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*The first question we addressed is whether GW emission stops the SR instability.</a:t>
            </a:r>
          </a:p>
          <a:p>
            <a:r>
              <a:rPr kumimoji="1" lang="en-US" altLang="ja-JP" dirty="0" smtClean="0"/>
              <a:t>*These figures</a:t>
            </a:r>
            <a:r>
              <a:rPr kumimoji="1" lang="en-US" altLang="ja-JP" baseline="0" dirty="0" smtClean="0"/>
              <a:t> show the energy loss rate by GW emission and the energy gain rate by SR </a:t>
            </a:r>
            <a:r>
              <a:rPr kumimoji="1" lang="en-US" altLang="ja-JP" baseline="0" dirty="0" err="1" smtClean="0"/>
              <a:t>imstability</a:t>
            </a:r>
            <a:r>
              <a:rPr kumimoji="1" lang="en-US" altLang="ja-JP" baseline="0" dirty="0" smtClean="0"/>
              <a:t> </a:t>
            </a:r>
          </a:p>
          <a:p>
            <a:r>
              <a:rPr kumimoji="1" lang="en-US" altLang="ja-JP" baseline="0" dirty="0" smtClean="0"/>
              <a:t>in units of (</a:t>
            </a:r>
            <a:r>
              <a:rPr kumimoji="1" lang="en-US" altLang="ja-JP" baseline="0" dirty="0" err="1" smtClean="0"/>
              <a:t>Ea</a:t>
            </a:r>
            <a:r>
              <a:rPr kumimoji="1" lang="en-US" altLang="ja-JP" baseline="0" dirty="0" smtClean="0"/>
              <a:t>/M)^2 as </a:t>
            </a:r>
            <a:r>
              <a:rPr kumimoji="1" lang="en-US" altLang="ja-JP" baseline="0" dirty="0" err="1" smtClean="0"/>
              <a:t>funcitions</a:t>
            </a:r>
            <a:r>
              <a:rPr kumimoji="1" lang="en-US" altLang="ja-JP" baseline="0" dirty="0" smtClean="0"/>
              <a:t> of M mu for l=m=2 and 3.</a:t>
            </a:r>
          </a:p>
          <a:p>
            <a:r>
              <a:rPr kumimoji="1" lang="en-US" altLang="ja-JP" baseline="0" dirty="0" smtClean="0"/>
              <a:t>We see that  the SR energy gain is much larger than the GW energy loss in the parameter region </a:t>
            </a:r>
          </a:p>
          <a:p>
            <a:r>
              <a:rPr kumimoji="1" lang="en-US" altLang="ja-JP" baseline="0" dirty="0" smtClean="0"/>
              <a:t>where the SR instability is effective.</a:t>
            </a:r>
          </a:p>
          <a:p>
            <a:r>
              <a:rPr kumimoji="1" lang="en-US" altLang="ja-JP" baseline="0" dirty="0" smtClean="0"/>
              <a:t>*Hence, GW emissions to not hider the occurrence of </a:t>
            </a:r>
            <a:r>
              <a:rPr kumimoji="1" lang="en-US" altLang="ja-JP" baseline="0" dirty="0" err="1" smtClean="0"/>
              <a:t>bose</a:t>
            </a:r>
            <a:r>
              <a:rPr kumimoji="1" lang="en-US" altLang="ja-JP" baseline="0" dirty="0" smtClean="0"/>
              <a:t> nova collapse.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8423A-5E7E-48D1-AAC9-C5DA46591549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743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same is true also for l=m=1 modes, but for this mode, as a byproduct, </a:t>
            </a:r>
          </a:p>
          <a:p>
            <a:r>
              <a:rPr kumimoji="1" lang="en-US" altLang="ja-JP" baseline="0" dirty="0" smtClean="0"/>
              <a:t>we find that the GW emission rate ….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8423A-5E7E-48D1-AAC9-C5DA4659154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708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continuous</a:t>
            </a:r>
            <a:r>
              <a:rPr kumimoji="1" lang="en-US" altLang="ja-JP" baseline="0" dirty="0" smtClean="0"/>
              <a:t> GW search has been done by LIGO for  GWs from deformed pulsars.  </a:t>
            </a:r>
          </a:p>
          <a:p>
            <a:r>
              <a:rPr kumimoji="1" lang="en-US" altLang="ja-JP" baseline="0" dirty="0" smtClean="0"/>
              <a:t>Now, let us see whether we can use the result of this search for  continuous GWs from  axion clouds inside of our galaxy.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6429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LIGO is sensitive in this frequency range.</a:t>
            </a:r>
          </a:p>
          <a:p>
            <a:r>
              <a:rPr kumimoji="1" lang="en-US" altLang="ja-JP" baseline="0" dirty="0" smtClean="0"/>
              <a:t>Because the frequency of continuous GWs from the axion is about twice the axion mass,  </a:t>
            </a:r>
          </a:p>
          <a:p>
            <a:r>
              <a:rPr kumimoji="1" lang="en-US" altLang="ja-JP" baseline="0" dirty="0" smtClean="0"/>
              <a:t>the relevant mass range is …..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1532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736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figure show</a:t>
            </a:r>
            <a:r>
              <a:rPr kumimoji="1" lang="en-US" altLang="ja-JP" baseline="0" dirty="0" smtClean="0"/>
              <a:t>s t</a:t>
            </a:r>
            <a:r>
              <a:rPr kumimoji="1" lang="en-US" altLang="ja-JP" dirty="0" smtClean="0"/>
              <a:t>he</a:t>
            </a:r>
            <a:r>
              <a:rPr kumimoji="1" lang="en-US" altLang="ja-JP" baseline="0" dirty="0" smtClean="0"/>
              <a:t> constraint on the axion mass and axion decay constant obtained by this method for the Cygnus X-1.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2170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*In addition</a:t>
            </a:r>
            <a:r>
              <a:rPr kumimoji="1" lang="en-US" altLang="ja-JP" baseline="0" dirty="0" smtClean="0"/>
              <a:t> to these subtleties,  there is a serious obstruction against the </a:t>
            </a:r>
            <a:r>
              <a:rPr kumimoji="1" lang="en-US" altLang="ja-JP" baseline="0" dirty="0" err="1" smtClean="0"/>
              <a:t>realisation</a:t>
            </a:r>
            <a:r>
              <a:rPr kumimoji="1" lang="en-US" altLang="ja-JP" baseline="0" dirty="0" smtClean="0"/>
              <a:t> </a:t>
            </a:r>
          </a:p>
          <a:p>
            <a:r>
              <a:rPr kumimoji="1" lang="en-US" altLang="ja-JP" baseline="0" dirty="0" smtClean="0"/>
              <a:t>of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in the Cygnus X-1 and its observation.  It is the spin down of the BH.</a:t>
            </a:r>
          </a:p>
          <a:p>
            <a:r>
              <a:rPr kumimoji="1" lang="en-US" altLang="ja-JP" baseline="0" dirty="0" smtClean="0"/>
              <a:t>*In this a_*-alpha plane,   the timescale for the first occurrence of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is equal to the age of the Cygnus X-1, around 5 million years,</a:t>
            </a:r>
          </a:p>
          <a:p>
            <a:r>
              <a:rPr kumimoji="1" lang="en-US" altLang="ja-JP" baseline="0" dirty="0" smtClean="0"/>
              <a:t>on the solid curve for each unstable mode.</a:t>
            </a:r>
          </a:p>
          <a:p>
            <a:r>
              <a:rPr kumimoji="1" lang="en-US" altLang="ja-JP" baseline="0" dirty="0" smtClean="0"/>
              <a:t>*Hence, naively speaking, 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happens in the parameter region above solid curves.</a:t>
            </a:r>
          </a:p>
          <a:p>
            <a:r>
              <a:rPr kumimoji="1" lang="en-US" altLang="ja-JP" baseline="0" dirty="0" smtClean="0"/>
              <a:t>*In reality, however,  in the region above the dashed curves,  a_* decreases significantly within the age of the Cygnus X-1.</a:t>
            </a:r>
          </a:p>
          <a:p>
            <a:r>
              <a:rPr kumimoji="1" lang="en-US" altLang="ja-JP" baseline="0" dirty="0" smtClean="0"/>
              <a:t>Of course, there is a possibility that  the angular momentum supply by the accretion disk may compensate the </a:t>
            </a:r>
          </a:p>
          <a:p>
            <a:r>
              <a:rPr kumimoji="1" lang="en-US" altLang="ja-JP" baseline="0" dirty="0" smtClean="0"/>
              <a:t>angular momentum loss by </a:t>
            </a:r>
            <a:r>
              <a:rPr kumimoji="1" lang="en-US" altLang="ja-JP" baseline="0" dirty="0" err="1" smtClean="0"/>
              <a:t>superradiance</a:t>
            </a:r>
            <a:r>
              <a:rPr kumimoji="1" lang="en-US" altLang="ja-JP" baseline="0" dirty="0" smtClean="0"/>
              <a:t>. </a:t>
            </a:r>
          </a:p>
          <a:p>
            <a:r>
              <a:rPr kumimoji="1" lang="en-US" altLang="ja-JP" baseline="0" dirty="0" smtClean="0"/>
              <a:t>*This compensation can not realised in the region above the dotted curves where the required disk luminosity becomes larger</a:t>
            </a:r>
          </a:p>
          <a:p>
            <a:r>
              <a:rPr kumimoji="1" lang="en-US" altLang="ja-JP" baseline="0" dirty="0" smtClean="0"/>
              <a:t>than the </a:t>
            </a:r>
            <a:r>
              <a:rPr kumimoji="1" lang="en-US" altLang="ja-JP" baseline="0" dirty="0" err="1" smtClean="0"/>
              <a:t>Eddington</a:t>
            </a:r>
            <a:r>
              <a:rPr kumimoji="1" lang="en-US" altLang="ja-JP" baseline="0" dirty="0" smtClean="0"/>
              <a:t> luminosity. </a:t>
            </a:r>
          </a:p>
          <a:p>
            <a:r>
              <a:rPr kumimoji="1" lang="en-US" altLang="ja-JP" baseline="0" dirty="0" smtClean="0"/>
              <a:t>*Hence, assuming the a_*=0.9 for the </a:t>
            </a:r>
            <a:r>
              <a:rPr kumimoji="1" lang="en-US" altLang="ja-JP" baseline="0" dirty="0" err="1" smtClean="0"/>
              <a:t>Cyg</a:t>
            </a:r>
            <a:r>
              <a:rPr kumimoji="1" lang="en-US" altLang="ja-JP" baseline="0" dirty="0" smtClean="0"/>
              <a:t>. X-1,  the range of  </a:t>
            </a:r>
            <a:r>
              <a:rPr kumimoji="1" lang="en-US" altLang="ja-JP" baseline="0" dirty="0" err="1" smtClean="0"/>
              <a:t>alpha_g</a:t>
            </a:r>
            <a:r>
              <a:rPr kumimoji="1" lang="en-US" altLang="ja-JP" baseline="0" dirty="0" smtClean="0"/>
              <a:t>  shown by a thick red line is forbidden for </a:t>
            </a:r>
            <a:r>
              <a:rPr kumimoji="1" lang="en-US" altLang="ja-JP" baseline="0" dirty="0" err="1" smtClean="0"/>
              <a:t>f_a</a:t>
            </a:r>
            <a:r>
              <a:rPr kumimoji="1" lang="en-US" altLang="ja-JP" baseline="0" dirty="0" smtClean="0"/>
              <a:t>= 10^16 GeV.</a:t>
            </a:r>
          </a:p>
          <a:p>
            <a:r>
              <a:rPr kumimoji="1" lang="en-US" altLang="ja-JP" baseline="0" dirty="0" smtClean="0"/>
              <a:t>There remains a small allowed range,  the corresponding GW frequency is out of the LIGO range.</a:t>
            </a:r>
          </a:p>
          <a:p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299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*The situation</a:t>
            </a:r>
            <a:r>
              <a:rPr kumimoji="1" lang="en-US" altLang="ja-JP" baseline="0" dirty="0" smtClean="0"/>
              <a:t> becomes better for smaller values of fa.</a:t>
            </a:r>
          </a:p>
          <a:p>
            <a:r>
              <a:rPr kumimoji="1" lang="en-US" altLang="ja-JP" baseline="0" dirty="0" smtClean="0"/>
              <a:t>*For example, for fa =5x10^13 GeV, there exists a range of the axion mass for which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happens and </a:t>
            </a:r>
          </a:p>
          <a:p>
            <a:r>
              <a:rPr kumimoji="1" lang="en-US" altLang="ja-JP" baseline="0" dirty="0" smtClean="0"/>
              <a:t>the emitted </a:t>
            </a:r>
            <a:r>
              <a:rPr kumimoji="1" lang="en-US" altLang="ja-JP" baseline="0" dirty="0" err="1" smtClean="0"/>
              <a:t>frequecy</a:t>
            </a:r>
            <a:r>
              <a:rPr kumimoji="1" lang="en-US" altLang="ja-JP" baseline="0" dirty="0" smtClean="0"/>
              <a:t> of GWs is in the LIGO range.</a:t>
            </a:r>
          </a:p>
          <a:p>
            <a:r>
              <a:rPr kumimoji="1" lang="en-US" altLang="ja-JP" baseline="0" dirty="0" smtClean="0"/>
              <a:t>*However,  to detect GWs for  this value of the axion decay constant,  the amplitude of continuous GWs is </a:t>
            </a:r>
          </a:p>
          <a:p>
            <a:r>
              <a:rPr kumimoji="1" lang="en-US" altLang="ja-JP" baseline="0" dirty="0" smtClean="0"/>
              <a:t>too small. </a:t>
            </a:r>
          </a:p>
          <a:p>
            <a:r>
              <a:rPr kumimoji="1" lang="en-US" altLang="ja-JP" baseline="0" dirty="0" smtClean="0"/>
              <a:t>*Now, we point out that the GW burst from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may resolve this problem.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35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506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144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*We are now</a:t>
            </a:r>
            <a:r>
              <a:rPr kumimoji="1" lang="en-US" altLang="ja-JP" baseline="0" dirty="0" smtClean="0"/>
              <a:t> calculating burst-type GW emissions from </a:t>
            </a:r>
            <a:r>
              <a:rPr kumimoji="1" lang="en-US" altLang="ja-JP" baseline="0" dirty="0" err="1" smtClean="0"/>
              <a:t>bosenova</a:t>
            </a:r>
            <a:endParaRPr kumimoji="1" lang="en-US" altLang="ja-JP" baseline="0" dirty="0" smtClean="0"/>
          </a:p>
          <a:p>
            <a:r>
              <a:rPr kumimoji="1" lang="en-US" altLang="ja-JP" dirty="0" smtClean="0"/>
              <a:t>by</a:t>
            </a:r>
            <a:r>
              <a:rPr kumimoji="1" lang="en-US" altLang="ja-JP" baseline="0" dirty="0" smtClean="0"/>
              <a:t> u</a:t>
            </a:r>
            <a:r>
              <a:rPr kumimoji="1" lang="en-US" altLang="ja-JP" dirty="0" smtClean="0"/>
              <a:t>sing the</a:t>
            </a:r>
            <a:r>
              <a:rPr kumimoji="1" lang="en-US" altLang="ja-JP" baseline="0" dirty="0" smtClean="0"/>
              <a:t> time-domain method I mentioned before.</a:t>
            </a:r>
          </a:p>
          <a:p>
            <a:r>
              <a:rPr kumimoji="1" lang="en-US" altLang="ja-JP" baseline="0" dirty="0" smtClean="0"/>
              <a:t>*Up to now, we have only finished calculations for a slightly artificial situation in which</a:t>
            </a:r>
          </a:p>
          <a:p>
            <a:r>
              <a:rPr kumimoji="1" lang="en-US" altLang="ja-JP" baseline="0" dirty="0" smtClean="0"/>
              <a:t>we first study the non-linear evolution of an axion cloud starting from a large amplitude </a:t>
            </a:r>
          </a:p>
          <a:p>
            <a:r>
              <a:rPr kumimoji="1" lang="en-US" altLang="ja-JP" baseline="0" dirty="0" smtClean="0"/>
              <a:t>initial condition in the Schwarzschild BG and calculate GW emissions from that system.</a:t>
            </a:r>
          </a:p>
          <a:p>
            <a:r>
              <a:rPr kumimoji="1" lang="en-US" altLang="ja-JP" baseline="0" dirty="0" smtClean="0"/>
              <a:t>Hence, the result is preliminary, but we believe that the result does change significantly </a:t>
            </a:r>
          </a:p>
          <a:p>
            <a:r>
              <a:rPr kumimoji="1" lang="en-US" altLang="ja-JP" baseline="0" dirty="0" smtClean="0"/>
              <a:t>even in the Kerr background.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862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show just one example.</a:t>
            </a:r>
          </a:p>
          <a:p>
            <a:r>
              <a:rPr kumimoji="1" lang="en-US" altLang="ja-JP" dirty="0" smtClean="0"/>
              <a:t>In this example,</a:t>
            </a:r>
            <a:r>
              <a:rPr kumimoji="1" lang="en-US" altLang="ja-JP" baseline="0" dirty="0" smtClean="0"/>
              <a:t> the initial condition is given by the fundamental mode for l=m=1 with amplitude 0.5.</a:t>
            </a:r>
          </a:p>
          <a:p>
            <a:r>
              <a:rPr kumimoji="1" lang="en-US" altLang="ja-JP" baseline="0" dirty="0" smtClean="0"/>
              <a:t>Even in the Schwarzschild background, a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happens for this system  around t=800M as in the Kerr BG.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432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*These</a:t>
            </a:r>
            <a:r>
              <a:rPr kumimoji="1" lang="en-US" altLang="ja-JP" baseline="0" dirty="0" smtClean="0"/>
              <a:t> figures show the (m=2) </a:t>
            </a:r>
            <a:r>
              <a:rPr kumimoji="1" lang="en-US" altLang="ja-JP" baseline="0" dirty="0" err="1" smtClean="0"/>
              <a:t>componet</a:t>
            </a:r>
            <a:r>
              <a:rPr kumimoji="1" lang="en-US" altLang="ja-JP" baseline="0" dirty="0" smtClean="0"/>
              <a:t>  of the GW amplitude as function of the radius for four different times. </a:t>
            </a:r>
          </a:p>
          <a:p>
            <a:r>
              <a:rPr kumimoji="1" lang="en-US" altLang="ja-JP" baseline="0" dirty="0" smtClean="0"/>
              <a:t>*These figures clearly show that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55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From</a:t>
            </a:r>
            <a:r>
              <a:rPr kumimoji="1" lang="en-US" altLang="ja-JP" baseline="0" dirty="0" smtClean="0"/>
              <a:t> the time behavior of the (m=2) GW component at r_*=200M,. we confirm that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226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Finally, we note that this burst-type GWs from </a:t>
            </a:r>
            <a:r>
              <a:rPr kumimoji="1" lang="en-US" altLang="ja-JP" dirty="0" err="1" smtClean="0"/>
              <a:t>Sgr</a:t>
            </a:r>
            <a:r>
              <a:rPr kumimoji="1" lang="en-US" altLang="ja-JP" dirty="0" smtClean="0"/>
              <a:t>. A*,  the intermediate massive BH at the center of our Galaxy</a:t>
            </a:r>
          </a:p>
          <a:p>
            <a:r>
              <a:rPr kumimoji="1" lang="en-US" altLang="ja-JP" dirty="0" smtClean="0"/>
              <a:t>may be detected.  In fact, the time</a:t>
            </a:r>
            <a:r>
              <a:rPr kumimoji="1" lang="en-US" altLang="ja-JP" baseline="0" dirty="0" smtClean="0"/>
              <a:t> scale constraint in the a*-alpha plane is weaker than that for the </a:t>
            </a:r>
            <a:r>
              <a:rPr kumimoji="1" lang="en-US" altLang="ja-JP" baseline="0" dirty="0" err="1" smtClean="0"/>
              <a:t>Cyg</a:t>
            </a:r>
            <a:r>
              <a:rPr kumimoji="1" lang="en-US" altLang="ja-JP" baseline="0" dirty="0" smtClean="0"/>
              <a:t>. X-1, and</a:t>
            </a:r>
          </a:p>
          <a:p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by a  l=m=1 mode can happen  if  the axion decay constant is around 10^15 GeV and </a:t>
            </a:r>
          </a:p>
          <a:p>
            <a:r>
              <a:rPr kumimoji="1" lang="en-US" altLang="ja-JP" baseline="0" dirty="0" smtClean="0"/>
              <a:t>the axion mass is around 10^-17 eV.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304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strain amplitude of the</a:t>
            </a:r>
            <a:r>
              <a:rPr kumimoji="1" lang="en-US" altLang="ja-JP" baseline="0" dirty="0" smtClean="0"/>
              <a:t> burst-type GW from such a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 is estimated to be around 10^-17 Hz^-1/2.</a:t>
            </a:r>
          </a:p>
          <a:p>
            <a:r>
              <a:rPr kumimoji="1" lang="en-US" altLang="ja-JP" baseline="0" dirty="0" smtClean="0"/>
              <a:t>Hence, according to the design sensitivity curve of LISA,  such GWs can be detected by the future experiments</a:t>
            </a:r>
          </a:p>
          <a:p>
            <a:r>
              <a:rPr kumimoji="1" lang="en-US" altLang="ja-JP" baseline="0" dirty="0" smtClean="0"/>
              <a:t>such as </a:t>
            </a:r>
            <a:r>
              <a:rPr kumimoji="1" lang="en-US" altLang="ja-JP" baseline="0" smtClean="0"/>
              <a:t>eLISA</a:t>
            </a:r>
            <a:r>
              <a:rPr kumimoji="1" lang="en-US" altLang="ja-JP" baseline="0" dirty="0" smtClean="0"/>
              <a:t> or DECIGO if such </a:t>
            </a:r>
            <a:r>
              <a:rPr kumimoji="1" lang="en-US" altLang="ja-JP" baseline="0" dirty="0" err="1" smtClean="0"/>
              <a:t>bosenova</a:t>
            </a:r>
            <a:r>
              <a:rPr kumimoji="1" lang="en-US" altLang="ja-JP" baseline="0" dirty="0" smtClean="0"/>
              <a:t> happens.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706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8423A-5E7E-48D1-AAC9-C5DA46591549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07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521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089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28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908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07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3CF43-5A70-49F6-8A51-4661E849355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82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 w="25400" cmpd="dbl">
            <a:noFill/>
          </a:ln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 w="15875"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1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2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534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88032"/>
          </a:xfrm>
        </p:spPr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9284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534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dirty="0" smtClean="0"/>
              <a:t>マスター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68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9672" y="2060848"/>
            <a:ext cx="5721776" cy="1458116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山形 6"/>
          <p:cNvSpPr/>
          <p:nvPr/>
        </p:nvSpPr>
        <p:spPr>
          <a:xfrm>
            <a:off x="1170039" y="306896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山形 7"/>
          <p:cNvSpPr/>
          <p:nvPr/>
        </p:nvSpPr>
        <p:spPr>
          <a:xfrm>
            <a:off x="983623" y="306896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 sz="20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 sz="20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>
            <a:lvl1pPr marL="342900" indent="-342900">
              <a:spcBef>
                <a:spcPts val="1200"/>
              </a:spcBef>
              <a:buFont typeface="Wingdings" pitchFamily="2" charset="2"/>
              <a:buChar char="l"/>
              <a:defRPr sz="2400" baseline="0">
                <a:solidFill>
                  <a:srgbClr val="0000FF"/>
                </a:solidFill>
              </a:defRPr>
            </a:lvl1pPr>
            <a:lvl2pPr>
              <a:spcBef>
                <a:spcPts val="1200"/>
              </a:spcBef>
              <a:defRPr sz="2000" baseline="0">
                <a:solidFill>
                  <a:schemeClr val="accent2">
                    <a:lumMod val="50000"/>
                  </a:schemeClr>
                </a:solidFill>
              </a:defRPr>
            </a:lvl2pPr>
            <a:lvl3pPr marL="1257300" indent="-342900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2000" baseline="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spcBef>
                <a:spcPts val="1200"/>
              </a:spcBef>
              <a:defRPr sz="2000" baseline="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spcBef>
                <a:spcPts val="1200"/>
              </a:spcBef>
              <a:defRPr sz="2000" baseline="0"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25400">
            <a:noFill/>
            <a:round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69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7465456-9B93-4E93-82F8-2DBD3C1EC053}" type="datetimeFigureOut">
              <a:rPr kumimoji="1" lang="ja-JP" altLang="en-US" smtClean="0"/>
              <a:pPr/>
              <a:t>2015/6/12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848E9C-B95F-441F-A123-0133EFE6A9A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7647" y="274588"/>
            <a:ext cx="8228707" cy="572250"/>
          </a:xfrm>
        </p:spPr>
        <p:txBody>
          <a:bodyPr/>
          <a:lstStyle>
            <a:lvl1pPr>
              <a:defRPr sz="4200" b="0" i="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altLang="ja-JP" dirty="0" smtClean="0"/>
              <a:t>Master Format</a:t>
            </a:r>
            <a:endParaRPr lang="ja-JP" alt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タイトル、テキスト、クリップ 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752600"/>
            <a:ext cx="4000500" cy="44196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クリップアート プレースホルダ 3"/>
          <p:cNvSpPr>
            <a:spLocks noGrp="1"/>
          </p:cNvSpPr>
          <p:nvPr>
            <p:ph type="clipArt" sz="half" idx="2"/>
          </p:nvPr>
        </p:nvSpPr>
        <p:spPr>
          <a:xfrm>
            <a:off x="4610100" y="1752600"/>
            <a:ext cx="4000500" cy="44196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B8EF0-6B07-421D-8D19-B649A584250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</p:spPr>
        <p:txBody>
          <a:bodyPr>
            <a:noAutofit/>
          </a:bodyPr>
          <a:lstStyle>
            <a:lvl1pPr>
              <a:tabLst>
                <a:tab pos="452438" algn="l"/>
              </a:tabLst>
              <a:defRPr sz="2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>
            <a:lvl1pPr marL="342900" indent="-342900">
              <a:spcBef>
                <a:spcPts val="1200"/>
              </a:spcBef>
              <a:buFont typeface="Wingdings" pitchFamily="2" charset="2"/>
              <a:buChar char="l"/>
              <a:defRPr sz="2400" baseline="0">
                <a:solidFill>
                  <a:srgbClr val="0000FF"/>
                </a:solidFill>
              </a:defRPr>
            </a:lvl1pPr>
            <a:lvl2pPr>
              <a:spcBef>
                <a:spcPts val="1200"/>
              </a:spcBef>
              <a:defRPr sz="2000" baseline="0">
                <a:solidFill>
                  <a:schemeClr val="accent2">
                    <a:lumMod val="50000"/>
                  </a:schemeClr>
                </a:solidFill>
              </a:defRPr>
            </a:lvl2pPr>
            <a:lvl3pPr marL="1257300" indent="-342900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2000" baseline="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spcBef>
                <a:spcPts val="1200"/>
              </a:spcBef>
              <a:defRPr sz="2000" baseline="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spcBef>
                <a:spcPts val="1200"/>
              </a:spcBef>
              <a:defRPr sz="2000" baseline="0"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25400">
            <a:noFill/>
            <a:round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42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299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3568" y="43651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9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>
            <a:lvl1pPr>
              <a:defRPr sz="40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114800" cy="485740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28256" cy="4857403"/>
          </a:xfrm>
        </p:spPr>
        <p:txBody>
          <a:bodyPr/>
          <a:lstStyle>
            <a:lvl1pPr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87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67544" y="1124744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2792" cy="4353347"/>
          </a:xfrm>
        </p:spPr>
        <p:txBody>
          <a:bodyPr/>
          <a:lstStyle>
            <a:lvl1pPr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31431" cy="4353347"/>
          </a:xfrm>
        </p:spPr>
        <p:txBody>
          <a:bodyPr/>
          <a:lstStyle>
            <a:lvl1pPr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323528" y="980728"/>
            <a:ext cx="8496944" cy="0"/>
          </a:xfrm>
          <a:prstGeom prst="line">
            <a:avLst/>
          </a:prstGeom>
          <a:ln w="25400"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879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25400">
            <a:noFill/>
            <a:round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451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3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16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8A58E-37EF-4C1B-A3EF-514E872423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DE5C1-F749-4064-BBEA-3ACFF9C2A97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7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841" r:id="rId11"/>
    <p:sldLayoutId id="2147483842" r:id="rId12"/>
    <p:sldLayoutId id="2147483900" r:id="rId13"/>
    <p:sldLayoutId id="2147483924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917" r:id="rId22"/>
    <p:sldLayoutId id="2147483923" r:id="rId2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l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w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3.xml"/><Relationship Id="rId7" Type="http://schemas.openxmlformats.org/officeDocument/2006/relationships/image" Target="../media/image2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9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tags" Target="../tags/tag18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1.xml"/><Relationship Id="rId7" Type="http://schemas.openxmlformats.org/officeDocument/2006/relationships/image" Target="../media/image3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22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51.png"/><Relationship Id="rId4" Type="http://schemas.openxmlformats.org/officeDocument/2006/relationships/image" Target="../media/image1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30.xml"/><Relationship Id="rId7" Type="http://schemas.openxmlformats.org/officeDocument/2006/relationships/notesSlide" Target="../notesSlides/notesSlide21.xml"/><Relationship Id="rId12" Type="http://schemas.openxmlformats.org/officeDocument/2006/relationships/image" Target="../media/image6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5.png"/><Relationship Id="rId5" Type="http://schemas.openxmlformats.org/officeDocument/2006/relationships/tags" Target="../tags/tag32.xml"/><Relationship Id="rId10" Type="http://schemas.openxmlformats.org/officeDocument/2006/relationships/image" Target="../media/image64.png"/><Relationship Id="rId4" Type="http://schemas.openxmlformats.org/officeDocument/2006/relationships/tags" Target="../tags/tag31.xml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35.xml"/><Relationship Id="rId7" Type="http://schemas.openxmlformats.org/officeDocument/2006/relationships/image" Target="../media/image9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91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38.xml"/><Relationship Id="rId7" Type="http://schemas.openxmlformats.org/officeDocument/2006/relationships/image" Target="../media/image9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95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41.xml"/><Relationship Id="rId7" Type="http://schemas.openxmlformats.org/officeDocument/2006/relationships/image" Target="../media/image9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96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44.xml"/><Relationship Id="rId7" Type="http://schemas.openxmlformats.org/officeDocument/2006/relationships/image" Target="../media/image10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03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47.xml"/><Relationship Id="rId7" Type="http://schemas.openxmlformats.org/officeDocument/2006/relationships/image" Target="../media/image10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05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" y="2450310"/>
            <a:ext cx="3643313" cy="196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3"/>
          <p:cNvSpPr>
            <a:spLocks/>
          </p:cNvSpPr>
          <p:nvPr/>
        </p:nvSpPr>
        <p:spPr bwMode="auto">
          <a:xfrm>
            <a:off x="2267744" y="5877272"/>
            <a:ext cx="6418695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r>
              <a:rPr kumimoji="0" lang="en-US" altLang="ja-JP" sz="25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efler Text" pitchFamily="64" charset="0"/>
                <a:sym typeface="Hoefler Text" pitchFamily="64" charset="0"/>
              </a:rPr>
              <a:t>“One Hundred Years of Strong Gravity”</a:t>
            </a:r>
          </a:p>
          <a:p>
            <a:r>
              <a:rPr kumimoji="0" lang="en-US" altLang="ja-JP" sz="25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efler Text" pitchFamily="64" charset="0"/>
                <a:sym typeface="Hoefler Text" pitchFamily="64" charset="0"/>
              </a:rPr>
              <a:t>@Lisbon IST,  11 June  2015.</a:t>
            </a:r>
            <a:endParaRPr kumimoji="0" lang="en-US" altLang="ja-JP" sz="25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12293" name="Rectangle 4"/>
          <p:cNvSpPr>
            <a:spLocks/>
          </p:cNvSpPr>
          <p:nvPr/>
        </p:nvSpPr>
        <p:spPr bwMode="auto">
          <a:xfrm>
            <a:off x="926595" y="3175847"/>
            <a:ext cx="2768203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endParaRPr kumimoji="0" lang="en-US" altLang="ja-JP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12295" name="Rectangle 6"/>
          <p:cNvSpPr>
            <a:spLocks/>
          </p:cNvSpPr>
          <p:nvPr/>
        </p:nvSpPr>
        <p:spPr bwMode="auto">
          <a:xfrm>
            <a:off x="1874887" y="3693403"/>
            <a:ext cx="698477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marL="321457" indent="-321457" algn="r">
              <a:spcBef>
                <a:spcPts val="422"/>
              </a:spcBef>
              <a:buFont typeface="Arial" panose="020B0604020202020204" pitchFamily="34" charset="0"/>
              <a:buChar char="•"/>
            </a:pP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H </a:t>
            </a:r>
            <a:r>
              <a:rPr kumimoji="0" lang="en-US" altLang="ja-JP" sz="2000" dirty="0">
                <a:latin typeface="Times" pitchFamily="64" charset="0"/>
                <a:sym typeface="Times" pitchFamily="64" charset="0"/>
              </a:rPr>
              <a:t>Yoshino, </a:t>
            </a: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H Kodama: CQG [</a:t>
            </a:r>
            <a:r>
              <a:rPr kumimoji="0" lang="en-US" altLang="ja-JP" sz="2000" dirty="0" err="1" smtClean="0">
                <a:latin typeface="Times" pitchFamily="64" charset="0"/>
                <a:sym typeface="Times" pitchFamily="64" charset="0"/>
              </a:rPr>
              <a:t>arXiv</a:t>
            </a: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: 1505.00714] </a:t>
            </a:r>
          </a:p>
          <a:p>
            <a:pPr marL="321457" indent="-321457" algn="r">
              <a:spcBef>
                <a:spcPts val="422"/>
              </a:spcBef>
              <a:buFont typeface="Arial" panose="020B0604020202020204" pitchFamily="34" charset="0"/>
              <a:buChar char="•"/>
            </a:pP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Ibid: PTEP2015, 061E01(2015) [</a:t>
            </a:r>
            <a:r>
              <a:rPr kumimoji="0" lang="en-US" altLang="ja-JP" sz="2000" dirty="0" err="1" smtClean="0">
                <a:latin typeface="Times" pitchFamily="64" charset="0"/>
                <a:sym typeface="Times" pitchFamily="64" charset="0"/>
              </a:rPr>
              <a:t>arXiv</a:t>
            </a:r>
            <a:r>
              <a:rPr kumimoji="0" lang="en-US" altLang="ja-JP" sz="2000" dirty="0">
                <a:latin typeface="Times" pitchFamily="64" charset="0"/>
                <a:sym typeface="Times" pitchFamily="64" charset="0"/>
              </a:rPr>
              <a:t>: </a:t>
            </a: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1407.2030] </a:t>
            </a:r>
          </a:p>
          <a:p>
            <a:pPr marL="321457" indent="-321457" algn="r">
              <a:spcBef>
                <a:spcPts val="422"/>
              </a:spcBef>
              <a:buFont typeface="Arial" panose="020B0604020202020204" pitchFamily="34" charset="0"/>
              <a:buChar char="•"/>
            </a:pP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Ibid</a:t>
            </a:r>
            <a:r>
              <a:rPr kumimoji="0" lang="en-US" altLang="ja-JP" sz="2000" dirty="0">
                <a:latin typeface="Times" pitchFamily="64" charset="0"/>
                <a:sym typeface="Times" pitchFamily="64" charset="0"/>
              </a:rPr>
              <a:t>: PTEP2014, 043E02 (2014) [arXiv:1312.2326</a:t>
            </a: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]</a:t>
            </a:r>
          </a:p>
          <a:p>
            <a:pPr marL="321457" indent="-321457" algn="r">
              <a:spcBef>
                <a:spcPts val="422"/>
              </a:spcBef>
              <a:buFont typeface="Arial" panose="020B0604020202020204" pitchFamily="34" charset="0"/>
              <a:buChar char="•"/>
            </a:pP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Ibid: PTP128</a:t>
            </a:r>
            <a:r>
              <a:rPr kumimoji="0" lang="en-US" altLang="ja-JP" sz="2000" dirty="0">
                <a:latin typeface="Times" pitchFamily="64" charset="0"/>
                <a:sym typeface="Times" pitchFamily="64" charset="0"/>
              </a:rPr>
              <a:t>, 153 (2012) [arXiv:1203.5070]</a:t>
            </a:r>
          </a:p>
          <a:p>
            <a:pPr marL="321457" indent="-321457" algn="r">
              <a:spcBef>
                <a:spcPts val="422"/>
              </a:spcBef>
              <a:buFont typeface="Arial" panose="020B0604020202020204" pitchFamily="34" charset="0"/>
              <a:buChar char="•"/>
            </a:pPr>
            <a:r>
              <a:rPr kumimoji="0" lang="en-US" altLang="ja-JP" sz="2000" dirty="0" smtClean="0">
                <a:latin typeface="Times" pitchFamily="64" charset="0"/>
                <a:sym typeface="Times" pitchFamily="64" charset="0"/>
              </a:rPr>
              <a:t>:</a:t>
            </a:r>
          </a:p>
          <a:p>
            <a:pPr marL="321457" indent="-321457" algn="r">
              <a:spcBef>
                <a:spcPts val="422"/>
              </a:spcBef>
              <a:buFont typeface="Arial" panose="020B0604020202020204" pitchFamily="34" charset="0"/>
              <a:buChar char="•"/>
            </a:pPr>
            <a:endParaRPr kumimoji="0" lang="en-US" altLang="ja-JP" sz="2000" dirty="0">
              <a:latin typeface="Times" pitchFamily="64" charset="0"/>
              <a:sym typeface="Times" pitchFamily="64" charset="0"/>
            </a:endParaRPr>
          </a:p>
        </p:txBody>
      </p:sp>
      <p:sp>
        <p:nvSpPr>
          <p:cNvPr id="12296" name="Rectangle 7"/>
          <p:cNvSpPr>
            <a:spLocks/>
          </p:cNvSpPr>
          <p:nvPr/>
        </p:nvSpPr>
        <p:spPr bwMode="auto">
          <a:xfrm>
            <a:off x="752326" y="232172"/>
            <a:ext cx="7643813" cy="21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101917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endParaRPr kumimoji="0" lang="en-US" altLang="ja-JP" sz="5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64" charset="0"/>
              <a:sym typeface="Times" pitchFamily="6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59" y="786920"/>
            <a:ext cx="7848873" cy="1555808"/>
          </a:xfrm>
        </p:spPr>
        <p:txBody>
          <a:bodyPr>
            <a:normAutofit fontScale="90000"/>
          </a:bodyPr>
          <a:lstStyle/>
          <a:p>
            <a:r>
              <a:rPr kumimoji="0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64" charset="0"/>
                <a:sym typeface="Times" pitchFamily="64" charset="0"/>
              </a:rPr>
              <a:t>Probing the Non-linear Dynamics of the BH axion System by GWs</a:t>
            </a:r>
            <a:endParaRPr kumimoji="1" lang="en-GB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995936" y="2708453"/>
            <a:ext cx="4400203" cy="934788"/>
          </a:xfrm>
        </p:spPr>
        <p:txBody>
          <a:bodyPr>
            <a:normAutofit/>
          </a:bodyPr>
          <a:lstStyle/>
          <a:p>
            <a:r>
              <a:rPr kumimoji="0" lang="en-US" altLang="ja-JP" dirty="0" smtClean="0">
                <a:latin typeface="Hoefler Text" pitchFamily="64" charset="0"/>
                <a:sym typeface="Hoefler Text" pitchFamily="64" charset="0"/>
              </a:rPr>
              <a:t>Hideo Kodama (KEK) </a:t>
            </a:r>
            <a:endParaRPr kumimoji="1" lang="en-GB" dirty="0"/>
          </a:p>
        </p:txBody>
      </p:sp>
    </p:spTree>
    <p:extLst>
      <p:ext uri="{BB962C8B-B14F-4D97-AF65-F5344CB8AC3E}">
        <p14:creationId xmlns:p14="http://schemas.microsoft.com/office/powerpoint/2010/main" val="5587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SR Instability  for  Overtone Modes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7" y="935806"/>
            <a:ext cx="4283968" cy="302088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1" y="919082"/>
            <a:ext cx="4284984" cy="302159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7" y="3731848"/>
            <a:ext cx="4206593" cy="296632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795261" y="6237312"/>
            <a:ext cx="4370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ja-JP" dirty="0" smtClean="0"/>
              <a:t>[H </a:t>
            </a:r>
            <a:r>
              <a:rPr lang="pt-BR" altLang="ja-JP" dirty="0"/>
              <a:t>Yoshino, H Kodama: </a:t>
            </a:r>
            <a:r>
              <a:rPr lang="pt-BR" altLang="ja-JP" dirty="0" smtClean="0"/>
              <a:t>arXiv</a:t>
            </a:r>
            <a:r>
              <a:rPr lang="pt-BR" altLang="ja-JP" dirty="0"/>
              <a:t>: </a:t>
            </a:r>
            <a:r>
              <a:rPr lang="pt-BR" altLang="ja-JP" dirty="0" smtClean="0"/>
              <a:t>1505.00714]</a:t>
            </a:r>
            <a:endParaRPr lang="pt-BR" altLang="ja-JP" dirty="0"/>
          </a:p>
        </p:txBody>
      </p:sp>
    </p:spTree>
    <p:extLst>
      <p:ext uri="{BB962C8B-B14F-4D97-AF65-F5344CB8AC3E}">
        <p14:creationId xmlns:p14="http://schemas.microsoft.com/office/powerpoint/2010/main" val="356439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Example:  l=m=3, M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=1.35, a</a:t>
            </a:r>
            <a:r>
              <a:rPr kumimoji="1" lang="en-US" altLang="ja-JP" baseline="-25000" dirty="0" smtClean="0"/>
              <a:t>*</a:t>
            </a:r>
            <a:r>
              <a:rPr kumimoji="1" lang="en-US" altLang="ja-JP" dirty="0" smtClean="0"/>
              <a:t>=0.99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99" y="1529082"/>
            <a:ext cx="6431280" cy="146304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721" y="4392712"/>
            <a:ext cx="1490061" cy="5591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906" y="3212238"/>
            <a:ext cx="5254683" cy="367827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721" y="5921570"/>
            <a:ext cx="1327914" cy="62901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68933" y="3786691"/>
            <a:ext cx="2858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flux from BH</a:t>
            </a:r>
            <a:endParaRPr kumimoji="1" lang="ja-JP" alt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2703" y="5038785"/>
            <a:ext cx="2642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growth of the axion cloud</a:t>
            </a:r>
            <a:endParaRPr kumimoji="1" lang="ja-JP" alt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3994" y="3246074"/>
            <a:ext cx="2642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Leaver method</a:t>
            </a:r>
            <a:endParaRPr kumimoji="1" lang="ja-JP" alt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644008" y="1035624"/>
            <a:ext cx="4370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ja-JP" dirty="0" smtClean="0"/>
              <a:t>[H </a:t>
            </a:r>
            <a:r>
              <a:rPr lang="pt-BR" altLang="ja-JP" dirty="0"/>
              <a:t>Yoshino, H Kodama: </a:t>
            </a:r>
            <a:r>
              <a:rPr lang="pt-BR" altLang="ja-JP" dirty="0" smtClean="0"/>
              <a:t>arXiv</a:t>
            </a:r>
            <a:r>
              <a:rPr lang="pt-BR" altLang="ja-JP" dirty="0"/>
              <a:t>: </a:t>
            </a:r>
            <a:r>
              <a:rPr lang="pt-BR" altLang="ja-JP" dirty="0" smtClean="0"/>
              <a:t>1505.00714]</a:t>
            </a:r>
            <a:endParaRPr lang="pt-BR" altLang="ja-JP" dirty="0"/>
          </a:p>
        </p:txBody>
      </p:sp>
    </p:spTree>
    <p:extLst>
      <p:ext uri="{BB962C8B-B14F-4D97-AF65-F5344CB8AC3E}">
        <p14:creationId xmlns:p14="http://schemas.microsoft.com/office/powerpoint/2010/main" val="12168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5677" y="340532"/>
            <a:ext cx="7358063" cy="504998"/>
          </a:xfrm>
        </p:spPr>
        <p:txBody>
          <a:bodyPr>
            <a:normAutofit fontScale="90000"/>
          </a:bodyPr>
          <a:lstStyle/>
          <a:p>
            <a:r>
              <a:rPr lang="en-US" altLang="ja-JP" sz="4200" dirty="0"/>
              <a:t>Fate of G-Atom?</a:t>
            </a:r>
            <a:endParaRPr lang="ja-JP" altLang="en-US" sz="42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23003" y="1393183"/>
            <a:ext cx="9120997" cy="4392488"/>
            <a:chOff x="251520" y="1772816"/>
            <a:chExt cx="9120997" cy="4392488"/>
          </a:xfrm>
        </p:grpSpPr>
        <p:sp>
          <p:nvSpPr>
            <p:cNvPr id="3" name="円/楕円 2"/>
            <p:cNvSpPr/>
            <p:nvPr/>
          </p:nvSpPr>
          <p:spPr>
            <a:xfrm>
              <a:off x="3059832" y="3140968"/>
              <a:ext cx="1440160" cy="12241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dirty="0"/>
                <a:t>Kerr</a:t>
              </a:r>
            </a:p>
            <a:p>
              <a:pPr algn="ctr"/>
              <a:r>
                <a:rPr lang="en-US" altLang="ja-JP" sz="2800" dirty="0"/>
                <a:t>BH</a:t>
              </a:r>
              <a:endParaRPr lang="ja-JP" altLang="en-US" sz="2800" dirty="0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251520" y="3501008"/>
              <a:ext cx="1800200" cy="648072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dirty="0"/>
                <a:t>Accretion Disk</a:t>
              </a:r>
              <a:endParaRPr lang="ja-JP" altLang="en-US" sz="2000" dirty="0"/>
            </a:p>
          </p:txBody>
        </p:sp>
        <p:sp>
          <p:nvSpPr>
            <p:cNvPr id="5" name="右矢印 4"/>
            <p:cNvSpPr/>
            <p:nvPr/>
          </p:nvSpPr>
          <p:spPr>
            <a:xfrm>
              <a:off x="2267744" y="3717032"/>
              <a:ext cx="576064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051720" y="3356992"/>
              <a:ext cx="966217" cy="252984"/>
            </a:xfrm>
            <a:prstGeom prst="rect">
              <a:avLst/>
            </a:prstGeom>
          </p:spPr>
        </p:pic>
        <p:sp>
          <p:nvSpPr>
            <p:cNvPr id="8" name="雲 7"/>
            <p:cNvSpPr/>
            <p:nvPr/>
          </p:nvSpPr>
          <p:spPr>
            <a:xfrm>
              <a:off x="5364088" y="2420888"/>
              <a:ext cx="3024336" cy="2448272"/>
            </a:xfrm>
            <a:prstGeom prst="cloud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6228184" y="3068960"/>
              <a:ext cx="1080120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6300192" y="3429000"/>
              <a:ext cx="1080120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6300192" y="3789040"/>
              <a:ext cx="1080120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6300192" y="4149080"/>
              <a:ext cx="1080120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右矢印 13"/>
            <p:cNvSpPr/>
            <p:nvPr/>
          </p:nvSpPr>
          <p:spPr>
            <a:xfrm>
              <a:off x="4788024" y="3645024"/>
              <a:ext cx="1296144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4860032" y="3356992"/>
              <a:ext cx="966217" cy="252984"/>
            </a:xfrm>
            <a:prstGeom prst="rect">
              <a:avLst/>
            </a:prstGeom>
          </p:spPr>
        </p:pic>
        <p:sp>
          <p:nvSpPr>
            <p:cNvPr id="16" name="左矢印 15"/>
            <p:cNvSpPr/>
            <p:nvPr/>
          </p:nvSpPr>
          <p:spPr>
            <a:xfrm>
              <a:off x="4788024" y="4077072"/>
              <a:ext cx="1224136" cy="14401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図 16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4932040" y="4293096"/>
              <a:ext cx="966217" cy="252984"/>
            </a:xfrm>
            <a:prstGeom prst="rect">
              <a:avLst/>
            </a:prstGeom>
          </p:spPr>
        </p:pic>
        <p:sp>
          <p:nvSpPr>
            <p:cNvPr id="18" name="下矢印 17"/>
            <p:cNvSpPr/>
            <p:nvPr/>
          </p:nvSpPr>
          <p:spPr>
            <a:xfrm>
              <a:off x="6876256" y="3861048"/>
              <a:ext cx="144016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矢印コネクタ 19"/>
            <p:cNvCxnSpPr>
              <a:stCxn id="18" idx="1"/>
            </p:cNvCxnSpPr>
            <p:nvPr/>
          </p:nvCxnSpPr>
          <p:spPr>
            <a:xfrm flipH="1">
              <a:off x="5940152" y="4077072"/>
              <a:ext cx="936104" cy="1584176"/>
            </a:xfrm>
            <a:prstGeom prst="straightConnector1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5652120" y="1772816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Axion</a:t>
              </a:r>
              <a:r>
                <a:rPr lang="en-US" altLang="ja-JP" sz="2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Cloud</a:t>
              </a:r>
              <a:endParaRPr lang="ja-JP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436096" y="5661248"/>
              <a:ext cx="3024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Gravitational Waves</a:t>
              </a:r>
              <a:endParaRPr lang="ja-JP" alt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rot="16200000" flipH="1">
              <a:off x="6444208" y="4581128"/>
              <a:ext cx="1872208" cy="288032"/>
            </a:xfrm>
            <a:prstGeom prst="straightConnector1">
              <a:avLst/>
            </a:prstGeom>
            <a:ln w="50800" cmpd="sng">
              <a:solidFill>
                <a:srgbClr val="FF00FF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rot="10800000">
              <a:off x="5076056" y="2492896"/>
              <a:ext cx="864096" cy="360040"/>
            </a:xfrm>
            <a:prstGeom prst="straightConnector1">
              <a:avLst/>
            </a:prstGeom>
            <a:ln w="12700">
              <a:solidFill>
                <a:srgbClr val="7030A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V="1">
              <a:off x="7812360" y="2420888"/>
              <a:ext cx="576064" cy="432048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4008429" y="2204864"/>
              <a:ext cx="1211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 err="1">
                  <a:solidFill>
                    <a:srgbClr val="7030A0"/>
                  </a:solidFill>
                </a:rPr>
                <a:t>axions</a:t>
              </a:r>
              <a:endParaRPr lang="ja-JP" altLang="en-US" sz="2800" b="1" dirty="0">
                <a:solidFill>
                  <a:srgbClr val="7030A0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896861" y="1988840"/>
              <a:ext cx="1475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>
                  <a:solidFill>
                    <a:srgbClr val="FFC000"/>
                  </a:solidFill>
                </a:rPr>
                <a:t>photons</a:t>
              </a:r>
              <a:endParaRPr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7524327" y="3573016"/>
              <a:ext cx="1848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SR mode</a:t>
              </a:r>
              <a:endParaRPr lang="ja-JP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爆発 2 35"/>
            <p:cNvSpPr/>
            <p:nvPr/>
          </p:nvSpPr>
          <p:spPr>
            <a:xfrm>
              <a:off x="3275856" y="5445224"/>
              <a:ext cx="864096" cy="720080"/>
            </a:xfrm>
            <a:prstGeom prst="irregularSeal2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下矢印 36"/>
            <p:cNvSpPr/>
            <p:nvPr/>
          </p:nvSpPr>
          <p:spPr>
            <a:xfrm rot="3514041">
              <a:off x="4732363" y="4721435"/>
              <a:ext cx="180061" cy="93853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705010" y="5631838"/>
              <a:ext cx="1659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Bosenova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4139952" y="5877272"/>
              <a:ext cx="1152128" cy="1588"/>
            </a:xfrm>
            <a:prstGeom prst="straightConnector1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/>
          <p:cNvSpPr txBox="1"/>
          <p:nvPr/>
        </p:nvSpPr>
        <p:spPr>
          <a:xfrm>
            <a:off x="1635424" y="4387906"/>
            <a:ext cx="3212113" cy="37269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Nonlinear self-interaction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669739" y="5681235"/>
            <a:ext cx="1728192" cy="37269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Detectable?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27"/>
          <p:cNvSpPr txBox="1"/>
          <p:nvPr/>
        </p:nvSpPr>
        <p:spPr>
          <a:xfrm>
            <a:off x="7397931" y="3828041"/>
            <a:ext cx="1878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5pPr>
            <a:lvl6pPr marL="2286000" algn="l" defTabSz="914400" rtl="0" eaLnBrk="1" latinLnBrk="0" hangingPunct="1"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6pPr>
            <a:lvl7pPr marL="2743200" algn="l" defTabSz="914400" rtl="0" eaLnBrk="1" latinLnBrk="0" hangingPunct="1"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7pPr>
            <a:lvl8pPr marL="3200400" algn="l" defTabSz="914400" rtl="0" eaLnBrk="1" latinLnBrk="0" hangingPunct="1"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8pPr>
            <a:lvl9pPr marL="3657600" algn="l" defTabSz="914400" rtl="0" eaLnBrk="1" latinLnBrk="0" hangingPunct="1">
              <a:defRPr sz="4200" kern="1200">
                <a:solidFill>
                  <a:schemeClr val="tx1"/>
                </a:solidFill>
                <a:latin typeface="Gill Sans" pitchFamily="2" charset="0"/>
                <a:ea typeface="ヒラギノ角ゴ ProN W3" pitchFamily="2" charset="-128"/>
                <a:cs typeface="+mn-cs"/>
                <a:sym typeface="Gill Sans" pitchFamily="2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ea typeface="ＭＳ Ｐゴシック" panose="020B0600070205080204" pitchFamily="50" charset="-128"/>
              </a:rPr>
              <a:t>Line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ea typeface="ＭＳ Ｐゴシック" panose="020B0600070205080204" pitchFamily="50" charset="-128"/>
              </a:rPr>
              <a:t>emission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ea typeface="ＭＳ Ｐゴシック" panose="020B0600070205080204" pitchFamily="50" charset="-128"/>
              </a:rPr>
              <a:t>2a </a:t>
            </a:r>
            <a:r>
              <a:rPr kumimoji="1" lang="en-US" altLang="ja-JP" sz="28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ea typeface="ＭＳ Ｐゴシック" panose="020B0600070205080204" pitchFamily="50" charset="-128"/>
                <a:sym typeface="Wingdings" pitchFamily="2" charset="2"/>
              </a:rPr>
              <a:t> G</a:t>
            </a:r>
            <a:endParaRPr kumimoji="1" lang="ja-JP" altLang="en-US" sz="28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ea typeface="ＭＳ Ｐゴシック" panose="020B0600070205080204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6388" y="6186262"/>
            <a:ext cx="6554430" cy="35668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60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1562695" y="3226478"/>
            <a:ext cx="6009680" cy="14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endParaRPr kumimoji="0" lang="en-US" altLang="ja-JP" dirty="0">
              <a:solidFill>
                <a:srgbClr val="000000"/>
              </a:solidFill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76046" y="2060848"/>
            <a:ext cx="5732258" cy="1458116"/>
          </a:xfrm>
        </p:spPr>
        <p:txBody>
          <a:bodyPr>
            <a:normAutofit fontScale="90000"/>
          </a:bodyPr>
          <a:lstStyle/>
          <a:p>
            <a:r>
              <a:rPr kumimoji="0" lang="en-US" altLang="ja-JP" dirty="0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Non-linear Dynamics of </a:t>
            </a:r>
            <a:r>
              <a:rPr kumimoji="0" lang="en-US" altLang="ja-JP" dirty="0" err="1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Axion</a:t>
            </a:r>
            <a:r>
              <a:rPr kumimoji="0" lang="en-US" altLang="ja-JP" dirty="0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 Clouds and Bose Nova</a:t>
            </a:r>
            <a:endParaRPr kumimoji="1" lang="en-GB" dirty="0"/>
          </a:p>
        </p:txBody>
      </p:sp>
      <p:sp>
        <p:nvSpPr>
          <p:cNvPr id="3" name="正方形/長方形 2"/>
          <p:cNvSpPr/>
          <p:nvPr/>
        </p:nvSpPr>
        <p:spPr>
          <a:xfrm>
            <a:off x="1691680" y="4101834"/>
            <a:ext cx="5369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dirty="0"/>
              <a:t>H Yoshino, H Kodama:  </a:t>
            </a:r>
            <a:r>
              <a:rPr lang="en-GB" altLang="ja-JP" dirty="0" err="1" smtClean="0"/>
              <a:t>arXiv</a:t>
            </a:r>
            <a:r>
              <a:rPr lang="en-GB" altLang="ja-JP" dirty="0"/>
              <a:t>: </a:t>
            </a:r>
            <a:r>
              <a:rPr lang="en-GB" altLang="ja-JP" dirty="0" smtClean="0"/>
              <a:t>1505.00714</a:t>
            </a:r>
            <a:endParaRPr lang="en-GB" altLang="ja-JP" dirty="0"/>
          </a:p>
          <a:p>
            <a:r>
              <a:rPr lang="en-GB" altLang="ja-JP" dirty="0" smtClean="0"/>
              <a:t>Ibid</a:t>
            </a:r>
            <a:r>
              <a:rPr lang="en-GB" altLang="ja-JP" dirty="0"/>
              <a:t>: </a:t>
            </a:r>
            <a:r>
              <a:rPr lang="en-GB" altLang="ja-JP" dirty="0" smtClean="0"/>
              <a:t> PTEP2014</a:t>
            </a:r>
            <a:r>
              <a:rPr lang="en-GB" altLang="ja-JP" dirty="0"/>
              <a:t>, 043E02 (2014) [arXiv:1312.2326]</a:t>
            </a:r>
          </a:p>
          <a:p>
            <a:r>
              <a:rPr lang="en-GB" altLang="ja-JP" dirty="0"/>
              <a:t>Ibid: </a:t>
            </a:r>
            <a:r>
              <a:rPr lang="en-GB" altLang="ja-JP" dirty="0" smtClean="0"/>
              <a:t> PTP128</a:t>
            </a:r>
            <a:r>
              <a:rPr lang="en-GB" altLang="ja-JP" dirty="0"/>
              <a:t>, 153 (2012) [arXiv:1203.5070]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63688" y="5229200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Cf. </a:t>
            </a:r>
          </a:p>
          <a:p>
            <a:r>
              <a:rPr lang="en-US" altLang="ja-JP" dirty="0" smtClean="0"/>
              <a:t>H Okawa, H </a:t>
            </a:r>
            <a:r>
              <a:rPr lang="en-US" altLang="ja-JP" dirty="0" err="1" smtClean="0"/>
              <a:t>Witek</a:t>
            </a:r>
            <a:r>
              <a:rPr lang="en-US" altLang="ja-JP" dirty="0" smtClean="0"/>
              <a:t>, V Cardoso (2014): </a:t>
            </a:r>
            <a:r>
              <a:rPr lang="en-US" altLang="ja-JP" dirty="0" err="1" smtClean="0"/>
              <a:t>prd</a:t>
            </a:r>
            <a:r>
              <a:rPr lang="en-US" altLang="ja-JP" dirty="0" smtClean="0"/>
              <a:t> 89, 104032 [</a:t>
            </a:r>
            <a:r>
              <a:rPr lang="en-US" altLang="ja-JP" dirty="0" err="1" smtClean="0"/>
              <a:t>arXiv</a:t>
            </a:r>
            <a:r>
              <a:rPr lang="en-US" altLang="ja-JP" dirty="0" smtClean="0"/>
              <a:t>: 1401.1548]</a:t>
            </a:r>
          </a:p>
          <a:p>
            <a:r>
              <a:rPr lang="en-US" altLang="ja-JP" dirty="0" smtClean="0"/>
              <a:t>M </a:t>
            </a:r>
            <a:r>
              <a:rPr lang="en-US" altLang="ja-JP" dirty="0" err="1" smtClean="0"/>
              <a:t>Zilhao</a:t>
            </a:r>
            <a:r>
              <a:rPr lang="en-US" altLang="ja-JP" dirty="0" smtClean="0"/>
              <a:t>, H </a:t>
            </a:r>
            <a:r>
              <a:rPr lang="en-US" altLang="ja-JP" dirty="0" err="1" smtClean="0"/>
              <a:t>Witek</a:t>
            </a:r>
            <a:r>
              <a:rPr lang="en-US" altLang="ja-JP" dirty="0" smtClean="0"/>
              <a:t>, V Cardoso (2015): </a:t>
            </a:r>
            <a:r>
              <a:rPr lang="en-US" altLang="ja-JP" dirty="0" err="1" smtClean="0"/>
              <a:t>arXiv</a:t>
            </a:r>
            <a:r>
              <a:rPr lang="en-US" altLang="ja-JP" dirty="0" smtClean="0"/>
              <a:t>: 1505.00797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385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Non-linear Effects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7013" y="3717032"/>
            <a:ext cx="8125280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l"/>
            <a:r>
              <a:rPr lang="en-US" altLang="ja-JP" sz="2400" dirty="0" smtClean="0">
                <a:solidFill>
                  <a:srgbClr val="0000FF"/>
                </a:solidFill>
              </a:rPr>
              <a:t>Small field expansion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pic>
        <p:nvPicPr>
          <p:cNvPr id="14" name="図 1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879123"/>
            <a:ext cx="3582143" cy="6341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49946" y="1133854"/>
            <a:ext cx="3618271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l"/>
            <a:r>
              <a:rPr lang="en-US" altLang="ja-JP" sz="2400" dirty="0">
                <a:solidFill>
                  <a:srgbClr val="0000FF"/>
                </a:solidFill>
              </a:rPr>
              <a:t>Action of the axion field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51720" y="5549497"/>
            <a:ext cx="410445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Attractive </a:t>
            </a:r>
            <a:r>
              <a:rPr lang="en-US" altLang="ja-JP" sz="2400" dirty="0" smtClean="0">
                <a:solidFill>
                  <a:srgbClr val="FF0000"/>
                </a:solidFill>
              </a:rPr>
              <a:t>interaction!!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5585082"/>
            <a:ext cx="757477" cy="42608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26" y="2836680"/>
            <a:ext cx="2566422" cy="63398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9973" y="4581015"/>
            <a:ext cx="4140591" cy="66164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円/楕円 9"/>
          <p:cNvSpPr/>
          <p:nvPr/>
        </p:nvSpPr>
        <p:spPr>
          <a:xfrm>
            <a:off x="2845562" y="4429119"/>
            <a:ext cx="1080120" cy="9654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6325311" y="1130599"/>
            <a:ext cx="2096149" cy="1103291"/>
            <a:chOff x="5857884" y="3500438"/>
            <a:chExt cx="2096149" cy="1103291"/>
          </a:xfrm>
        </p:grpSpPr>
        <p:sp>
          <p:nvSpPr>
            <p:cNvPr id="20" name="二等辺三角形 19"/>
            <p:cNvSpPr/>
            <p:nvPr/>
          </p:nvSpPr>
          <p:spPr>
            <a:xfrm rot="16200000">
              <a:off x="6521157" y="3857725"/>
              <a:ext cx="737038" cy="754970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5857884" y="4230759"/>
              <a:ext cx="654307" cy="1092"/>
            </a:xfrm>
            <a:prstGeom prst="line">
              <a:avLst/>
            </a:prstGeom>
            <a:ln w="190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図 21" descr="wavyline.eps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67161" y="3866692"/>
              <a:ext cx="686872" cy="49135"/>
            </a:xfrm>
            <a:prstGeom prst="rect">
              <a:avLst/>
            </a:prstGeom>
          </p:spPr>
        </p:pic>
        <p:pic>
          <p:nvPicPr>
            <p:cNvPr id="23" name="図 22" descr="wavyline.eps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0800000" flipV="1">
              <a:off x="7267161" y="4554593"/>
              <a:ext cx="686872" cy="49135"/>
            </a:xfrm>
            <a:prstGeom prst="rect">
              <a:avLst/>
            </a:prstGeom>
          </p:spPr>
        </p:pic>
        <p:sp>
          <p:nvSpPr>
            <p:cNvPr id="24" name="テキスト ボックス 12"/>
            <p:cNvSpPr txBox="1"/>
            <p:nvPr/>
          </p:nvSpPr>
          <p:spPr>
            <a:xfrm>
              <a:off x="6000760" y="3929066"/>
              <a:ext cx="235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dirty="0" smtClean="0">
                  <a:solidFill>
                    <a:srgbClr val="00B0F0"/>
                  </a:solidFill>
                </a:rPr>
                <a:t>a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25" name="テキスト ボックス 13"/>
            <p:cNvSpPr txBox="1"/>
            <p:nvPr/>
          </p:nvSpPr>
          <p:spPr>
            <a:xfrm>
              <a:off x="7572396" y="3500438"/>
              <a:ext cx="331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b="1" dirty="0" smtClean="0">
                  <a:solidFill>
                    <a:srgbClr val="FE6B30"/>
                  </a:solidFill>
                  <a:latin typeface="Symbol" pitchFamily="18" charset="2"/>
                </a:rPr>
                <a:t>g</a:t>
              </a:r>
              <a:endParaRPr kumimoji="1" lang="ja-JP" altLang="en-US" b="1" dirty="0">
                <a:solidFill>
                  <a:srgbClr val="FE6B30"/>
                </a:solidFill>
                <a:latin typeface="Symbol" pitchFamily="18" charset="2"/>
              </a:endParaRPr>
            </a:p>
          </p:txBody>
        </p:sp>
        <p:sp>
          <p:nvSpPr>
            <p:cNvPr id="26" name="テキスト ボックス 14"/>
            <p:cNvSpPr txBox="1"/>
            <p:nvPr/>
          </p:nvSpPr>
          <p:spPr>
            <a:xfrm>
              <a:off x="7572396" y="421481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b="1" dirty="0" smtClean="0">
                  <a:solidFill>
                    <a:srgbClr val="FE6B30"/>
                  </a:solidFill>
                  <a:latin typeface="Symbol" pitchFamily="18" charset="2"/>
                </a:rPr>
                <a:t>g</a:t>
              </a:r>
              <a:endParaRPr kumimoji="1" lang="ja-JP" altLang="en-US" b="1" dirty="0">
                <a:solidFill>
                  <a:srgbClr val="FE6B30"/>
                </a:solidFill>
                <a:latin typeface="Symbol" pitchFamily="18" charset="2"/>
              </a:endParaRPr>
            </a:p>
          </p:txBody>
        </p:sp>
        <p:sp>
          <p:nvSpPr>
            <p:cNvPr id="27" name="テキスト ボックス 15"/>
            <p:cNvSpPr txBox="1"/>
            <p:nvPr/>
          </p:nvSpPr>
          <p:spPr>
            <a:xfrm>
              <a:off x="6643702" y="3714752"/>
              <a:ext cx="287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dirty="0" smtClean="0">
                  <a:solidFill>
                    <a:schemeClr val="accent1"/>
                  </a:solidFill>
                </a:rPr>
                <a:t>q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8" name="テキスト ボックス 16"/>
            <p:cNvSpPr txBox="1"/>
            <p:nvPr/>
          </p:nvSpPr>
          <p:spPr>
            <a:xfrm>
              <a:off x="6357950" y="4143380"/>
              <a:ext cx="353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b="1" dirty="0" smtClean="0">
                  <a:solidFill>
                    <a:srgbClr val="00B050"/>
                  </a:solidFill>
                  <a:latin typeface="Symbol" pitchFamily="18" charset="2"/>
                </a:rPr>
                <a:t>g</a:t>
              </a:r>
              <a:r>
                <a:rPr lang="en-US" altLang="ja-JP" b="1" baseline="-25000" dirty="0" smtClean="0">
                  <a:solidFill>
                    <a:srgbClr val="00B050"/>
                  </a:solidFill>
                  <a:latin typeface="Symbol" pitchFamily="18" charset="2"/>
                </a:rPr>
                <a:t>5</a:t>
              </a:r>
              <a:endParaRPr kumimoji="1" lang="ja-JP" altLang="en-US" b="1" baseline="-25000" dirty="0">
                <a:solidFill>
                  <a:srgbClr val="00B050"/>
                </a:solidFill>
                <a:latin typeface="Symbol" pitchFamily="18" charset="2"/>
              </a:endParaRPr>
            </a:p>
          </p:txBody>
        </p:sp>
      </p:grpSp>
      <p:pic>
        <p:nvPicPr>
          <p:cNvPr id="29" name="図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6181" y="2502163"/>
            <a:ext cx="2794002" cy="63375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円/楕円 29"/>
          <p:cNvSpPr/>
          <p:nvPr/>
        </p:nvSpPr>
        <p:spPr>
          <a:xfrm>
            <a:off x="3580269" y="3153673"/>
            <a:ext cx="415667" cy="41934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5796136" y="1118652"/>
            <a:ext cx="3347864" cy="23520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cxnSp>
        <p:nvCxnSpPr>
          <p:cNvPr id="33" name="直線矢印コネクタ 32"/>
          <p:cNvCxnSpPr>
            <a:endCxn id="30" idx="5"/>
          </p:cNvCxnSpPr>
          <p:nvPr/>
        </p:nvCxnSpPr>
        <p:spPr>
          <a:xfrm flipH="1" flipV="1">
            <a:off x="3935063" y="3511605"/>
            <a:ext cx="906712" cy="349443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841775" y="362469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 err="1" smtClean="0">
                <a:solidFill>
                  <a:srgbClr val="00B0F0"/>
                </a:solidFill>
              </a:rPr>
              <a:t>axion</a:t>
            </a:r>
            <a:r>
              <a:rPr kumimoji="1" lang="en-GB" sz="2000" dirty="0" smtClean="0">
                <a:solidFill>
                  <a:srgbClr val="00B0F0"/>
                </a:solidFill>
              </a:rPr>
              <a:t> decay constant</a:t>
            </a:r>
            <a:endParaRPr kumimoji="1" lang="en-GB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3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Numerical Methods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Direct 3D simulation code</a:t>
            </a:r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en-US" altLang="ja-JP" dirty="0" smtClean="0"/>
              <a:t>Pseudo-spectral code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683898"/>
            <a:ext cx="2384449" cy="109020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図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1999" y="2124990"/>
            <a:ext cx="1802854" cy="60907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右矢印 12"/>
          <p:cNvSpPr/>
          <p:nvPr/>
        </p:nvSpPr>
        <p:spPr>
          <a:xfrm>
            <a:off x="4355976" y="2222142"/>
            <a:ext cx="432048" cy="414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09" y="3900118"/>
            <a:ext cx="7897382" cy="73733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図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735" y="5373216"/>
            <a:ext cx="4420675" cy="7621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下矢印 20"/>
          <p:cNvSpPr/>
          <p:nvPr/>
        </p:nvSpPr>
        <p:spPr>
          <a:xfrm>
            <a:off x="2915816" y="4797152"/>
            <a:ext cx="93610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屈折矢印 21"/>
          <p:cNvSpPr/>
          <p:nvPr/>
        </p:nvSpPr>
        <p:spPr>
          <a:xfrm>
            <a:off x="6091796" y="4522816"/>
            <a:ext cx="1471569" cy="1368152"/>
          </a:xfrm>
          <a:prstGeom prst="bentUpArrow">
            <a:avLst>
              <a:gd name="adj1" fmla="val 18164"/>
              <a:gd name="adj2" fmla="val 2310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41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Behavior of the Energy Flux into BH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76871"/>
            <a:ext cx="7488832" cy="442887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19710" y="1122677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Our direct 3D simulations reproduced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 the  SR instability growth rate obtained by the Leaver method with sufficient precisions.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2488368"/>
            <a:ext cx="167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l=m=1 case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172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2166415"/>
            <a:ext cx="6096000" cy="4572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400" dirty="0" smtClean="0"/>
              <a:t>Example of 3D Numerical Simulation:  l=m=1</a:t>
            </a:r>
            <a:endParaRPr lang="ja-JP" altLang="en-US" sz="3400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2304256"/>
          </a:xfrm>
        </p:spPr>
        <p:txBody>
          <a:bodyPr/>
          <a:lstStyle/>
          <a:p>
            <a:r>
              <a:rPr kumimoji="1" lang="en-US" altLang="ja-JP" dirty="0" smtClean="0"/>
              <a:t>Parameters: a</a:t>
            </a:r>
            <a:r>
              <a:rPr kumimoji="1" lang="en-US" altLang="ja-JP" baseline="-25000" dirty="0" smtClean="0"/>
              <a:t>*</a:t>
            </a:r>
            <a:r>
              <a:rPr kumimoji="1" lang="en-US" altLang="ja-JP" dirty="0" smtClean="0"/>
              <a:t>=a/M=0.99</a:t>
            </a:r>
            <a:r>
              <a:rPr lang="en-US" altLang="ja-JP" dirty="0"/>
              <a:t>,  </a:t>
            </a:r>
            <a:r>
              <a:rPr lang="en-US" altLang="ja-JP" dirty="0" smtClean="0"/>
              <a:t> </a:t>
            </a:r>
            <a:r>
              <a:rPr lang="en-US" altLang="ja-JP" dirty="0"/>
              <a:t>M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 </a:t>
            </a:r>
            <a:r>
              <a:rPr lang="en-US" altLang="ja-JP" dirty="0" smtClean="0"/>
              <a:t>= 0.30</a:t>
            </a:r>
          </a:p>
          <a:p>
            <a:r>
              <a:rPr kumimoji="1" lang="en-US" altLang="ja-JP" dirty="0" smtClean="0"/>
              <a:t>Initial mode:  pure</a:t>
            </a:r>
            <a:r>
              <a:rPr lang="en-US" altLang="ja-JP" dirty="0" smtClean="0"/>
              <a:t>  (l, m, n</a:t>
            </a:r>
            <a:r>
              <a:rPr lang="en-US" altLang="ja-JP" baseline="-25000" dirty="0" smtClean="0"/>
              <a:t>r </a:t>
            </a:r>
            <a:r>
              <a:rPr lang="en-US" altLang="ja-JP" dirty="0" smtClean="0"/>
              <a:t>) = (1, 1, 0),  </a:t>
            </a:r>
            <a:r>
              <a:rPr kumimoji="1" lang="en-US" altLang="ja-JP" dirty="0" smtClean="0"/>
              <a:t>  </a:t>
            </a:r>
            <a:r>
              <a:rPr kumimoji="0" lang="en-US" altLang="ja-JP" dirty="0">
                <a:latin typeface="Symbol" panose="05050102010706020507" pitchFamily="18" charset="2"/>
                <a:sym typeface="Hoefler Text" pitchFamily="64" charset="0"/>
              </a:rPr>
              <a:t>F</a:t>
            </a:r>
            <a:r>
              <a:rPr kumimoji="0" lang="en-US" altLang="ja-JP" dirty="0">
                <a:latin typeface="Hoefler Text" pitchFamily="64" charset="0"/>
                <a:sym typeface="Hoefler Text" pitchFamily="64" charset="0"/>
              </a:rPr>
              <a:t>/f</a:t>
            </a:r>
            <a:r>
              <a:rPr kumimoji="0" lang="en-US" altLang="ja-JP" baseline="-25000" dirty="0">
                <a:latin typeface="Hoefler Text" pitchFamily="64" charset="0"/>
                <a:sym typeface="Hoefler Text" pitchFamily="64" charset="0"/>
              </a:rPr>
              <a:t>a</a:t>
            </a:r>
            <a:r>
              <a:rPr kumimoji="0" lang="en-US" altLang="ja-JP" dirty="0">
                <a:latin typeface="Hoefler Text" pitchFamily="64" charset="0"/>
                <a:sym typeface="Hoefler Text" pitchFamily="64" charset="0"/>
              </a:rPr>
              <a:t> =</a:t>
            </a:r>
            <a:r>
              <a:rPr kumimoji="0" lang="en-US" altLang="ja-JP" dirty="0" smtClean="0">
                <a:latin typeface="Hoefler Text" pitchFamily="64" charset="0"/>
                <a:sym typeface="Hoefler Text" pitchFamily="64" charset="0"/>
              </a:rPr>
              <a:t>0.</a:t>
            </a:r>
            <a:r>
              <a:rPr kumimoji="0" lang="ja-JP" altLang="en-US" dirty="0" smtClean="0">
                <a:latin typeface="Hoefler Text" pitchFamily="64" charset="0"/>
                <a:sym typeface="Hoefler Text" pitchFamily="64" charset="0"/>
              </a:rPr>
              <a:t>４５</a:t>
            </a:r>
            <a:endParaRPr kumimoji="0" lang="en-US" altLang="ja-JP" dirty="0">
              <a:latin typeface="Hoefler Text" pitchFamily="64" charset="0"/>
              <a:sym typeface="Hoefler Text" pitchFamily="64" charset="0"/>
            </a:endParaRPr>
          </a:p>
          <a:p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99" y="2852936"/>
            <a:ext cx="4536504" cy="3198959"/>
          </a:xfrm>
          <a:prstGeom prst="rect">
            <a:avLst/>
          </a:prstGeom>
        </p:spPr>
      </p:pic>
      <p:sp>
        <p:nvSpPr>
          <p:cNvPr id="12" name="円/楕円 11"/>
          <p:cNvSpPr/>
          <p:nvPr/>
        </p:nvSpPr>
        <p:spPr>
          <a:xfrm flipV="1">
            <a:off x="5940152" y="364502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2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620688"/>
            <a:ext cx="6252186" cy="274486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20688"/>
            <a:ext cx="3058892" cy="262659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91" y="3664680"/>
            <a:ext cx="3089955" cy="264539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3664680"/>
            <a:ext cx="6087391" cy="26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43659"/>
            <a:ext cx="7523288" cy="3159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smtClean="0"/>
              <a:t>Results</a:t>
            </a:r>
            <a:endParaRPr lang="ja-JP" altLang="en-US" sz="36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000" dirty="0" smtClean="0">
                <a:solidFill>
                  <a:schemeClr val="tx1"/>
                </a:solidFill>
              </a:rPr>
              <a:t>The energy extraction rate from BH by SR instability increases  by  a factor around 3 due to nonlinear self-interactions.</a:t>
            </a: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Bose nova happens when</a:t>
            </a:r>
          </a:p>
          <a:p>
            <a:endParaRPr lang="en-US" altLang="ja-JP" sz="2000" dirty="0" smtClean="0">
              <a:solidFill>
                <a:schemeClr val="tx1"/>
              </a:solidFill>
            </a:endParaRPr>
          </a:p>
          <a:p>
            <a:endParaRPr lang="en-US" altLang="ja-JP" sz="2000" dirty="0" smtClean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About </a:t>
            </a:r>
            <a:r>
              <a:rPr lang="ja-JP" altLang="en-US" sz="2000" dirty="0" smtClean="0">
                <a:solidFill>
                  <a:schemeClr val="tx1"/>
                </a:solidFill>
              </a:rPr>
              <a:t>　</a:t>
            </a:r>
            <a:r>
              <a:rPr lang="en-US" altLang="ja-JP" sz="2000" dirty="0" smtClean="0">
                <a:solidFill>
                  <a:schemeClr val="tx1"/>
                </a:solidFill>
              </a:rPr>
              <a:t>5.9%  (</a:t>
            </a:r>
            <a:r>
              <a:rPr lang="en-US" altLang="ja-JP" sz="2000" dirty="0">
                <a:solidFill>
                  <a:schemeClr val="tx1"/>
                </a:solidFill>
              </a:rPr>
              <a:t>M</a:t>
            </a:r>
            <a:r>
              <a:rPr lang="en-US" altLang="ja-JP" sz="2000" dirty="0">
                <a:solidFill>
                  <a:schemeClr val="tx1"/>
                </a:solidFill>
                <a:latin typeface="Symbol" panose="05050102010706020507" pitchFamily="18" charset="2"/>
              </a:rPr>
              <a:t>m </a:t>
            </a:r>
            <a:r>
              <a:rPr lang="en-US" altLang="ja-JP" sz="2000" dirty="0" smtClean="0">
                <a:solidFill>
                  <a:schemeClr val="tx1"/>
                </a:solidFill>
                <a:latin typeface="Symbol" panose="05050102010706020507" pitchFamily="18" charset="2"/>
              </a:rPr>
              <a:t>=0.3</a:t>
            </a:r>
            <a:r>
              <a:rPr lang="en-US" altLang="ja-JP" sz="2000" dirty="0" smtClean="0">
                <a:latin typeface="Symbol" panose="05050102010706020507" pitchFamily="18" charset="2"/>
              </a:rPr>
              <a:t>) </a:t>
            </a:r>
            <a:r>
              <a:rPr lang="en-US" altLang="ja-JP" sz="2000" dirty="0" smtClean="0">
                <a:solidFill>
                  <a:schemeClr val="tx1"/>
                </a:solidFill>
              </a:rPr>
              <a:t> and 5.3% (</a:t>
            </a:r>
            <a:r>
              <a:rPr lang="en-US" altLang="ja-JP" sz="2000" dirty="0">
                <a:solidFill>
                  <a:schemeClr val="tx1"/>
                </a:solidFill>
              </a:rPr>
              <a:t>M</a:t>
            </a:r>
            <a:r>
              <a:rPr lang="en-US" altLang="ja-JP" sz="2000" dirty="0">
                <a:solidFill>
                  <a:schemeClr val="tx1"/>
                </a:solidFill>
                <a:latin typeface="Symbol" panose="05050102010706020507" pitchFamily="18" charset="2"/>
              </a:rPr>
              <a:t>m =</a:t>
            </a:r>
            <a:r>
              <a:rPr lang="en-US" altLang="ja-JP" sz="2000" dirty="0" smtClean="0">
                <a:solidFill>
                  <a:schemeClr val="tx1"/>
                </a:solidFill>
                <a:latin typeface="Symbol" panose="05050102010706020507" pitchFamily="18" charset="2"/>
              </a:rPr>
              <a:t>0.4</a:t>
            </a:r>
            <a:r>
              <a:rPr lang="en-US" altLang="ja-JP" sz="2000" dirty="0" smtClean="0">
                <a:solidFill>
                  <a:schemeClr val="tx1"/>
                </a:solidFill>
              </a:rPr>
              <a:t>) of  the total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axion</a:t>
            </a:r>
            <a:r>
              <a:rPr lang="en-US" altLang="ja-JP" sz="2000" dirty="0" smtClean="0">
                <a:solidFill>
                  <a:schemeClr val="tx1"/>
                </a:solidFill>
              </a:rPr>
              <a:t> cloud mass fall into BH</a:t>
            </a:r>
            <a:r>
              <a:rPr lang="en-US" altLang="ja-JP" dirty="0"/>
              <a:t> </a:t>
            </a:r>
            <a:r>
              <a:rPr lang="ja-JP" altLang="en-US" dirty="0" smtClean="0"/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by m=-1 modes excited by non-linear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interations</a:t>
            </a:r>
            <a:r>
              <a:rPr lang="en-US" altLang="ja-JP" sz="2000" dirty="0" smtClean="0">
                <a:solidFill>
                  <a:schemeClr val="tx1"/>
                </a:solidFill>
              </a:rPr>
              <a:t>.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088" y="2506681"/>
            <a:ext cx="2230935" cy="30406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左右矢印 7"/>
          <p:cNvSpPr/>
          <p:nvPr/>
        </p:nvSpPr>
        <p:spPr bwMode="auto">
          <a:xfrm>
            <a:off x="2869116" y="2506681"/>
            <a:ext cx="506306" cy="251945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</a:pPr>
            <a:endParaRPr kumimoji="0" lang="ja-JP" altLang="en-US" sz="300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9558" y="2310508"/>
            <a:ext cx="5203982" cy="63374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85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1640" y="1624049"/>
            <a:ext cx="7056784" cy="478539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kumimoji="0" lang="en-US" altLang="ja-JP" dirty="0" err="1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Axion</a:t>
            </a: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 </a:t>
            </a:r>
            <a:r>
              <a:rPr kumimoji="0" lang="en-US" altLang="ja-JP" dirty="0" err="1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Cosmophysics</a:t>
            </a:r>
            <a:endParaRPr kumimoji="0" lang="en-US" altLang="ja-JP" dirty="0" smtClean="0">
              <a:solidFill>
                <a:schemeClr val="tx1"/>
              </a:solidFill>
              <a:latin typeface="Hoefler Text" pitchFamily="64" charset="0"/>
              <a:sym typeface="Hoefler Text" pitchFamily="64" charset="0"/>
            </a:endParaRPr>
          </a:p>
          <a:p>
            <a:pPr>
              <a:spcBef>
                <a:spcPts val="1800"/>
              </a:spcBef>
            </a:pPr>
            <a:r>
              <a:rPr kumimoji="0" lang="en-US" altLang="ja-JP" dirty="0" err="1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Superradiance</a:t>
            </a: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 </a:t>
            </a:r>
            <a:r>
              <a:rPr kumimoji="0" lang="en-US" altLang="ja-JP" dirty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Instability of </a:t>
            </a: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a Rotating BH</a:t>
            </a:r>
          </a:p>
          <a:p>
            <a:pPr>
              <a:spcBef>
                <a:spcPts val="1800"/>
              </a:spcBef>
            </a:pP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Nonlinear dynamics of the BH-</a:t>
            </a:r>
            <a:r>
              <a:rPr kumimoji="0" lang="en-US" altLang="ja-JP" dirty="0" err="1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axion</a:t>
            </a: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 system</a:t>
            </a:r>
          </a:p>
          <a:p>
            <a:pPr>
              <a:spcBef>
                <a:spcPts val="1800"/>
              </a:spcBef>
            </a:pP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GW  emissions and their detectability</a:t>
            </a:r>
          </a:p>
          <a:p>
            <a:pPr>
              <a:spcBef>
                <a:spcPts val="1800"/>
              </a:spcBef>
            </a:pP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Continuous GW search</a:t>
            </a:r>
          </a:p>
          <a:p>
            <a:pPr>
              <a:spcBef>
                <a:spcPts val="1800"/>
              </a:spcBef>
            </a:pP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GW bursts from </a:t>
            </a:r>
            <a:r>
              <a:rPr kumimoji="0" lang="en-US" altLang="ja-JP" dirty="0" err="1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bosenova</a:t>
            </a:r>
            <a:endParaRPr kumimoji="0" lang="en-US" altLang="ja-JP" dirty="0" smtClean="0">
              <a:solidFill>
                <a:schemeClr val="tx1"/>
              </a:solidFill>
              <a:latin typeface="Hoefler Text" pitchFamily="64" charset="0"/>
              <a:sym typeface="Hoefler Text" pitchFamily="64" charset="0"/>
            </a:endParaRPr>
          </a:p>
          <a:p>
            <a:pPr>
              <a:spcBef>
                <a:spcPts val="1800"/>
              </a:spcBef>
            </a:pPr>
            <a:r>
              <a:rPr kumimoji="0" lang="en-US" altLang="ja-JP" dirty="0" smtClean="0">
                <a:solidFill>
                  <a:schemeClr val="tx1"/>
                </a:solidFill>
                <a:latin typeface="Hoefler Text" pitchFamily="64" charset="0"/>
                <a:sym typeface="Hoefler Text" pitchFamily="64" charset="0"/>
              </a:rPr>
              <a:t>Summary</a:t>
            </a:r>
            <a:endParaRPr kumimoji="0" lang="en-US" altLang="ja-JP" dirty="0">
              <a:solidFill>
                <a:schemeClr val="tx1"/>
              </a:solidFill>
              <a:latin typeface="Hoefler Text" pitchFamily="64" charset="0"/>
              <a:sym typeface="Hoefler Text" pitchFamily="64" charset="0"/>
            </a:endParaRPr>
          </a:p>
          <a:p>
            <a:endParaRPr kumimoji="0" lang="en-US" altLang="ja-JP" dirty="0">
              <a:latin typeface="Hoefler Text" pitchFamily="64" charset="0"/>
              <a:sym typeface="Hoefler Text" pitchFamily="64" charset="0"/>
            </a:endParaRPr>
          </a:p>
          <a:p>
            <a:endParaRPr kumimoji="0" lang="en-US" altLang="ja-JP" dirty="0">
              <a:latin typeface="Hoefler Text" pitchFamily="64" charset="0"/>
              <a:sym typeface="Hoefler Text" pitchFamily="64" charset="0"/>
            </a:endParaRPr>
          </a:p>
          <a:p>
            <a:endParaRPr kumimoji="0" lang="en-US" altLang="ja-JP" dirty="0">
              <a:latin typeface="Hoefler Text" pitchFamily="64" charset="0"/>
              <a:sym typeface="Hoefler Text" pitchFamily="64" charset="0"/>
            </a:endParaRPr>
          </a:p>
          <a:p>
            <a:endParaRPr kumimoji="0" lang="en-US" altLang="ja-JP" dirty="0">
              <a:latin typeface="Hoefler Text" pitchFamily="64" charset="0"/>
              <a:sym typeface="Hoefler Text" pitchFamily="64" charset="0"/>
            </a:endParaRPr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Plan of the talk</a:t>
            </a:r>
            <a:endParaRPr kumimoji="1" lang="ja-JP" altLang="en-US" dirty="0"/>
          </a:p>
        </p:txBody>
      </p:sp>
      <p:sp>
        <p:nvSpPr>
          <p:cNvPr id="13318" name="Rectangle 5"/>
          <p:cNvSpPr>
            <a:spLocks/>
          </p:cNvSpPr>
          <p:nvPr/>
        </p:nvSpPr>
        <p:spPr bwMode="auto">
          <a:xfrm>
            <a:off x="1928812" y="1589484"/>
            <a:ext cx="600968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13319" name="Rectangle 6"/>
          <p:cNvSpPr>
            <a:spLocks/>
          </p:cNvSpPr>
          <p:nvPr/>
        </p:nvSpPr>
        <p:spPr bwMode="auto">
          <a:xfrm>
            <a:off x="1969541" y="3789040"/>
            <a:ext cx="600968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13322" name="Rectangle 9"/>
          <p:cNvSpPr>
            <a:spLocks/>
          </p:cNvSpPr>
          <p:nvPr/>
        </p:nvSpPr>
        <p:spPr bwMode="auto">
          <a:xfrm>
            <a:off x="2002127" y="4402336"/>
            <a:ext cx="600968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14" name="Rectangle 6"/>
          <p:cNvSpPr>
            <a:spLocks/>
          </p:cNvSpPr>
          <p:nvPr/>
        </p:nvSpPr>
        <p:spPr bwMode="auto">
          <a:xfrm>
            <a:off x="1895154" y="2467018"/>
            <a:ext cx="6043338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1859435" y="5112036"/>
            <a:ext cx="6287346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895154" y="5733256"/>
            <a:ext cx="600968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1859435" y="5740547"/>
            <a:ext cx="600968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1859435" y="5112036"/>
            <a:ext cx="600968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2051720" y="3753321"/>
            <a:ext cx="6565278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pPr algn="l"/>
            <a:endParaRPr kumimoji="0" lang="en-US" altLang="ja-JP" sz="2500" dirty="0">
              <a:latin typeface="Hoefler Text" pitchFamily="64" charset="0"/>
              <a:sym typeface="Hoefler Text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120680"/>
          </a:xfrm>
        </p:spPr>
        <p:txBody>
          <a:bodyPr/>
          <a:lstStyle/>
          <a:p>
            <a:r>
              <a:rPr kumimoji="1" lang="en-US" altLang="ja-JP" dirty="0" smtClean="0"/>
              <a:t>For </a:t>
            </a:r>
            <a:r>
              <a:rPr lang="en-US" altLang="ja-JP" dirty="0" smtClean="0"/>
              <a:t> M</a:t>
            </a:r>
            <a:r>
              <a:rPr lang="en-US" altLang="ja-JP" dirty="0" smtClean="0">
                <a:latin typeface="Symbol" panose="05050102010706020507" pitchFamily="18" charset="2"/>
              </a:rPr>
              <a:t>m </a:t>
            </a:r>
            <a:r>
              <a:rPr lang="en-US" altLang="ja-JP" dirty="0">
                <a:latin typeface="Symbol" panose="05050102010706020507" pitchFamily="18" charset="2"/>
              </a:rPr>
              <a:t>=</a:t>
            </a:r>
            <a:r>
              <a:rPr lang="en-US" altLang="ja-JP" dirty="0" smtClean="0">
                <a:latin typeface="Symbol" panose="05050102010706020507" pitchFamily="18" charset="2"/>
              </a:rPr>
              <a:t>0.3,  </a:t>
            </a:r>
            <a:r>
              <a:rPr lang="en-US" altLang="ja-JP" dirty="0" smtClean="0"/>
              <a:t>about 13.4% of the </a:t>
            </a:r>
            <a:r>
              <a:rPr lang="en-US" altLang="ja-JP" dirty="0" err="1" smtClean="0"/>
              <a:t>axion</a:t>
            </a:r>
            <a:r>
              <a:rPr lang="en-US" altLang="ja-JP" dirty="0" smtClean="0"/>
              <a:t> cloud mass is ejected to a far region, while for  M</a:t>
            </a:r>
            <a:r>
              <a:rPr lang="en-US" altLang="ja-JP" dirty="0" smtClean="0">
                <a:latin typeface="Symbol" panose="05050102010706020507" pitchFamily="18" charset="2"/>
              </a:rPr>
              <a:t>m </a:t>
            </a:r>
            <a:r>
              <a:rPr lang="en-US" altLang="ja-JP" dirty="0">
                <a:latin typeface="Symbol" panose="05050102010706020507" pitchFamily="18" charset="2"/>
              </a:rPr>
              <a:t>=</a:t>
            </a:r>
            <a:r>
              <a:rPr lang="en-US" altLang="ja-JP" dirty="0" smtClean="0">
                <a:latin typeface="Symbol" panose="05050102010706020507" pitchFamily="18" charset="2"/>
              </a:rPr>
              <a:t>0.4</a:t>
            </a:r>
            <a:r>
              <a:rPr lang="en-US" altLang="ja-JP" dirty="0" smtClean="0"/>
              <a:t>,  such an outward ejection is negligible.</a:t>
            </a:r>
            <a:r>
              <a:rPr lang="en-US" altLang="ja-JP" dirty="0" smtClean="0">
                <a:latin typeface="Symbol" panose="05050102010706020507" pitchFamily="18" charset="2"/>
              </a:rPr>
              <a:t> </a:t>
            </a:r>
          </a:p>
          <a:p>
            <a:endParaRPr kumimoji="1" lang="en-US" altLang="ja-JP" dirty="0">
              <a:latin typeface="Symbol" panose="05050102010706020507" pitchFamily="18" charset="2"/>
            </a:endParaRPr>
          </a:p>
          <a:p>
            <a:endParaRPr lang="en-US" altLang="ja-JP" dirty="0" smtClean="0">
              <a:latin typeface="Symbol" panose="05050102010706020507" pitchFamily="18" charset="2"/>
            </a:endParaRPr>
          </a:p>
          <a:p>
            <a:endParaRPr kumimoji="1" lang="en-US" altLang="ja-JP" dirty="0">
              <a:latin typeface="Symbol" panose="05050102010706020507" pitchFamily="18" charset="2"/>
            </a:endParaRPr>
          </a:p>
          <a:p>
            <a:endParaRPr lang="en-US" altLang="ja-JP" dirty="0" smtClean="0">
              <a:latin typeface="Symbol" panose="05050102010706020507" pitchFamily="18" charset="2"/>
            </a:endParaRPr>
          </a:p>
          <a:p>
            <a:endParaRPr kumimoji="1" lang="en-US" altLang="ja-JP" dirty="0">
              <a:latin typeface="Symbol" panose="05050102010706020507" pitchFamily="18" charset="2"/>
            </a:endParaRPr>
          </a:p>
          <a:p>
            <a:endParaRPr lang="en-US" altLang="ja-JP" dirty="0" smtClean="0">
              <a:latin typeface="Symbol" panose="05050102010706020507" pitchFamily="18" charset="2"/>
            </a:endParaRPr>
          </a:p>
          <a:p>
            <a:endParaRPr kumimoji="1" lang="en-US" altLang="ja-JP" dirty="0">
              <a:latin typeface="Symbol" panose="05050102010706020507" pitchFamily="18" charset="2"/>
            </a:endParaRP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After </a:t>
            </a:r>
            <a:r>
              <a:rPr lang="en-US" altLang="ja-JP" dirty="0" err="1" smtClean="0"/>
              <a:t>bosenova</a:t>
            </a:r>
            <a:r>
              <a:rPr lang="en-US" altLang="ja-JP" dirty="0" smtClean="0"/>
              <a:t>,  the </a:t>
            </a:r>
            <a:r>
              <a:rPr lang="en-US" altLang="ja-JP" dirty="0" err="1" smtClean="0"/>
              <a:t>axion</a:t>
            </a:r>
            <a:r>
              <a:rPr lang="en-US" altLang="ja-JP" dirty="0" smtClean="0"/>
              <a:t> cloud soon settle down to a new </a:t>
            </a:r>
            <a:r>
              <a:rPr lang="en-US" altLang="ja-JP" dirty="0" err="1" smtClean="0"/>
              <a:t>superradiant</a:t>
            </a:r>
            <a:r>
              <a:rPr lang="en-US" altLang="ja-JP" dirty="0" smtClean="0"/>
              <a:t> phase.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5101"/>
            <a:ext cx="8743275" cy="286359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3646" y="4869160"/>
            <a:ext cx="2311344" cy="35676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図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4370" y="4898522"/>
            <a:ext cx="2462730" cy="38099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47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2166415"/>
            <a:ext cx="6096000" cy="4572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Example of Simulation :</a:t>
            </a:r>
            <a:r>
              <a:rPr kumimoji="1" lang="en-US" altLang="ja-JP" dirty="0" smtClean="0"/>
              <a:t> l=m=2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Parameters: a</a:t>
            </a:r>
            <a:r>
              <a:rPr lang="en-US" altLang="ja-JP" baseline="-25000" dirty="0"/>
              <a:t>*</a:t>
            </a:r>
            <a:r>
              <a:rPr lang="en-US" altLang="ja-JP" dirty="0"/>
              <a:t>=a/M=0.99,   M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 = </a:t>
            </a:r>
            <a:r>
              <a:rPr lang="en-US" altLang="ja-JP" dirty="0" smtClean="0"/>
              <a:t>0.80</a:t>
            </a:r>
            <a:endParaRPr lang="en-US" altLang="ja-JP" dirty="0"/>
          </a:p>
          <a:p>
            <a:r>
              <a:rPr lang="en-US" altLang="ja-JP" dirty="0"/>
              <a:t>Initial mode:  pure  (l, m, n</a:t>
            </a:r>
            <a:r>
              <a:rPr lang="en-US" altLang="ja-JP" baseline="-25000" dirty="0"/>
              <a:t>r </a:t>
            </a:r>
            <a:r>
              <a:rPr lang="en-US" altLang="ja-JP" dirty="0"/>
              <a:t>) = </a:t>
            </a:r>
            <a:r>
              <a:rPr lang="en-US" altLang="ja-JP" dirty="0" smtClean="0"/>
              <a:t>(2, </a:t>
            </a:r>
            <a:r>
              <a:rPr lang="en-US" altLang="ja-JP" dirty="0"/>
              <a:t>2</a:t>
            </a:r>
            <a:r>
              <a:rPr lang="en-US" altLang="ja-JP" dirty="0" smtClean="0"/>
              <a:t>, </a:t>
            </a:r>
            <a:r>
              <a:rPr lang="en-US" altLang="ja-JP" dirty="0"/>
              <a:t>0),    </a:t>
            </a:r>
            <a:r>
              <a:rPr kumimoji="0" lang="en-US" altLang="ja-JP" dirty="0">
                <a:latin typeface="Symbol" panose="05050102010706020507" pitchFamily="18" charset="2"/>
                <a:sym typeface="Hoefler Text" pitchFamily="64" charset="0"/>
              </a:rPr>
              <a:t>F</a:t>
            </a:r>
            <a:r>
              <a:rPr kumimoji="0" lang="en-US" altLang="ja-JP" dirty="0">
                <a:latin typeface="Hoefler Text" pitchFamily="64" charset="0"/>
                <a:sym typeface="Hoefler Text" pitchFamily="64" charset="0"/>
              </a:rPr>
              <a:t>/f</a:t>
            </a:r>
            <a:r>
              <a:rPr kumimoji="0" lang="en-US" altLang="ja-JP" baseline="-25000" dirty="0">
                <a:latin typeface="Hoefler Text" pitchFamily="64" charset="0"/>
                <a:sym typeface="Hoefler Text" pitchFamily="64" charset="0"/>
              </a:rPr>
              <a:t>a</a:t>
            </a:r>
            <a:r>
              <a:rPr kumimoji="0" lang="en-US" altLang="ja-JP" dirty="0">
                <a:latin typeface="Hoefler Text" pitchFamily="64" charset="0"/>
                <a:sym typeface="Hoefler Text" pitchFamily="64" charset="0"/>
              </a:rPr>
              <a:t> </a:t>
            </a:r>
            <a:r>
              <a:rPr kumimoji="0" lang="en-US" altLang="ja-JP" dirty="0" smtClean="0">
                <a:latin typeface="Hoefler Text" pitchFamily="64" charset="0"/>
                <a:sym typeface="Hoefler Text" pitchFamily="64" charset="0"/>
              </a:rPr>
              <a:t>=1.0</a:t>
            </a:r>
            <a:endParaRPr kumimoji="0" lang="en-US" altLang="ja-JP" dirty="0">
              <a:latin typeface="Hoefler Text" pitchFamily="64" charset="0"/>
              <a:sym typeface="Hoefler Text" pitchFamily="64" charset="0"/>
            </a:endParaRPr>
          </a:p>
          <a:p>
            <a:endParaRPr lang="ja-JP" altLang="en-US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99" y="2852936"/>
            <a:ext cx="4536504" cy="3198959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 flipV="1">
            <a:off x="6899343" y="371703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8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Due to nonlinear self-interactions,  the cloud position and shape show  periodic modulations, but  no violent phenomenon </a:t>
            </a:r>
            <a:r>
              <a:rPr lang="en-US" altLang="ja-JP" dirty="0" smtClean="0">
                <a:solidFill>
                  <a:schemeClr val="tx1"/>
                </a:solidFill>
              </a:rPr>
              <a:t>like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bosenova</a:t>
            </a:r>
            <a:r>
              <a:rPr kumimoji="1" lang="en-US" altLang="ja-JP" dirty="0" smtClean="0">
                <a:solidFill>
                  <a:schemeClr val="tx1"/>
                </a:solidFill>
              </a:rPr>
              <a:t> happens</a:t>
            </a:r>
            <a:r>
              <a:rPr lang="en-US" altLang="ja-JP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8058267" cy="301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Instead,  the cloud continuously lose energy by shedding.  Hence,  in the realistic setting,  the </a:t>
            </a:r>
            <a:r>
              <a:rPr lang="en-US" altLang="ja-JP" dirty="0" err="1"/>
              <a:t>axion</a:t>
            </a:r>
            <a:r>
              <a:rPr lang="en-US" altLang="ja-JP" dirty="0"/>
              <a:t> cloud stays in a quasi-stationary state </a:t>
            </a:r>
            <a:r>
              <a:rPr lang="en-US" altLang="ja-JP" dirty="0" smtClean="0"/>
              <a:t>with  </a:t>
            </a:r>
            <a:r>
              <a:rPr lang="en-US" altLang="ja-JP" dirty="0" err="1" smtClean="0">
                <a:latin typeface="Candara"/>
              </a:rPr>
              <a:t>E</a:t>
            </a:r>
            <a:r>
              <a:rPr lang="en-US" altLang="ja-JP" baseline="-25000" dirty="0" err="1" smtClean="0">
                <a:latin typeface="Candara"/>
              </a:rPr>
              <a:t>a</a:t>
            </a:r>
            <a:r>
              <a:rPr lang="en-US" altLang="ja-JP" dirty="0" smtClean="0">
                <a:latin typeface="Candara"/>
              </a:rPr>
              <a:t>/M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msam10"/>
              </a:rPr>
              <a:t>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Candara"/>
              </a:rPr>
              <a:t>10</a:t>
            </a:r>
            <a:r>
              <a:rPr lang="en-US" altLang="ja-JP" baseline="30000" dirty="0" smtClean="0">
                <a:latin typeface="Candara"/>
              </a:rPr>
              <a:t>-3</a:t>
            </a:r>
            <a:r>
              <a:rPr lang="en-US" altLang="ja-JP" dirty="0" smtClean="0"/>
              <a:t> (</a:t>
            </a:r>
            <a:r>
              <a:rPr lang="en-US" altLang="ja-JP" dirty="0" smtClean="0">
                <a:latin typeface="Candara"/>
              </a:rPr>
              <a:t>f</a:t>
            </a:r>
            <a:r>
              <a:rPr lang="en-US" altLang="ja-JP" baseline="-25000" dirty="0" smtClean="0">
                <a:latin typeface="Candara"/>
              </a:rPr>
              <a:t>a</a:t>
            </a:r>
            <a:r>
              <a:rPr lang="en-US" altLang="ja-JP" dirty="0" smtClean="0">
                <a:latin typeface="Candara"/>
              </a:rPr>
              <a:t>/10</a:t>
            </a:r>
            <a:r>
              <a:rPr lang="en-US" altLang="ja-JP" baseline="30000" dirty="0" smtClean="0">
                <a:latin typeface="Candara"/>
              </a:rPr>
              <a:t>16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Candara"/>
              </a:rPr>
              <a:t>GeV)</a:t>
            </a:r>
            <a:r>
              <a:rPr lang="en-US" altLang="ja-JP" baseline="30000" dirty="0" smtClean="0">
                <a:latin typeface="Candara"/>
              </a:rPr>
              <a:t>2</a:t>
            </a:r>
            <a:r>
              <a:rPr lang="en-US" altLang="ja-JP" dirty="0" smtClean="0"/>
              <a:t> ,  for </a:t>
            </a:r>
            <a:r>
              <a:rPr lang="en-US" altLang="ja-JP" dirty="0"/>
              <a:t>which the SR energy </a:t>
            </a:r>
            <a:r>
              <a:rPr lang="en-US" altLang="ja-JP" dirty="0" smtClean="0"/>
              <a:t>supply </a:t>
            </a:r>
            <a:r>
              <a:rPr lang="en-US" altLang="ja-JP" dirty="0"/>
              <a:t>and the shedding energy loss (and GW emission) balance.</a:t>
            </a:r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42" y="2960505"/>
            <a:ext cx="4178658" cy="29250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8920"/>
            <a:ext cx="483482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9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 Mixture: l=m=1 + l=m=2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Parameters: a</a:t>
            </a:r>
            <a:r>
              <a:rPr lang="en-US" altLang="ja-JP" baseline="-25000" dirty="0"/>
              <a:t>*</a:t>
            </a:r>
            <a:r>
              <a:rPr lang="en-US" altLang="ja-JP" dirty="0"/>
              <a:t>=a/M=0.99,   M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 = </a:t>
            </a:r>
            <a:r>
              <a:rPr lang="en-US" altLang="ja-JP" dirty="0" smtClean="0"/>
              <a:t>0.40</a:t>
            </a:r>
            <a:endParaRPr lang="en-US" altLang="ja-JP" dirty="0"/>
          </a:p>
          <a:p>
            <a:r>
              <a:rPr lang="en-US" altLang="ja-JP" dirty="0"/>
              <a:t>Initial mode: </a:t>
            </a:r>
            <a:r>
              <a:rPr lang="en-US" altLang="ja-JP" dirty="0" smtClean="0"/>
              <a:t>  </a:t>
            </a:r>
            <a:r>
              <a:rPr lang="en-US" altLang="ja-JP" dirty="0"/>
              <a:t>(l, m, n</a:t>
            </a:r>
            <a:r>
              <a:rPr lang="en-US" altLang="ja-JP" baseline="-25000" dirty="0"/>
              <a:t>r </a:t>
            </a:r>
            <a:r>
              <a:rPr lang="en-US" altLang="ja-JP" dirty="0"/>
              <a:t>) = (1, 1, 0</a:t>
            </a:r>
            <a:r>
              <a:rPr lang="en-US" altLang="ja-JP" dirty="0" smtClean="0"/>
              <a:t>)+(2,2,0),    </a:t>
            </a:r>
            <a:r>
              <a:rPr kumimoji="0" lang="en-US" altLang="ja-JP" dirty="0">
                <a:latin typeface="Symbol" panose="05050102010706020507" pitchFamily="18" charset="2"/>
                <a:sym typeface="Hoefler Text" pitchFamily="64" charset="0"/>
              </a:rPr>
              <a:t>F</a:t>
            </a:r>
            <a:r>
              <a:rPr kumimoji="0" lang="en-US" altLang="ja-JP" dirty="0">
                <a:latin typeface="Hoefler Text" pitchFamily="64" charset="0"/>
                <a:sym typeface="Hoefler Text" pitchFamily="64" charset="0"/>
              </a:rPr>
              <a:t>/f</a:t>
            </a:r>
            <a:r>
              <a:rPr kumimoji="0" lang="en-US" altLang="ja-JP" baseline="-25000" dirty="0">
                <a:latin typeface="Hoefler Text" pitchFamily="64" charset="0"/>
                <a:sym typeface="Hoefler Text" pitchFamily="64" charset="0"/>
              </a:rPr>
              <a:t>a</a:t>
            </a:r>
            <a:r>
              <a:rPr kumimoji="0" lang="en-US" altLang="ja-JP" dirty="0">
                <a:latin typeface="Hoefler Text" pitchFamily="64" charset="0"/>
                <a:sym typeface="Hoefler Text" pitchFamily="64" charset="0"/>
              </a:rPr>
              <a:t> =</a:t>
            </a:r>
            <a:r>
              <a:rPr kumimoji="0" lang="en-US" altLang="ja-JP" dirty="0" smtClean="0">
                <a:latin typeface="Hoefler Text" pitchFamily="64" charset="0"/>
                <a:sym typeface="Hoefler Text" pitchFamily="64" charset="0"/>
              </a:rPr>
              <a:t>0.7 + 0.01</a:t>
            </a:r>
            <a:endParaRPr kumimoji="0" lang="en-US" altLang="ja-JP" dirty="0">
              <a:latin typeface="Hoefler Text" pitchFamily="64" charset="0"/>
              <a:sym typeface="Hoefler Text" pitchFamily="64" charset="0"/>
            </a:endParaRP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4536504" cy="3198959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 flipV="1">
            <a:off x="5593029" y="395247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 flipV="1">
            <a:off x="5593029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3276606" cy="6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84984"/>
            <a:ext cx="5256584" cy="36796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Bose nova happens as in the pure l=m=1 case.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The l=m=2 mode, which is tiny initially, rapidly grows during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bosenova</a:t>
            </a:r>
            <a:r>
              <a:rPr kumimoji="1" lang="en-US" altLang="ja-JP" dirty="0" smtClean="0">
                <a:solidFill>
                  <a:schemeClr val="tx1"/>
                </a:solidFill>
              </a:rPr>
              <a:t> due to resonant interactions.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After the </a:t>
            </a:r>
            <a:r>
              <a:rPr lang="en-US" altLang="ja-JP" dirty="0" err="1">
                <a:solidFill>
                  <a:schemeClr val="tx1"/>
                </a:solidFill>
              </a:rPr>
              <a:t>bosenova</a:t>
            </a:r>
            <a:r>
              <a:rPr lang="en-US" altLang="ja-JP" dirty="0">
                <a:solidFill>
                  <a:schemeClr val="tx1"/>
                </a:solidFill>
              </a:rPr>
              <a:t>,  the l=m=2 components settle down to stationary states but a large fraction of them </a:t>
            </a:r>
            <a:r>
              <a:rPr lang="en-US" altLang="ja-JP" dirty="0" smtClean="0">
                <a:solidFill>
                  <a:schemeClr val="tx1"/>
                </a:solidFill>
              </a:rPr>
              <a:t>are unbounded </a:t>
            </a:r>
            <a:r>
              <a:rPr lang="en-US" altLang="ja-JP" dirty="0">
                <a:solidFill>
                  <a:schemeClr val="tx1"/>
                </a:solidFill>
              </a:rPr>
              <a:t>modes.  </a:t>
            </a: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67544" y="476673"/>
            <a:ext cx="4464496" cy="3168352"/>
          </a:xfrm>
        </p:spPr>
        <p:txBody>
          <a:bodyPr/>
          <a:lstStyle/>
          <a:p>
            <a:r>
              <a:rPr lang="en-US" altLang="ja-JP" dirty="0" smtClean="0"/>
              <a:t>The mixture of a tiny l=m=2 component significantly modifies the shape of the whole wave function, increases the energy </a:t>
            </a:r>
            <a:r>
              <a:rPr lang="en-US" altLang="ja-JP" dirty="0" err="1" smtClean="0"/>
              <a:t>infall</a:t>
            </a:r>
            <a:r>
              <a:rPr lang="en-US" altLang="ja-JP" dirty="0" smtClean="0"/>
              <a:t> during </a:t>
            </a:r>
            <a:r>
              <a:rPr lang="en-US" altLang="ja-JP" dirty="0" err="1" smtClean="0"/>
              <a:t>bosenova</a:t>
            </a:r>
            <a:r>
              <a:rPr lang="en-US" altLang="ja-JP" dirty="0" smtClean="0"/>
              <a:t> and decreases the angular momentum extraction.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571429" cy="320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571429" cy="320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58" y="260648"/>
            <a:ext cx="4464496" cy="312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Some Consequences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Mode interactions</a:t>
            </a: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In general,  large number of modes may be excited simultaneously because the age of astrophysical BHs are rather long.</a:t>
            </a:r>
          </a:p>
          <a:p>
            <a:pPr marL="457200" lvl="1" indent="0">
              <a:buNone/>
            </a:pPr>
            <a:r>
              <a:rPr lang="en-US" altLang="ja-JP" dirty="0">
                <a:solidFill>
                  <a:schemeClr val="tx1"/>
                </a:solidFill>
              </a:rPr>
              <a:t>O</a:t>
            </a:r>
            <a:r>
              <a:rPr kumimoji="1" lang="en-US" altLang="ja-JP" dirty="0" smtClean="0">
                <a:solidFill>
                  <a:schemeClr val="tx1"/>
                </a:solidFill>
              </a:rPr>
              <a:t>ur multi-mode simulation suggests </a:t>
            </a:r>
          </a:p>
          <a:p>
            <a:pPr lvl="1"/>
            <a:r>
              <a:rPr lang="en-US" altLang="ja-JP" dirty="0" smtClean="0">
                <a:solidFill>
                  <a:schemeClr val="tx1"/>
                </a:solidFill>
              </a:rPr>
              <a:t>Violent </a:t>
            </a:r>
            <a:r>
              <a:rPr lang="en-US" altLang="ja-JP" dirty="0" err="1" smtClean="0">
                <a:solidFill>
                  <a:schemeClr val="tx1"/>
                </a:solidFill>
              </a:rPr>
              <a:t>bosenova</a:t>
            </a:r>
            <a:r>
              <a:rPr lang="en-US" altLang="ja-JP" dirty="0" smtClean="0">
                <a:solidFill>
                  <a:schemeClr val="tx1"/>
                </a:solidFill>
              </a:rPr>
              <a:t> can be triggered only by  the l=m=1 modes.</a:t>
            </a:r>
          </a:p>
          <a:p>
            <a:pPr lvl="1"/>
            <a:r>
              <a:rPr kumimoji="1" lang="en-US" altLang="ja-JP" dirty="0" smtClean="0">
                <a:solidFill>
                  <a:schemeClr val="tx1"/>
                </a:solidFill>
              </a:rPr>
              <a:t>l=m&gt;1 modes do not  </a:t>
            </a:r>
            <a:r>
              <a:rPr lang="en-US" altLang="ja-JP" dirty="0" smtClean="0">
                <a:solidFill>
                  <a:schemeClr val="tx1"/>
                </a:solidFill>
              </a:rPr>
              <a:t>produce</a:t>
            </a:r>
            <a:r>
              <a:rPr kumimoji="1" lang="en-US" altLang="ja-JP" dirty="0" smtClean="0">
                <a:solidFill>
                  <a:schemeClr val="tx1"/>
                </a:solidFill>
              </a:rPr>
              <a:t> violent phenomena, but still  </a:t>
            </a:r>
            <a:r>
              <a:rPr lang="en-US" altLang="ja-JP" dirty="0" smtClean="0">
                <a:solidFill>
                  <a:schemeClr val="tx1"/>
                </a:solidFill>
              </a:rPr>
              <a:t>periodic </a:t>
            </a:r>
            <a:r>
              <a:rPr lang="en-US" altLang="ja-JP" dirty="0" err="1" smtClean="0">
                <a:solidFill>
                  <a:schemeClr val="tx1"/>
                </a:solidFill>
              </a:rPr>
              <a:t>bosenova</a:t>
            </a:r>
            <a:r>
              <a:rPr lang="en-US" altLang="ja-JP" dirty="0" smtClean="0">
                <a:solidFill>
                  <a:schemeClr val="tx1"/>
                </a:solidFill>
              </a:rPr>
              <a:t>-like  phenomena happen. 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T</a:t>
            </a:r>
            <a:r>
              <a:rPr kumimoji="1" lang="en-US" altLang="ja-JP" dirty="0" smtClean="0">
                <a:solidFill>
                  <a:schemeClr val="tx1"/>
                </a:solidFill>
              </a:rPr>
              <a:t>he coexistence of these</a:t>
            </a:r>
            <a:r>
              <a:rPr lang="en-US" altLang="ja-JP" dirty="0" smtClean="0">
                <a:solidFill>
                  <a:schemeClr val="tx1"/>
                </a:solidFill>
              </a:rPr>
              <a:t> modes with different (l, m)  changes the </a:t>
            </a:r>
            <a:r>
              <a:rPr kumimoji="1" lang="en-US" altLang="ja-JP" dirty="0" smtClean="0">
                <a:solidFill>
                  <a:schemeClr val="tx1"/>
                </a:solidFill>
              </a:rPr>
              <a:t>dynamical behavior of the BH-axion system </a:t>
            </a:r>
            <a:r>
              <a:rPr lang="en-US" altLang="ja-JP" dirty="0" smtClean="0">
                <a:solidFill>
                  <a:schemeClr val="tx1"/>
                </a:solidFill>
              </a:rPr>
              <a:t>significantly, and in particular, makes </a:t>
            </a:r>
            <a:r>
              <a:rPr lang="en-US" altLang="ja-JP" dirty="0" err="1" smtClean="0">
                <a:solidFill>
                  <a:schemeClr val="tx1"/>
                </a:solidFill>
              </a:rPr>
              <a:t>bosenova</a:t>
            </a:r>
            <a:r>
              <a:rPr lang="en-US" altLang="ja-JP" dirty="0" smtClean="0">
                <a:solidFill>
                  <a:schemeClr val="tx1"/>
                </a:solidFill>
              </a:rPr>
              <a:t> event more violent.</a:t>
            </a:r>
          </a:p>
        </p:txBody>
      </p:sp>
    </p:spTree>
    <p:extLst>
      <p:ext uri="{BB962C8B-B14F-4D97-AF65-F5344CB8AC3E}">
        <p14:creationId xmlns:p14="http://schemas.microsoft.com/office/powerpoint/2010/main" val="33890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1562695" y="3226478"/>
            <a:ext cx="6009680" cy="14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endParaRPr kumimoji="0" lang="en-US" altLang="ja-JP" dirty="0">
              <a:solidFill>
                <a:srgbClr val="000000"/>
              </a:solidFill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altLang="ja-JP" dirty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Gravitational Wave </a:t>
            </a:r>
            <a:r>
              <a:rPr kumimoji="0" lang="en-US" altLang="ja-JP" dirty="0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Emissions</a:t>
            </a:r>
            <a:endParaRPr kumimoji="1" lang="en-GB" dirty="0"/>
          </a:p>
        </p:txBody>
      </p:sp>
      <p:sp>
        <p:nvSpPr>
          <p:cNvPr id="5" name="正方形/長方形 4"/>
          <p:cNvSpPr/>
          <p:nvPr/>
        </p:nvSpPr>
        <p:spPr>
          <a:xfrm>
            <a:off x="2483768" y="4654368"/>
            <a:ext cx="5369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dirty="0"/>
              <a:t>H Yoshino, H Kodama:  </a:t>
            </a:r>
            <a:r>
              <a:rPr lang="en-GB" altLang="ja-JP" dirty="0" err="1" smtClean="0"/>
              <a:t>arXiv</a:t>
            </a:r>
            <a:r>
              <a:rPr lang="en-GB" altLang="ja-JP" dirty="0"/>
              <a:t>: </a:t>
            </a:r>
            <a:r>
              <a:rPr lang="en-GB" altLang="ja-JP" dirty="0" smtClean="0"/>
              <a:t>1505.00714</a:t>
            </a:r>
            <a:endParaRPr lang="en-GB" altLang="ja-JP" dirty="0"/>
          </a:p>
          <a:p>
            <a:r>
              <a:rPr lang="en-GB" altLang="ja-JP" dirty="0" smtClean="0"/>
              <a:t>Ibid</a:t>
            </a:r>
            <a:r>
              <a:rPr lang="en-GB" altLang="ja-JP" dirty="0"/>
              <a:t>: </a:t>
            </a:r>
            <a:r>
              <a:rPr lang="en-GB" altLang="ja-JP" dirty="0" smtClean="0"/>
              <a:t> PTEP2014</a:t>
            </a:r>
            <a:r>
              <a:rPr lang="en-GB" altLang="ja-JP" dirty="0"/>
              <a:t>, 043E02 (2014) [arXiv:1312.2326</a:t>
            </a:r>
            <a:r>
              <a:rPr lang="en-GB" altLang="ja-JP" dirty="0" smtClean="0"/>
              <a:t>]</a:t>
            </a:r>
            <a:endParaRPr lang="en-GB" altLang="ja-JP" dirty="0"/>
          </a:p>
        </p:txBody>
      </p:sp>
    </p:spTree>
    <p:extLst>
      <p:ext uri="{BB962C8B-B14F-4D97-AF65-F5344CB8AC3E}">
        <p14:creationId xmlns:p14="http://schemas.microsoft.com/office/powerpoint/2010/main" val="28350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5009556" y="1334055"/>
            <a:ext cx="1407098" cy="1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latin typeface="Hoefler Text"/>
                <a:ea typeface="ＭＳ Ｐゴシック" pitchFamily="50" charset="-128"/>
                <a:sym typeface="Hoefler Text"/>
              </a:rPr>
              <a:t>Bosenova</a:t>
            </a:r>
          </a:p>
        </p:txBody>
      </p:sp>
      <p:sp>
        <p:nvSpPr>
          <p:cNvPr id="141315" name="Rectangle 2"/>
          <p:cNvSpPr>
            <a:spLocks/>
          </p:cNvSpPr>
          <p:nvPr/>
        </p:nvSpPr>
        <p:spPr bwMode="auto">
          <a:xfrm>
            <a:off x="6929438" y="1342985"/>
            <a:ext cx="1407098" cy="1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latin typeface="Hoefler Text"/>
                <a:ea typeface="ＭＳ Ｐゴシック" pitchFamily="50" charset="-128"/>
                <a:sym typeface="Hoefler Text"/>
              </a:rPr>
              <a:t>Bosenova</a:t>
            </a:r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2" y="1850628"/>
            <a:ext cx="7844362" cy="134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Line 5"/>
          <p:cNvSpPr>
            <a:spLocks noChangeShapeType="1"/>
          </p:cNvSpPr>
          <p:nvPr/>
        </p:nvSpPr>
        <p:spPr bwMode="auto">
          <a:xfrm>
            <a:off x="541363" y="4545542"/>
            <a:ext cx="0" cy="166282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ja-JP" altLang="en-US"/>
          </a:p>
        </p:txBody>
      </p:sp>
      <p:sp>
        <p:nvSpPr>
          <p:cNvPr id="141319" name="Line 6"/>
          <p:cNvSpPr>
            <a:spLocks noChangeShapeType="1"/>
          </p:cNvSpPr>
          <p:nvPr/>
        </p:nvSpPr>
        <p:spPr bwMode="auto">
          <a:xfrm rot="10800000">
            <a:off x="526850" y="6207222"/>
            <a:ext cx="7900184" cy="114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ja-JP" altLang="en-US"/>
          </a:p>
        </p:txBody>
      </p:sp>
      <p:sp>
        <p:nvSpPr>
          <p:cNvPr id="141320" name="Line 7"/>
          <p:cNvSpPr>
            <a:spLocks noChangeShapeType="1"/>
          </p:cNvSpPr>
          <p:nvPr/>
        </p:nvSpPr>
        <p:spPr bwMode="auto">
          <a:xfrm rot="10800000" flipH="1">
            <a:off x="544711" y="2193684"/>
            <a:ext cx="8046581" cy="1901"/>
          </a:xfrm>
          <a:prstGeom prst="line">
            <a:avLst/>
          </a:prstGeom>
          <a:noFill/>
          <a:ln w="25400">
            <a:solidFill>
              <a:srgbClr val="00804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ja-JP" altLang="en-US"/>
          </a:p>
        </p:txBody>
      </p:sp>
      <p:pic>
        <p:nvPicPr>
          <p:cNvPr id="1413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839798"/>
            <a:ext cx="792020" cy="30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2" name="AutoShape 9"/>
          <p:cNvSpPr>
            <a:spLocks/>
          </p:cNvSpPr>
          <p:nvPr/>
        </p:nvSpPr>
        <p:spPr bwMode="auto">
          <a:xfrm rot="-5400000">
            <a:off x="1237431" y="3437799"/>
            <a:ext cx="182519" cy="210645"/>
          </a:xfrm>
          <a:prstGeom prst="rightArrow">
            <a:avLst>
              <a:gd name="adj1" fmla="val 32000"/>
              <a:gd name="adj2" fmla="val 176000"/>
            </a:avLst>
          </a:prstGeom>
          <a:gradFill rotWithShape="0">
            <a:gsLst>
              <a:gs pos="0">
                <a:srgbClr val="FFFFFF"/>
              </a:gs>
              <a:gs pos="100000">
                <a:srgbClr val="464658"/>
              </a:gs>
            </a:gsLst>
            <a:lin ang="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sp>
        <p:nvSpPr>
          <p:cNvPr id="141323" name="AutoShape 10"/>
          <p:cNvSpPr>
            <a:spLocks/>
          </p:cNvSpPr>
          <p:nvPr/>
        </p:nvSpPr>
        <p:spPr bwMode="auto">
          <a:xfrm rot="7199999">
            <a:off x="3394350" y="1691872"/>
            <a:ext cx="170351" cy="210642"/>
          </a:xfrm>
          <a:prstGeom prst="rightArrow">
            <a:avLst>
              <a:gd name="adj1" fmla="val 32000"/>
              <a:gd name="adj2" fmla="val 176006"/>
            </a:avLst>
          </a:prstGeom>
          <a:gradFill rotWithShape="0">
            <a:gsLst>
              <a:gs pos="0">
                <a:srgbClr val="464658"/>
              </a:gs>
              <a:gs pos="100000">
                <a:srgbClr val="FFFFFF"/>
              </a:gs>
            </a:gsLst>
            <a:lin ang="180000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pic>
        <p:nvPicPr>
          <p:cNvPr id="14132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" y="4637195"/>
            <a:ext cx="1348119" cy="28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432" y="1036959"/>
            <a:ext cx="1154326" cy="1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6" name="AutoShape 13"/>
          <p:cNvSpPr>
            <a:spLocks/>
          </p:cNvSpPr>
          <p:nvPr/>
        </p:nvSpPr>
        <p:spPr bwMode="auto">
          <a:xfrm rot="7199999">
            <a:off x="5349951" y="1682942"/>
            <a:ext cx="170351" cy="210642"/>
          </a:xfrm>
          <a:prstGeom prst="rightArrow">
            <a:avLst>
              <a:gd name="adj1" fmla="val 32000"/>
              <a:gd name="adj2" fmla="val 176006"/>
            </a:avLst>
          </a:prstGeom>
          <a:gradFill rotWithShape="0">
            <a:gsLst>
              <a:gs pos="0">
                <a:srgbClr val="464658"/>
              </a:gs>
              <a:gs pos="100000">
                <a:srgbClr val="FFFFFF"/>
              </a:gs>
            </a:gsLst>
            <a:lin ang="180000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sp>
        <p:nvSpPr>
          <p:cNvPr id="141327" name="AutoShape 14"/>
          <p:cNvSpPr>
            <a:spLocks/>
          </p:cNvSpPr>
          <p:nvPr/>
        </p:nvSpPr>
        <p:spPr bwMode="auto">
          <a:xfrm rot="7199999">
            <a:off x="7269834" y="1691872"/>
            <a:ext cx="170351" cy="210642"/>
          </a:xfrm>
          <a:prstGeom prst="rightArrow">
            <a:avLst>
              <a:gd name="adj1" fmla="val 32000"/>
              <a:gd name="adj2" fmla="val 176006"/>
            </a:avLst>
          </a:prstGeom>
          <a:gradFill rotWithShape="0">
            <a:gsLst>
              <a:gs pos="0">
                <a:srgbClr val="464658"/>
              </a:gs>
              <a:gs pos="100000">
                <a:srgbClr val="FFFFFF"/>
              </a:gs>
            </a:gsLst>
            <a:lin ang="180000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sp>
        <p:nvSpPr>
          <p:cNvPr id="141328" name="AutoShape 15"/>
          <p:cNvSpPr>
            <a:spLocks/>
          </p:cNvSpPr>
          <p:nvPr/>
        </p:nvSpPr>
        <p:spPr bwMode="auto">
          <a:xfrm rot="-5400000">
            <a:off x="4353892" y="2768073"/>
            <a:ext cx="182519" cy="210645"/>
          </a:xfrm>
          <a:prstGeom prst="rightArrow">
            <a:avLst>
              <a:gd name="adj1" fmla="val 32000"/>
              <a:gd name="adj2" fmla="val 176000"/>
            </a:avLst>
          </a:prstGeom>
          <a:gradFill rotWithShape="0">
            <a:gsLst>
              <a:gs pos="0">
                <a:srgbClr val="FFFFFF"/>
              </a:gs>
              <a:gs pos="100000">
                <a:srgbClr val="464658"/>
              </a:gs>
            </a:gsLst>
            <a:lin ang="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sp>
        <p:nvSpPr>
          <p:cNvPr id="141329" name="AutoShape 16"/>
          <p:cNvSpPr>
            <a:spLocks/>
          </p:cNvSpPr>
          <p:nvPr/>
        </p:nvSpPr>
        <p:spPr bwMode="auto">
          <a:xfrm rot="-5400000">
            <a:off x="6238056" y="2777002"/>
            <a:ext cx="182519" cy="210645"/>
          </a:xfrm>
          <a:prstGeom prst="rightArrow">
            <a:avLst>
              <a:gd name="adj1" fmla="val 32000"/>
              <a:gd name="adj2" fmla="val 176000"/>
            </a:avLst>
          </a:prstGeom>
          <a:gradFill rotWithShape="0">
            <a:gsLst>
              <a:gs pos="0">
                <a:srgbClr val="FFFFFF"/>
              </a:gs>
              <a:gs pos="100000">
                <a:srgbClr val="464658"/>
              </a:gs>
            </a:gsLst>
            <a:lin ang="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sp>
        <p:nvSpPr>
          <p:cNvPr id="141330" name="AutoShape 17"/>
          <p:cNvSpPr>
            <a:spLocks/>
          </p:cNvSpPr>
          <p:nvPr/>
        </p:nvSpPr>
        <p:spPr bwMode="auto">
          <a:xfrm rot="-5400000">
            <a:off x="8077571" y="2785932"/>
            <a:ext cx="182519" cy="210645"/>
          </a:xfrm>
          <a:prstGeom prst="rightArrow">
            <a:avLst>
              <a:gd name="adj1" fmla="val 32000"/>
              <a:gd name="adj2" fmla="val 176000"/>
            </a:avLst>
          </a:prstGeom>
          <a:gradFill rotWithShape="0">
            <a:gsLst>
              <a:gs pos="0">
                <a:srgbClr val="FFFFFF"/>
              </a:gs>
              <a:gs pos="100000">
                <a:srgbClr val="464658"/>
              </a:gs>
            </a:gsLst>
            <a:lin ang="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pic>
        <p:nvPicPr>
          <p:cNvPr id="141331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10" y="1712545"/>
            <a:ext cx="830989" cy="5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2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43" y="1801842"/>
            <a:ext cx="830989" cy="5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3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74" y="1712545"/>
            <a:ext cx="830989" cy="5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4" name="AutoShape 21"/>
          <p:cNvSpPr>
            <a:spLocks/>
          </p:cNvSpPr>
          <p:nvPr/>
        </p:nvSpPr>
        <p:spPr bwMode="auto">
          <a:xfrm>
            <a:off x="526851" y="5829712"/>
            <a:ext cx="7987600" cy="63881"/>
          </a:xfrm>
          <a:prstGeom prst="leftRightArrow">
            <a:avLst>
              <a:gd name="adj1" fmla="val 32000"/>
              <a:gd name="adj2" fmla="val 209413"/>
            </a:avLst>
          </a:prstGeom>
          <a:solidFill>
            <a:srgbClr val="FF8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pic>
        <p:nvPicPr>
          <p:cNvPr id="141335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6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56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7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60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8" name="Picture 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9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85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40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28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41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2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42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85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43" name="Picture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228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44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32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45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85" y="5408700"/>
            <a:ext cx="648782" cy="4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47" name="Rectangle 34"/>
          <p:cNvSpPr>
            <a:spLocks/>
          </p:cNvSpPr>
          <p:nvPr/>
        </p:nvSpPr>
        <p:spPr bwMode="auto">
          <a:xfrm>
            <a:off x="198686" y="487795"/>
            <a:ext cx="8248798" cy="15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81089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en-US" altLang="ja-JP" dirty="0">
              <a:solidFill>
                <a:srgbClr val="000080"/>
              </a:solidFill>
              <a:latin typeface="Helvetica" pitchFamily="2" charset="0"/>
              <a:ea typeface="ＭＳ Ｐゴシック" pitchFamily="50" charset="-128"/>
              <a:sym typeface="Helvetica" pitchFamily="2" charset="0"/>
            </a:endParaRPr>
          </a:p>
        </p:txBody>
      </p:sp>
      <p:sp>
        <p:nvSpPr>
          <p:cNvPr id="141348" name="Rectangle 35"/>
          <p:cNvSpPr>
            <a:spLocks/>
          </p:cNvSpPr>
          <p:nvPr/>
        </p:nvSpPr>
        <p:spPr bwMode="auto">
          <a:xfrm>
            <a:off x="232172" y="1134168"/>
            <a:ext cx="2780493" cy="13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ja-JP" sz="2100" dirty="0">
                <a:latin typeface="Hoefler Text"/>
                <a:ea typeface="ＭＳ Ｐゴシック" pitchFamily="50" charset="-128"/>
                <a:sym typeface="Hoefler Text"/>
              </a:rPr>
              <a:t>Scalar field amplitude</a:t>
            </a:r>
          </a:p>
        </p:txBody>
      </p:sp>
      <p:sp>
        <p:nvSpPr>
          <p:cNvPr id="141349" name="Rectangle 36"/>
          <p:cNvSpPr>
            <a:spLocks/>
          </p:cNvSpPr>
          <p:nvPr/>
        </p:nvSpPr>
        <p:spPr bwMode="auto">
          <a:xfrm>
            <a:off x="3053954" y="1342985"/>
            <a:ext cx="1407098" cy="1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latin typeface="Hoefler Text"/>
                <a:ea typeface="ＭＳ Ｐゴシック" pitchFamily="50" charset="-128"/>
                <a:sym typeface="Hoefler Text"/>
              </a:rPr>
              <a:t>Bosenova</a:t>
            </a:r>
          </a:p>
        </p:txBody>
      </p:sp>
      <p:sp>
        <p:nvSpPr>
          <p:cNvPr id="141350" name="Rectangle 37"/>
          <p:cNvSpPr>
            <a:spLocks/>
          </p:cNvSpPr>
          <p:nvPr/>
        </p:nvSpPr>
        <p:spPr bwMode="auto">
          <a:xfrm>
            <a:off x="2955727" y="2602071"/>
            <a:ext cx="1407098" cy="1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GW</a:t>
            </a:r>
          </a:p>
        </p:txBody>
      </p:sp>
      <p:sp>
        <p:nvSpPr>
          <p:cNvPr id="141351" name="Rectangle 38"/>
          <p:cNvSpPr>
            <a:spLocks/>
          </p:cNvSpPr>
          <p:nvPr/>
        </p:nvSpPr>
        <p:spPr bwMode="auto">
          <a:xfrm>
            <a:off x="4688087" y="2602071"/>
            <a:ext cx="1407098" cy="1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GW</a:t>
            </a:r>
          </a:p>
        </p:txBody>
      </p:sp>
      <p:sp>
        <p:nvSpPr>
          <p:cNvPr id="141352" name="Rectangle 39"/>
          <p:cNvSpPr>
            <a:spLocks/>
          </p:cNvSpPr>
          <p:nvPr/>
        </p:nvSpPr>
        <p:spPr bwMode="auto">
          <a:xfrm>
            <a:off x="6590110" y="2602071"/>
            <a:ext cx="1407098" cy="1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GW</a:t>
            </a:r>
          </a:p>
        </p:txBody>
      </p:sp>
      <p:sp>
        <p:nvSpPr>
          <p:cNvPr id="141353" name="Rectangle 40"/>
          <p:cNvSpPr>
            <a:spLocks/>
          </p:cNvSpPr>
          <p:nvPr/>
        </p:nvSpPr>
        <p:spPr bwMode="auto">
          <a:xfrm>
            <a:off x="3357564" y="3335384"/>
            <a:ext cx="2064306" cy="20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latin typeface="Hoefler Text"/>
                <a:ea typeface="ＭＳ Ｐゴシック" pitchFamily="50" charset="-128"/>
                <a:sym typeface="Hoefler Text"/>
              </a:rPr>
              <a:t>Superradiant instability</a:t>
            </a:r>
          </a:p>
        </p:txBody>
      </p:sp>
      <p:sp>
        <p:nvSpPr>
          <p:cNvPr id="141354" name="Rectangle 41"/>
          <p:cNvSpPr>
            <a:spLocks/>
          </p:cNvSpPr>
          <p:nvPr/>
        </p:nvSpPr>
        <p:spPr bwMode="auto">
          <a:xfrm>
            <a:off x="5241728" y="3335384"/>
            <a:ext cx="2064306" cy="20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latin typeface="Hoefler Text"/>
                <a:ea typeface="ＭＳ Ｐゴシック" pitchFamily="50" charset="-128"/>
                <a:sym typeface="Hoefler Text"/>
              </a:rPr>
              <a:t>Superradiant instability</a:t>
            </a:r>
          </a:p>
        </p:txBody>
      </p:sp>
      <p:sp>
        <p:nvSpPr>
          <p:cNvPr id="141355" name="Rectangle 42"/>
          <p:cNvSpPr>
            <a:spLocks/>
          </p:cNvSpPr>
          <p:nvPr/>
        </p:nvSpPr>
        <p:spPr bwMode="auto">
          <a:xfrm>
            <a:off x="7081243" y="3335384"/>
            <a:ext cx="2064306" cy="20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latin typeface="Hoefler Text"/>
                <a:ea typeface="ＭＳ Ｐゴシック" pitchFamily="50" charset="-128"/>
                <a:sym typeface="Hoefler Text"/>
              </a:rPr>
              <a:t>Superradiant instability</a:t>
            </a:r>
          </a:p>
        </p:txBody>
      </p:sp>
      <p:sp>
        <p:nvSpPr>
          <p:cNvPr id="141356" name="Rectangle 43"/>
          <p:cNvSpPr>
            <a:spLocks/>
          </p:cNvSpPr>
          <p:nvPr/>
        </p:nvSpPr>
        <p:spPr bwMode="auto">
          <a:xfrm>
            <a:off x="642938" y="3956144"/>
            <a:ext cx="1407098" cy="20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 dirty="0" err="1">
                <a:latin typeface="Hoefler Text"/>
                <a:ea typeface="ＭＳ Ｐゴシック" pitchFamily="50" charset="-128"/>
                <a:sym typeface="Hoefler Text"/>
              </a:rPr>
              <a:t>Superradiant</a:t>
            </a:r>
            <a:r>
              <a:rPr kumimoji="0" lang="en-US" altLang="ja-JP" sz="1700" dirty="0">
                <a:latin typeface="Hoefler Text"/>
                <a:ea typeface="ＭＳ Ｐゴシック" pitchFamily="50" charset="-128"/>
                <a:sym typeface="Hoefler Text"/>
              </a:rPr>
              <a:t> instability</a:t>
            </a:r>
          </a:p>
        </p:txBody>
      </p:sp>
      <p:sp>
        <p:nvSpPr>
          <p:cNvPr id="141357" name="Rectangle 44"/>
          <p:cNvSpPr>
            <a:spLocks/>
          </p:cNvSpPr>
          <p:nvPr/>
        </p:nvSpPr>
        <p:spPr bwMode="auto">
          <a:xfrm>
            <a:off x="4532946" y="6372226"/>
            <a:ext cx="674059" cy="13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ja-JP" sz="2100" dirty="0">
                <a:latin typeface="Hoefler Text"/>
                <a:ea typeface="ＭＳ Ｐゴシック" pitchFamily="50" charset="-128"/>
                <a:sym typeface="Hoefler Text"/>
              </a:rPr>
              <a:t>Time</a:t>
            </a:r>
          </a:p>
        </p:txBody>
      </p:sp>
      <p:sp>
        <p:nvSpPr>
          <p:cNvPr id="141358" name="Rectangle 45"/>
          <p:cNvSpPr>
            <a:spLocks/>
          </p:cNvSpPr>
          <p:nvPr/>
        </p:nvSpPr>
        <p:spPr bwMode="auto">
          <a:xfrm>
            <a:off x="2487962" y="5928223"/>
            <a:ext cx="4364532" cy="1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ja-JP" altLang="en-US" sz="1700" dirty="0">
                <a:solidFill>
                  <a:srgbClr val="FF8000"/>
                </a:solidFill>
                <a:latin typeface="Arial" pitchFamily="34" charset="0"/>
                <a:ea typeface="ＭＳ Ｐゴシック" pitchFamily="50" charset="-128"/>
                <a:sym typeface="Hoefler Text"/>
              </a:rPr>
              <a:t>“</a:t>
            </a:r>
            <a:r>
              <a:rPr kumimoji="0" lang="en-US" altLang="ja-JP" sz="1700" dirty="0">
                <a:solidFill>
                  <a:srgbClr val="FF8000"/>
                </a:solidFill>
                <a:latin typeface="Hoefler Text"/>
                <a:ea typeface="ＭＳ Ｐゴシック" pitchFamily="50" charset="-128"/>
                <a:sym typeface="Hoefler Text"/>
              </a:rPr>
              <a:t>Gravitational Lighthouse</a:t>
            </a:r>
            <a:r>
              <a:rPr kumimoji="0" lang="ja-JP" altLang="en-US" sz="1700" dirty="0">
                <a:solidFill>
                  <a:srgbClr val="FF8000"/>
                </a:solidFill>
                <a:latin typeface="Arial" pitchFamily="34" charset="0"/>
                <a:ea typeface="ＭＳ Ｐゴシック" pitchFamily="50" charset="-128"/>
                <a:sym typeface="Hoefler Text"/>
              </a:rPr>
              <a:t>”</a:t>
            </a:r>
            <a:endParaRPr kumimoji="0" lang="ja-JP" altLang="en-US" sz="1700" dirty="0">
              <a:solidFill>
                <a:srgbClr val="FF8000"/>
              </a:solidFill>
              <a:latin typeface="Hoefler Text"/>
              <a:ea typeface="ＭＳ Ｐゴシック" pitchFamily="50" charset="-128"/>
              <a:sym typeface="Hoefler Text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Long-term Behavior of the Axion-BH System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453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1562695" y="3573016"/>
            <a:ext cx="600968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endParaRPr kumimoji="0" lang="en-US" altLang="ja-JP" sz="5100" dirty="0"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619672" y="2060848"/>
            <a:ext cx="6120680" cy="1458116"/>
          </a:xfrm>
        </p:spPr>
        <p:txBody>
          <a:bodyPr>
            <a:noAutofit/>
          </a:bodyPr>
          <a:lstStyle/>
          <a:p>
            <a:r>
              <a:rPr kumimoji="0" lang="en-US" altLang="ja-JP" sz="4400" dirty="0" smtClean="0">
                <a:latin typeface="Hoefler Text" pitchFamily="64" charset="0"/>
                <a:sym typeface="Hoefler Text" pitchFamily="64" charset="0"/>
              </a:rPr>
              <a:t>Axion </a:t>
            </a:r>
            <a:r>
              <a:rPr kumimoji="0" lang="en-US" altLang="ja-JP" sz="4400" dirty="0" err="1" smtClean="0">
                <a:latin typeface="Hoefler Text" pitchFamily="64" charset="0"/>
                <a:sym typeface="Hoefler Text" pitchFamily="64" charset="0"/>
              </a:rPr>
              <a:t>Cosmophysics</a:t>
            </a:r>
            <a:endParaRPr kumimoji="1" lang="en-GB" sz="4400" dirty="0"/>
          </a:p>
        </p:txBody>
      </p:sp>
    </p:spTree>
    <p:extLst>
      <p:ext uri="{BB962C8B-B14F-4D97-AF65-F5344CB8AC3E}">
        <p14:creationId xmlns:p14="http://schemas.microsoft.com/office/powerpoint/2010/main" val="35711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Methods to Estimate GW Emissions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Semi-analytic method based on the Green’s formula and the separation-of-variable solution of the source-free </a:t>
            </a:r>
            <a:r>
              <a:rPr lang="en-US" altLang="ja-JP" dirty="0" err="1" smtClean="0"/>
              <a:t>Teukolsky</a:t>
            </a:r>
            <a:r>
              <a:rPr lang="en-US" altLang="ja-JP" dirty="0" smtClean="0"/>
              <a:t> equation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Numerical integration of the </a:t>
            </a:r>
            <a:r>
              <a:rPr lang="en-US" altLang="ja-JP" dirty="0" err="1" smtClean="0"/>
              <a:t>Teukolsky</a:t>
            </a:r>
            <a:r>
              <a:rPr lang="en-US" altLang="ja-JP" dirty="0" smtClean="0"/>
              <a:t> equation in the time domain.</a:t>
            </a:r>
          </a:p>
          <a:p>
            <a:endParaRPr kumimoji="1"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 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537" y="2909108"/>
            <a:ext cx="4039240" cy="5602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22" y="2782419"/>
            <a:ext cx="3299523" cy="5738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351" y="2283999"/>
            <a:ext cx="4539971" cy="34002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281" y="4437112"/>
            <a:ext cx="7240157" cy="7377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図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6" y="5432632"/>
            <a:ext cx="3099822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/>
          </p:cNvSpPr>
          <p:nvPr/>
        </p:nvSpPr>
        <p:spPr bwMode="auto">
          <a:xfrm>
            <a:off x="140719" y="886600"/>
            <a:ext cx="8742164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81089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endParaRPr kumimoji="0" lang="en-US" altLang="ja-JP" dirty="0">
              <a:solidFill>
                <a:srgbClr val="000080"/>
              </a:solidFill>
              <a:latin typeface="Hoefler Text" pitchFamily="64" charset="0"/>
              <a:sym typeface="Hoefler Text" pitchFamily="6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6055" y="2492437"/>
            <a:ext cx="4782196" cy="3135504"/>
            <a:chOff x="4526189" y="2376516"/>
            <a:chExt cx="4643438" cy="3250406"/>
          </a:xfrm>
        </p:grpSpPr>
        <p:pic>
          <p:nvPicPr>
            <p:cNvPr id="4097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189" y="2376516"/>
              <a:ext cx="4643438" cy="3250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直線コネクタ 12"/>
            <p:cNvCxnSpPr/>
            <p:nvPr/>
          </p:nvCxnSpPr>
          <p:spPr bwMode="auto">
            <a:xfrm flipV="1">
              <a:off x="5246083" y="3414993"/>
              <a:ext cx="3645405" cy="1215135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テキスト ボックス 1"/>
          <p:cNvSpPr txBox="1"/>
          <p:nvPr/>
        </p:nvSpPr>
        <p:spPr>
          <a:xfrm>
            <a:off x="757461" y="1244478"/>
            <a:ext cx="7128792" cy="92669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altLang="ja-JP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 emissions do not hider the occurrence of the bose nova collapse!!</a:t>
            </a:r>
            <a:endParaRPr lang="ja-JP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90089" y="596570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L=m=2 mode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68" y="2492437"/>
            <a:ext cx="4479356" cy="313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098209" y="588727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L=m=3 mode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 flipV="1">
            <a:off x="5306121" y="3387186"/>
            <a:ext cx="3576762" cy="736444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97000" y="208848"/>
            <a:ext cx="8229600" cy="648072"/>
          </a:xfrm>
        </p:spPr>
        <p:txBody>
          <a:bodyPr/>
          <a:lstStyle/>
          <a:p>
            <a:r>
              <a:rPr lang="en-GB" altLang="ja-JP" sz="3600" dirty="0"/>
              <a:t>Does GW emissions stop SR instability ?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468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2843808" y="2103510"/>
            <a:ext cx="5719632" cy="4186510"/>
            <a:chOff x="4362152" y="2409900"/>
            <a:chExt cx="4643438" cy="3250406"/>
          </a:xfrm>
        </p:grpSpPr>
        <p:pic>
          <p:nvPicPr>
            <p:cNvPr id="3994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152" y="2409900"/>
              <a:ext cx="4643438" cy="3250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直線コネクタ 2"/>
            <p:cNvCxnSpPr/>
            <p:nvPr/>
          </p:nvCxnSpPr>
          <p:spPr bwMode="auto">
            <a:xfrm flipV="1">
              <a:off x="5078306" y="3732784"/>
              <a:ext cx="3645405" cy="1215135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4" name="テキスト ボックス 13"/>
          <p:cNvSpPr txBox="1"/>
          <p:nvPr/>
        </p:nvSpPr>
        <p:spPr>
          <a:xfrm>
            <a:off x="561546" y="836712"/>
            <a:ext cx="8568952" cy="135758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altLang="ja-JP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GW emission rate by  the 2 a -&gt; G process  of the l=m=1 mode  can become 100 times that of  the quadrupole formula !!</a:t>
            </a:r>
            <a:endParaRPr lang="ja-JP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7652" y="376551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L=m=1  mode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9672" y="2060848"/>
            <a:ext cx="6624736" cy="1458116"/>
          </a:xfrm>
        </p:spPr>
        <p:txBody>
          <a:bodyPr>
            <a:normAutofit fontScale="90000"/>
          </a:bodyPr>
          <a:lstStyle/>
          <a:p>
            <a:r>
              <a:rPr kumimoji="0" lang="en-US" dirty="0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Continuous GW Search for Cygnus X-1</a:t>
            </a:r>
            <a:endParaRPr kumimoji="1" lang="en-GB" dirty="0"/>
          </a:p>
        </p:txBody>
      </p:sp>
      <p:sp>
        <p:nvSpPr>
          <p:cNvPr id="3" name="正方形/長方形 2"/>
          <p:cNvSpPr/>
          <p:nvPr/>
        </p:nvSpPr>
        <p:spPr>
          <a:xfrm>
            <a:off x="1979712" y="4437112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dirty="0"/>
              <a:t>H Yoshino, H Kodama: </a:t>
            </a:r>
            <a:r>
              <a:rPr lang="en-GB" altLang="ja-JP" dirty="0" smtClean="0"/>
              <a:t>PTEP2015</a:t>
            </a:r>
            <a:r>
              <a:rPr lang="en-GB" altLang="ja-JP" dirty="0"/>
              <a:t>, 061E01(2015) [</a:t>
            </a:r>
            <a:r>
              <a:rPr lang="en-GB" altLang="ja-JP" dirty="0" err="1"/>
              <a:t>arXiv</a:t>
            </a:r>
            <a:r>
              <a:rPr lang="en-GB" altLang="ja-JP" dirty="0"/>
              <a:t>: 1407.2030] </a:t>
            </a:r>
          </a:p>
        </p:txBody>
      </p:sp>
    </p:spTree>
    <p:extLst>
      <p:ext uri="{BB962C8B-B14F-4D97-AF65-F5344CB8AC3E}">
        <p14:creationId xmlns:p14="http://schemas.microsoft.com/office/powerpoint/2010/main" val="266765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71" y="1658689"/>
            <a:ext cx="6780981" cy="454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3"/>
          <p:cNvSpPr>
            <a:spLocks/>
          </p:cNvSpPr>
          <p:nvPr/>
        </p:nvSpPr>
        <p:spPr bwMode="auto">
          <a:xfrm>
            <a:off x="1794867" y="1000125"/>
            <a:ext cx="5545336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0" lang="en-US" altLang="ja-JP" sz="1700">
                <a:solidFill>
                  <a:srgbClr val="008080"/>
                </a:solidFill>
                <a:latin typeface="Hoefler Text"/>
                <a:ea typeface="ＭＳ Ｐゴシック" pitchFamily="50" charset="-128"/>
                <a:sym typeface="Hoefler Text"/>
              </a:rPr>
              <a:t>PRD87, 042001 (2013)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Continuous GW Search by LIGO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19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Basic Idea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846" y="972950"/>
            <a:ext cx="8229600" cy="5073427"/>
          </a:xfrm>
        </p:spPr>
        <p:txBody>
          <a:bodyPr/>
          <a:lstStyle/>
          <a:p>
            <a:r>
              <a:rPr kumimoji="0" lang="en-US" altLang="ja-JP" dirty="0">
                <a:solidFill>
                  <a:schemeClr val="tx1"/>
                </a:solidFill>
                <a:ea typeface="ＭＳ Ｐゴシック" pitchFamily="50" charset="-128"/>
                <a:sym typeface="Hoefler Text"/>
              </a:rPr>
              <a:t>Consider continuous waves from BH-axion </a:t>
            </a:r>
            <a:r>
              <a:rPr kumimoji="0" lang="en-US" altLang="ja-JP" dirty="0" smtClean="0">
                <a:solidFill>
                  <a:schemeClr val="tx1"/>
                </a:solidFill>
                <a:ea typeface="ＭＳ Ｐゴシック" pitchFamily="50" charset="-128"/>
                <a:sym typeface="Hoefler Text"/>
              </a:rPr>
              <a:t>system</a:t>
            </a:r>
          </a:p>
          <a:p>
            <a:endParaRPr kumimoji="0" lang="en-US" altLang="ja-JP" dirty="0">
              <a:solidFill>
                <a:schemeClr val="tx1"/>
              </a:solidFill>
              <a:ea typeface="ＭＳ Ｐゴシック" pitchFamily="50" charset="-128"/>
              <a:sym typeface="Hoefler Text"/>
            </a:endParaRPr>
          </a:p>
          <a:p>
            <a:endParaRPr kumimoji="0" lang="en-US" altLang="ja-JP" dirty="0" smtClean="0">
              <a:solidFill>
                <a:schemeClr val="tx1"/>
              </a:solidFill>
              <a:ea typeface="ＭＳ Ｐゴシック" pitchFamily="50" charset="-128"/>
              <a:sym typeface="Hoefler Text"/>
            </a:endParaRPr>
          </a:p>
          <a:p>
            <a:endParaRPr kumimoji="0" lang="en-US" altLang="ja-JP" dirty="0">
              <a:solidFill>
                <a:schemeClr val="tx1"/>
              </a:solidFill>
              <a:ea typeface="ＭＳ Ｐゴシック" pitchFamily="50" charset="-128"/>
              <a:sym typeface="Hoefler Text"/>
            </a:endParaRPr>
          </a:p>
          <a:p>
            <a:r>
              <a:rPr kumimoji="0" lang="en-US" altLang="ja-JP" dirty="0">
                <a:solidFill>
                  <a:schemeClr val="tx1"/>
                </a:solidFill>
                <a:ea typeface="ＭＳ Ｐゴシック" pitchFamily="50" charset="-128"/>
                <a:sym typeface="Hoefler Text"/>
              </a:rPr>
              <a:t>W</a:t>
            </a:r>
            <a:r>
              <a:rPr kumimoji="0" lang="en-US" altLang="ja-JP" dirty="0" smtClean="0">
                <a:solidFill>
                  <a:schemeClr val="tx1"/>
                </a:solidFill>
                <a:ea typeface="ＭＳ Ｐゴシック" pitchFamily="50" charset="-128"/>
                <a:sym typeface="Hoefler Text"/>
              </a:rPr>
              <a:t>e </a:t>
            </a:r>
            <a:r>
              <a:rPr kumimoji="0" lang="en-US" altLang="ja-JP" dirty="0">
                <a:solidFill>
                  <a:schemeClr val="tx1"/>
                </a:solidFill>
                <a:ea typeface="ＭＳ Ｐゴシック" pitchFamily="50" charset="-128"/>
                <a:sym typeface="Hoefler Text"/>
              </a:rPr>
              <a:t>assume </a:t>
            </a:r>
            <a:r>
              <a:rPr kumimoji="0" lang="en-US" altLang="ja-JP" dirty="0" smtClean="0">
                <a:solidFill>
                  <a:schemeClr val="tx1"/>
                </a:solidFill>
                <a:ea typeface="ＭＳ Ｐゴシック" pitchFamily="50" charset="-128"/>
                <a:sym typeface="Hoefler Text"/>
              </a:rPr>
              <a:t>                        ,</a:t>
            </a:r>
            <a:r>
              <a:rPr kumimoji="0" lang="en-US" altLang="ja-JP" dirty="0" smtClean="0">
                <a:ea typeface="ＭＳ Ｐゴシック" pitchFamily="50" charset="-128"/>
                <a:sym typeface="Hoefler Text"/>
              </a:rPr>
              <a:t>   </a:t>
            </a:r>
            <a:r>
              <a:rPr kumimoji="0" lang="en-US" altLang="ja-JP" dirty="0" smtClean="0">
                <a:solidFill>
                  <a:schemeClr val="tx1"/>
                </a:solidFill>
                <a:ea typeface="ＭＳ Ｐゴシック" pitchFamily="50" charset="-128"/>
                <a:sym typeface="Hoefler Text"/>
              </a:rPr>
              <a:t>hence</a:t>
            </a:r>
            <a:r>
              <a:rPr kumimoji="0" lang="en-US" altLang="ja-JP" dirty="0" smtClean="0">
                <a:ea typeface="ＭＳ Ｐゴシック" pitchFamily="50" charset="-128"/>
                <a:sym typeface="Hoefler Text"/>
              </a:rPr>
              <a:t> </a:t>
            </a:r>
          </a:p>
          <a:p>
            <a:endParaRPr kumimoji="1" lang="ja-JP" altLang="en-US" dirty="0"/>
          </a:p>
        </p:txBody>
      </p:sp>
      <p:sp>
        <p:nvSpPr>
          <p:cNvPr id="146435" name="Rectangle 2"/>
          <p:cNvSpPr>
            <a:spLocks/>
          </p:cNvSpPr>
          <p:nvPr/>
        </p:nvSpPr>
        <p:spPr bwMode="auto">
          <a:xfrm>
            <a:off x="838007" y="1214438"/>
            <a:ext cx="7206258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endParaRPr kumimoji="0" lang="en-US" altLang="ja-JP" sz="2100" dirty="0">
              <a:latin typeface="+mn-lt"/>
              <a:ea typeface="ＭＳ Ｐゴシック" pitchFamily="50" charset="-128"/>
              <a:sym typeface="Hoefler Text"/>
            </a:endParaRPr>
          </a:p>
        </p:txBody>
      </p:sp>
      <p:pic>
        <p:nvPicPr>
          <p:cNvPr id="1464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6" y="1814959"/>
            <a:ext cx="2893219" cy="29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42" y="2380654"/>
            <a:ext cx="339328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47" y="2281535"/>
            <a:ext cx="4210348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83867"/>
            <a:ext cx="1295921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36297"/>
            <a:ext cx="2411016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20" y="3955851"/>
            <a:ext cx="321469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5" name="Rectangle 12"/>
          <p:cNvSpPr>
            <a:spLocks/>
          </p:cNvSpPr>
          <p:nvPr/>
        </p:nvSpPr>
        <p:spPr bwMode="auto">
          <a:xfrm>
            <a:off x="1937742" y="4098727"/>
            <a:ext cx="6170414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ja-JP" sz="2100" dirty="0">
                <a:latin typeface="+mn-lt"/>
                <a:ea typeface="ＭＳ Ｐゴシック" pitchFamily="50" charset="-128"/>
                <a:sym typeface="Hoefler Text"/>
              </a:rPr>
              <a:t>We use the approximate formula for small </a:t>
            </a:r>
          </a:p>
        </p:txBody>
      </p:sp>
      <p:pic>
        <p:nvPicPr>
          <p:cNvPr id="14644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26" y="4161234"/>
            <a:ext cx="501179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7" name="Rectangle 14"/>
          <p:cNvSpPr>
            <a:spLocks/>
          </p:cNvSpPr>
          <p:nvPr/>
        </p:nvSpPr>
        <p:spPr bwMode="auto">
          <a:xfrm>
            <a:off x="1937742" y="3705820"/>
            <a:ext cx="6170414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ja-JP" sz="2100" dirty="0" smtClean="0">
                <a:latin typeface="+mn-lt"/>
                <a:ea typeface="ＭＳ Ｐゴシック" pitchFamily="50" charset="-128"/>
                <a:sym typeface="Hoefler Text"/>
              </a:rPr>
              <a:t>We consider an axion cloud in the l = m = 1 mode.</a:t>
            </a:r>
            <a:endParaRPr kumimoji="0" lang="en-US" altLang="ja-JP" sz="2100" dirty="0">
              <a:latin typeface="+mn-lt"/>
              <a:ea typeface="ＭＳ Ｐゴシック" pitchFamily="50" charset="-128"/>
              <a:sym typeface="Hoefler Text"/>
            </a:endParaRPr>
          </a:p>
        </p:txBody>
      </p:sp>
      <p:pic>
        <p:nvPicPr>
          <p:cNvPr id="146448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91" y="4732734"/>
            <a:ext cx="321469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9" name="Rectangle 16"/>
          <p:cNvSpPr>
            <a:spLocks/>
          </p:cNvSpPr>
          <p:nvPr/>
        </p:nvSpPr>
        <p:spPr bwMode="auto">
          <a:xfrm>
            <a:off x="1928813" y="4643438"/>
            <a:ext cx="6170414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ja-JP" sz="2100" dirty="0">
                <a:latin typeface="+mn-lt"/>
                <a:ea typeface="ＭＳ Ｐゴシック" pitchFamily="50" charset="-128"/>
                <a:sym typeface="Hoefler Text"/>
              </a:rPr>
              <a:t>The wave form is </a:t>
            </a:r>
            <a:r>
              <a:rPr kumimoji="0" lang="en-US" altLang="ja-JP" sz="2100" dirty="0" smtClean="0">
                <a:latin typeface="+mn-lt"/>
                <a:ea typeface="ＭＳ Ｐゴシック" pitchFamily="50" charset="-128"/>
                <a:sym typeface="Hoefler Text"/>
              </a:rPr>
              <a:t>the same </a:t>
            </a:r>
            <a:r>
              <a:rPr kumimoji="0" lang="en-US" altLang="ja-JP" sz="2100" dirty="0">
                <a:latin typeface="+mn-lt"/>
                <a:ea typeface="ＭＳ Ｐゴシック" pitchFamily="50" charset="-128"/>
                <a:sym typeface="Hoefler Text"/>
              </a:rPr>
              <a:t>as the distorted pulsar case</a:t>
            </a:r>
          </a:p>
        </p:txBody>
      </p:sp>
      <p:pic>
        <p:nvPicPr>
          <p:cNvPr id="146450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01" y="5372771"/>
            <a:ext cx="3009305" cy="6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51" name="Rectangle 18"/>
          <p:cNvSpPr>
            <a:spLocks/>
          </p:cNvSpPr>
          <p:nvPr/>
        </p:nvSpPr>
        <p:spPr bwMode="auto">
          <a:xfrm>
            <a:off x="1937742" y="5502809"/>
            <a:ext cx="2393156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ja-JP" sz="2100" dirty="0">
                <a:latin typeface="+mn-lt"/>
                <a:ea typeface="ＭＳ Ｐゴシック" pitchFamily="50" charset="-128"/>
                <a:sym typeface="Hoefler Text"/>
              </a:rPr>
              <a:t>Amplitude:</a:t>
            </a:r>
          </a:p>
        </p:txBody>
      </p:sp>
    </p:spTree>
    <p:extLst>
      <p:ext uri="{BB962C8B-B14F-4D97-AF65-F5344CB8AC3E}">
        <p14:creationId xmlns:p14="http://schemas.microsoft.com/office/powerpoint/2010/main" val="24557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192688"/>
          </a:xfrm>
        </p:spPr>
        <p:txBody>
          <a:bodyPr>
            <a:normAutofit/>
          </a:bodyPr>
          <a:lstStyle/>
          <a:p>
            <a:r>
              <a:rPr kumimoji="0" lang="en-US" altLang="ja-JP" dirty="0" smtClean="0">
                <a:ea typeface="ＭＳ Ｐゴシック" pitchFamily="50" charset="-128"/>
                <a:sym typeface="Hoefler Text"/>
              </a:rPr>
              <a:t>As </a:t>
            </a:r>
            <a:r>
              <a:rPr kumimoji="0" lang="en-US" altLang="ja-JP" dirty="0" err="1" smtClean="0">
                <a:latin typeface="Candara"/>
                <a:ea typeface="ＭＳ Ｐゴシック" pitchFamily="50" charset="-128"/>
                <a:sym typeface="Hoefler Text"/>
              </a:rPr>
              <a:t>E</a:t>
            </a:r>
            <a:r>
              <a:rPr kumimoji="0" lang="en-US" altLang="ja-JP" baseline="-25000" dirty="0" err="1" smtClean="0">
                <a:latin typeface="Candara"/>
                <a:ea typeface="ＭＳ Ｐゴシック" pitchFamily="50" charset="-128"/>
                <a:sym typeface="Hoefler Text"/>
              </a:rPr>
              <a:t>a</a:t>
            </a:r>
            <a:r>
              <a:rPr kumimoji="0" lang="en-US" altLang="ja-JP" dirty="0" smtClean="0">
                <a:ea typeface="ＭＳ Ｐゴシック" pitchFamily="50" charset="-128"/>
                <a:sym typeface="Hoefler Text"/>
              </a:rPr>
              <a:t>,  we </a:t>
            </a:r>
            <a:r>
              <a:rPr kumimoji="0" lang="en-US" altLang="ja-JP" dirty="0">
                <a:ea typeface="ＭＳ Ｐゴシック" pitchFamily="50" charset="-128"/>
                <a:sym typeface="Hoefler Text"/>
              </a:rPr>
              <a:t>adopt the </a:t>
            </a:r>
            <a:r>
              <a:rPr kumimoji="0" lang="en-US" altLang="ja-JP" dirty="0" smtClean="0">
                <a:ea typeface="ＭＳ Ｐゴシック" pitchFamily="50" charset="-128"/>
                <a:sym typeface="Hoefler Text"/>
              </a:rPr>
              <a:t>value </a:t>
            </a:r>
            <a:r>
              <a:rPr kumimoji="0" lang="en-US" altLang="ja-JP" dirty="0">
                <a:ea typeface="ＭＳ Ｐゴシック" pitchFamily="50" charset="-128"/>
                <a:sym typeface="Hoefler Text"/>
              </a:rPr>
              <a:t>when the nonlinear self-interaction becomes </a:t>
            </a:r>
            <a:r>
              <a:rPr kumimoji="0" lang="en-US" altLang="ja-JP" dirty="0" smtClean="0">
                <a:ea typeface="ＭＳ Ｐゴシック" pitchFamily="50" charset="-128"/>
                <a:sym typeface="Hoefler Text"/>
              </a:rPr>
              <a:t>important:</a:t>
            </a:r>
          </a:p>
          <a:p>
            <a:endParaRPr kumimoji="0" lang="en-US" altLang="ja-JP" dirty="0">
              <a:ea typeface="ＭＳ Ｐゴシック" pitchFamily="50" charset="-128"/>
              <a:sym typeface="Hoefler Text"/>
            </a:endParaRPr>
          </a:p>
          <a:p>
            <a:endParaRPr kumimoji="0" lang="en-US" altLang="ja-JP" dirty="0" smtClean="0">
              <a:ea typeface="ＭＳ Ｐゴシック" pitchFamily="50" charset="-128"/>
              <a:sym typeface="Hoefler Text"/>
            </a:endParaRPr>
          </a:p>
          <a:p>
            <a:endParaRPr kumimoji="0" lang="en-US" altLang="ja-JP" dirty="0">
              <a:ea typeface="ＭＳ Ｐゴシック" pitchFamily="50" charset="-128"/>
              <a:sym typeface="Hoefler Text"/>
            </a:endParaRPr>
          </a:p>
          <a:p>
            <a:endParaRPr kumimoji="0" lang="en-US" altLang="ja-JP" dirty="0" smtClean="0">
              <a:ea typeface="ＭＳ Ｐゴシック" pitchFamily="50" charset="-128"/>
              <a:sym typeface="Hoefler Text"/>
            </a:endParaRPr>
          </a:p>
          <a:p>
            <a:endParaRPr kumimoji="0" lang="en-US" altLang="ja-JP" dirty="0">
              <a:ea typeface="ＭＳ Ｐゴシック" pitchFamily="50" charset="-128"/>
              <a:sym typeface="Hoefler Text"/>
            </a:endParaRPr>
          </a:p>
          <a:p>
            <a:pPr marL="0" indent="0">
              <a:buNone/>
            </a:pPr>
            <a:endParaRPr kumimoji="0" lang="en-US" altLang="ja-JP" dirty="0" smtClean="0">
              <a:sym typeface="Hoefler Text"/>
            </a:endParaRPr>
          </a:p>
          <a:p>
            <a:r>
              <a:rPr kumimoji="0" lang="en-US" altLang="ja-JP" dirty="0" smtClean="0">
                <a:sym typeface="Hoefler Text"/>
              </a:rPr>
              <a:t>In </a:t>
            </a:r>
            <a:r>
              <a:rPr kumimoji="0" lang="en-US" altLang="ja-JP" dirty="0">
                <a:sym typeface="Hoefler Text"/>
              </a:rPr>
              <a:t>order to exclude the situation where gravitational </a:t>
            </a:r>
            <a:r>
              <a:rPr kumimoji="0" lang="en-US" altLang="ja-JP" dirty="0" err="1">
                <a:sym typeface="Hoefler Text"/>
              </a:rPr>
              <a:t>backreaction</a:t>
            </a:r>
            <a:r>
              <a:rPr kumimoji="0" lang="en-US" altLang="ja-JP" dirty="0">
                <a:sym typeface="Hoefler Text"/>
              </a:rPr>
              <a:t> is significant, we require</a:t>
            </a:r>
          </a:p>
          <a:p>
            <a:endParaRPr kumimoji="1" lang="ja-JP" altLang="en-US" dirty="0"/>
          </a:p>
        </p:txBody>
      </p:sp>
      <p:sp>
        <p:nvSpPr>
          <p:cNvPr id="147458" name="Rectangle 1"/>
          <p:cNvSpPr>
            <a:spLocks/>
          </p:cNvSpPr>
          <p:nvPr/>
        </p:nvSpPr>
        <p:spPr bwMode="auto">
          <a:xfrm>
            <a:off x="2969841" y="4965501"/>
            <a:ext cx="5857875" cy="1062633"/>
          </a:xfrm>
          <a:prstGeom prst="rect">
            <a:avLst/>
          </a:prstGeom>
          <a:solidFill>
            <a:srgbClr val="FFFF00">
              <a:alpha val="38000"/>
            </a:srgbClr>
          </a:solidFill>
          <a:ln w="254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sp>
        <p:nvSpPr>
          <p:cNvPr id="147459" name="Rectangle 2"/>
          <p:cNvSpPr>
            <a:spLocks/>
          </p:cNvSpPr>
          <p:nvPr/>
        </p:nvSpPr>
        <p:spPr bwMode="auto">
          <a:xfrm>
            <a:off x="1185863" y="2520256"/>
            <a:ext cx="7545586" cy="1080120"/>
          </a:xfrm>
          <a:prstGeom prst="rect">
            <a:avLst/>
          </a:prstGeom>
          <a:solidFill>
            <a:srgbClr val="FFFF00">
              <a:alpha val="45000"/>
            </a:srgbClr>
          </a:solidFill>
          <a:ln w="254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kumimoji="0" lang="ja-JP" altLang="en-US" sz="3000"/>
          </a:p>
        </p:txBody>
      </p:sp>
      <p:pic>
        <p:nvPicPr>
          <p:cNvPr id="1474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954" y="1504243"/>
            <a:ext cx="4741664" cy="68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" y="2991445"/>
            <a:ext cx="321469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10" y="2754808"/>
            <a:ext cx="7019851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6" y="5153025"/>
            <a:ext cx="1349499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33" y="5358407"/>
            <a:ext cx="321469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07" y="5068192"/>
            <a:ext cx="5448226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2" y="1758439"/>
            <a:ext cx="955477" cy="20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9" y="3668986"/>
            <a:ext cx="2886521" cy="20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46610"/>
            <a:ext cx="1573857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0" y="2120801"/>
            <a:ext cx="1220019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13" y="2384227"/>
            <a:ext cx="241102" cy="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32" y="1238994"/>
            <a:ext cx="4429125" cy="470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2" name="Rectangle 7"/>
          <p:cNvSpPr>
            <a:spLocks/>
          </p:cNvSpPr>
          <p:nvPr/>
        </p:nvSpPr>
        <p:spPr bwMode="auto">
          <a:xfrm>
            <a:off x="116086" y="6197203"/>
            <a:ext cx="4723805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ja-JP" sz="1700">
                <a:solidFill>
                  <a:srgbClr val="008080"/>
                </a:solidFill>
                <a:latin typeface="Hoefler Text"/>
                <a:ea typeface="ＭＳ Ｐゴシック" pitchFamily="50" charset="-128"/>
                <a:sym typeface="Hoefler Text"/>
              </a:rPr>
              <a:t>McClintock, et al., arXiv:1106.3688-3690{astro-ph}</a:t>
            </a:r>
          </a:p>
        </p:txBody>
      </p:sp>
      <p:pic>
        <p:nvPicPr>
          <p:cNvPr id="14951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" y="2857500"/>
            <a:ext cx="1946672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Cygnus X-1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68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Subtleties in Matched Filtering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052736"/>
            <a:ext cx="8291264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The method of continuous GW search from deformed pulsars by LIGO cannot be directly applied to  our case because  isolated pulsars are assumed in their </a:t>
            </a:r>
            <a:r>
              <a:rPr lang="en-US" altLang="ja-JP" sz="2000" dirty="0" smtClean="0">
                <a:solidFill>
                  <a:schemeClr val="tx1"/>
                </a:solidFill>
              </a:rPr>
              <a:t>analysis</a:t>
            </a:r>
            <a:r>
              <a:rPr lang="en-US" altLang="ja-JP" sz="2000" dirty="0">
                <a:solidFill>
                  <a:schemeClr val="tx1"/>
                </a:solidFill>
              </a:rPr>
              <a:t>:</a:t>
            </a:r>
            <a:endParaRPr kumimoji="1" lang="en-US" altLang="ja-JP" sz="2000" dirty="0" smtClean="0"/>
          </a:p>
          <a:p>
            <a:pPr lvl="1"/>
            <a:r>
              <a:rPr kumimoji="1" lang="en-US" altLang="ja-JP" b="1" dirty="0" smtClean="0"/>
              <a:t>Modulation due to the orbital motion of Cygnus X-1</a:t>
            </a:r>
          </a:p>
          <a:p>
            <a:pPr lvl="1"/>
            <a:r>
              <a:rPr lang="en-US" altLang="ja-JP" b="1" dirty="0" smtClean="0"/>
              <a:t>Modulation due to non-linearity of the </a:t>
            </a:r>
            <a:r>
              <a:rPr lang="en-US" altLang="ja-JP" b="1" dirty="0" err="1" smtClean="0"/>
              <a:t>axion</a:t>
            </a:r>
            <a:r>
              <a:rPr lang="en-US" altLang="ja-JP" b="1" dirty="0" smtClean="0"/>
              <a:t> cloud.</a:t>
            </a:r>
          </a:p>
          <a:p>
            <a:pPr lvl="1"/>
            <a:endParaRPr lang="en-US" altLang="ja-JP" b="1" dirty="0"/>
          </a:p>
          <a:p>
            <a:pPr lvl="1"/>
            <a:endParaRPr lang="en-US" altLang="ja-JP" b="1" dirty="0" smtClean="0"/>
          </a:p>
          <a:p>
            <a:pPr lvl="1"/>
            <a:endParaRPr lang="en-US" altLang="ja-JP" b="1" dirty="0"/>
          </a:p>
          <a:p>
            <a:pPr lvl="1"/>
            <a:endParaRPr lang="en-US" altLang="ja-JP" b="1" dirty="0" smtClean="0"/>
          </a:p>
          <a:p>
            <a:pPr lvl="1"/>
            <a:endParaRPr lang="en-US" altLang="ja-JP" b="1" dirty="0" smtClean="0"/>
          </a:p>
          <a:p>
            <a:pPr marL="0" indent="0">
              <a:buNone/>
            </a:pPr>
            <a:r>
              <a:rPr kumimoji="0" lang="en-US" altLang="ja-JP" sz="2000" dirty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These modulations can be </a:t>
            </a:r>
            <a:r>
              <a:rPr kumimoji="0" lang="en-US" altLang="ja-JP" sz="2000" dirty="0" smtClean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precisely </a:t>
            </a:r>
            <a:r>
              <a:rPr kumimoji="0" lang="en-US" altLang="ja-JP" sz="2000" dirty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determined by using the results of our direct numerical </a:t>
            </a:r>
            <a:r>
              <a:rPr kumimoji="0" lang="en-US" altLang="ja-JP" sz="2000" dirty="0" smtClean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simulations, and at the </a:t>
            </a:r>
            <a:r>
              <a:rPr kumimoji="0" lang="en-US" altLang="ja-JP" sz="2000" dirty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same time, </a:t>
            </a:r>
            <a:r>
              <a:rPr kumimoji="0" lang="en-US" altLang="ja-JP" sz="2000" dirty="0" smtClean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they can be smoking  </a:t>
            </a:r>
            <a:r>
              <a:rPr kumimoji="0" lang="en-US" altLang="ja-JP" sz="2000" dirty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gun </a:t>
            </a:r>
            <a:r>
              <a:rPr kumimoji="0" lang="en-US" altLang="ja-JP" sz="2000" dirty="0" smtClean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features </a:t>
            </a:r>
            <a:r>
              <a:rPr kumimoji="0" lang="en-US" altLang="ja-JP" sz="2000" dirty="0">
                <a:solidFill>
                  <a:srgbClr val="FF0000"/>
                </a:solidFill>
                <a:latin typeface="Hoefler Text"/>
                <a:ea typeface="ＭＳ Ｐゴシック" pitchFamily="50" charset="-128"/>
                <a:sym typeface="Hoefler Text"/>
              </a:rPr>
              <a:t>to discriminate GWs from the Cygnus X-1 from  GWs from deformed pulsars. </a:t>
            </a:r>
          </a:p>
          <a:p>
            <a:endParaRPr kumimoji="1" lang="ja-JP" altLang="en-US" sz="20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951"/>
            <a:ext cx="5629011" cy="242088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300192" y="350100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The time variation of a GW amplitude for the </a:t>
            </a:r>
          </a:p>
          <a:p>
            <a:r>
              <a:rPr lang="en-GB" sz="2000" dirty="0" smtClean="0">
                <a:solidFill>
                  <a:srgbClr val="0000FF"/>
                </a:solidFill>
              </a:rPr>
              <a:t>l=m=1 simulation</a:t>
            </a:r>
            <a:endParaRPr kumimoji="1" lang="en-GB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19" y="1556792"/>
            <a:ext cx="6963610" cy="430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直線コネクタ 20"/>
          <p:cNvCxnSpPr/>
          <p:nvPr/>
        </p:nvCxnSpPr>
        <p:spPr>
          <a:xfrm flipV="1">
            <a:off x="1403648" y="2018857"/>
            <a:ext cx="6404846" cy="2224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Constraints</a:t>
            </a:r>
            <a:r>
              <a:rPr kumimoji="1" lang="en-GB" dirty="0" smtClean="0"/>
              <a:t> in the a</a:t>
            </a:r>
            <a:r>
              <a:rPr kumimoji="1" lang="en-GB" baseline="-25000" dirty="0" smtClean="0"/>
              <a:t>*</a:t>
            </a:r>
            <a:r>
              <a:rPr kumimoji="1" lang="en-GB" dirty="0" smtClean="0"/>
              <a:t>-</a:t>
            </a:r>
            <a:r>
              <a:rPr lang="en-GB" altLang="ja-JP" dirty="0" smtClean="0">
                <a:latin typeface="Symbol" panose="05050102010706020507" pitchFamily="18" charset="2"/>
              </a:rPr>
              <a:t>a</a:t>
            </a:r>
            <a:r>
              <a:rPr kumimoji="1" lang="en-GB" dirty="0" smtClean="0"/>
              <a:t> plain: </a:t>
            </a:r>
            <a:r>
              <a:rPr kumimoji="1" lang="en-GB" dirty="0" err="1" smtClean="0"/>
              <a:t>Cyg</a:t>
            </a:r>
            <a:r>
              <a:rPr kumimoji="1" lang="en-GB" dirty="0" smtClean="0"/>
              <a:t> X-1</a:t>
            </a:r>
            <a:endParaRPr kumimoji="1" lang="en-GB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5691" y="980728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f</a:t>
            </a:r>
            <a:r>
              <a:rPr kumimoji="1" lang="en-GB" sz="2400" baseline="-25000" dirty="0" smtClean="0">
                <a:solidFill>
                  <a:srgbClr val="0000FF"/>
                </a:solidFill>
                <a:latin typeface="Candara"/>
              </a:rPr>
              <a:t>a</a:t>
            </a:r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=10</a:t>
            </a:r>
            <a:r>
              <a:rPr kumimoji="1" lang="en-GB" sz="2400" baseline="30000" dirty="0" smtClean="0">
                <a:solidFill>
                  <a:srgbClr val="0000FF"/>
                </a:solidFill>
                <a:latin typeface="Candara"/>
              </a:rPr>
              <a:t>16</a:t>
            </a:r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GeV</a:t>
            </a:r>
            <a:r>
              <a:rPr kumimoji="1" lang="en-GB" sz="2400" dirty="0" smtClean="0">
                <a:solidFill>
                  <a:srgbClr val="0000FF"/>
                </a:solidFill>
              </a:rPr>
              <a:t>:  M=15 M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☉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,   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Candara"/>
              </a:rPr>
              <a:t>t=5x10</a:t>
            </a:r>
            <a:r>
              <a:rPr kumimoji="1" lang="en-US" altLang="ja-JP" sz="2400" baseline="30000" dirty="0" smtClean="0">
                <a:solidFill>
                  <a:srgbClr val="0000FF"/>
                </a:solidFill>
                <a:latin typeface="Candara"/>
              </a:rPr>
              <a:t>6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FF"/>
                </a:solidFill>
              </a:rPr>
              <a:t>yrs</a:t>
            </a:r>
            <a:endParaRPr kumimoji="1" lang="en-GB" sz="2400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2163" y="6182651"/>
            <a:ext cx="762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 smtClean="0">
                <a:solidFill>
                  <a:srgbClr val="0000FF"/>
                </a:solidFill>
              </a:rPr>
              <a:t>Solid line:  </a:t>
            </a:r>
            <a:r>
              <a:rPr kumimoji="1" lang="en-GB" sz="2000" dirty="0" smtClean="0">
                <a:solidFill>
                  <a:srgbClr val="0000FF"/>
                </a:solidFill>
                <a:latin typeface="Candara"/>
              </a:rPr>
              <a:t>t=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t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BN</a:t>
            </a:r>
            <a:r>
              <a:rPr kumimoji="1" lang="en-GB" sz="2000" dirty="0" smtClean="0">
                <a:solidFill>
                  <a:srgbClr val="0000FF"/>
                </a:solidFill>
              </a:rPr>
              <a:t>,    Dashed line: </a:t>
            </a:r>
            <a:r>
              <a:rPr kumimoji="1" lang="en-GB" sz="2000" dirty="0" smtClean="0">
                <a:solidFill>
                  <a:srgbClr val="0000FF"/>
                </a:solidFill>
                <a:latin typeface="Candara"/>
              </a:rPr>
              <a:t>t=t</a:t>
            </a:r>
            <a:r>
              <a:rPr kumimoji="1" lang="en-GB" sz="2000" baseline="-25000" dirty="0" smtClean="0">
                <a:solidFill>
                  <a:srgbClr val="0000FF"/>
                </a:solidFill>
                <a:latin typeface="Candara"/>
              </a:rPr>
              <a:t>a</a:t>
            </a:r>
            <a:r>
              <a:rPr kumimoji="1" lang="en-GB" sz="2000" baseline="-25000" dirty="0" smtClean="0">
                <a:solidFill>
                  <a:srgbClr val="0000FF"/>
                </a:solidFill>
              </a:rPr>
              <a:t>*</a:t>
            </a:r>
            <a:r>
              <a:rPr kumimoji="1" lang="en-GB" sz="2000" dirty="0" smtClean="0">
                <a:solidFill>
                  <a:srgbClr val="0000FF"/>
                </a:solidFill>
              </a:rPr>
              <a:t>,   Dotted line:   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L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disk</a:t>
            </a:r>
            <a:r>
              <a:rPr kumimoji="1" lang="en-GB" sz="2000" dirty="0" smtClean="0">
                <a:solidFill>
                  <a:srgbClr val="0000FF"/>
                </a:solidFill>
              </a:rPr>
              <a:t>&gt; 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L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eddington</a:t>
            </a:r>
            <a:r>
              <a:rPr kumimoji="1" lang="en-GB" sz="2000" baseline="-25000" dirty="0" smtClean="0">
                <a:solidFill>
                  <a:srgbClr val="0000FF"/>
                </a:solidFill>
                <a:latin typeface="Candara"/>
              </a:rPr>
              <a:t> </a:t>
            </a:r>
          </a:p>
        </p:txBody>
      </p:sp>
      <p:pic>
        <p:nvPicPr>
          <p:cNvPr id="14" name="図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6" y="3336834"/>
            <a:ext cx="296472" cy="19764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6792" y="5730000"/>
            <a:ext cx="1042418" cy="2804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図 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537" y="1137592"/>
            <a:ext cx="2490227" cy="3048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左右矢印 23"/>
          <p:cNvSpPr/>
          <p:nvPr/>
        </p:nvSpPr>
        <p:spPr>
          <a:xfrm>
            <a:off x="3095835" y="4803648"/>
            <a:ext cx="2518347" cy="1898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244158" y="4433792"/>
            <a:ext cx="185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 range</a:t>
            </a:r>
            <a:endParaRPr kumimoji="1"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1619672" y="2024170"/>
            <a:ext cx="5121425" cy="169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741097" y="2032635"/>
            <a:ext cx="235695" cy="0"/>
          </a:xfrm>
          <a:prstGeom prst="line">
            <a:avLst/>
          </a:prstGeom>
          <a:ln w="25400">
            <a:solidFill>
              <a:srgbClr val="09D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411760" y="1957505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forbidden</a:t>
            </a:r>
            <a:endParaRPr kumimoji="1" lang="ja-JP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28685" y="222685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9DD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allowed</a:t>
            </a:r>
            <a:endParaRPr kumimoji="1" lang="ja-JP" altLang="en-US" sz="2000" dirty="0">
              <a:solidFill>
                <a:srgbClr val="09DD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直線矢印コネクタ 19"/>
          <p:cNvCxnSpPr>
            <a:stCxn id="18" idx="1"/>
          </p:cNvCxnSpPr>
          <p:nvPr/>
        </p:nvCxnSpPr>
        <p:spPr>
          <a:xfrm flipH="1" flipV="1">
            <a:off x="6849721" y="2013528"/>
            <a:ext cx="178964" cy="413385"/>
          </a:xfrm>
          <a:prstGeom prst="straightConnector1">
            <a:avLst/>
          </a:prstGeom>
          <a:ln w="25400">
            <a:solidFill>
              <a:srgbClr val="09DD4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8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</a:t>
            </a:r>
            <a:r>
              <a:rPr lang="en-US" dirty="0" smtClean="0"/>
              <a:t> </a:t>
            </a:r>
            <a:r>
              <a:rPr kumimoji="1" lang="en-US" dirty="0" err="1" smtClean="0"/>
              <a:t>Cosmophysics</a:t>
            </a:r>
            <a:endParaRPr kumimoji="1" lang="en-GB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Autofit/>
          </a:bodyPr>
          <a:lstStyle/>
          <a:p>
            <a:pPr marL="212296" lvl="1" indent="0">
              <a:lnSpc>
                <a:spcPct val="120000"/>
              </a:lnSpc>
              <a:spcBef>
                <a:spcPts val="633"/>
              </a:spcBef>
              <a:buNone/>
            </a:pPr>
            <a:r>
              <a:rPr lang="en-US" altLang="ja-JP" b="1" dirty="0">
                <a:solidFill>
                  <a:srgbClr val="C00000"/>
                </a:solidFill>
              </a:rPr>
              <a:t>S</a:t>
            </a:r>
            <a:r>
              <a:rPr lang="en-US" altLang="ja-JP" b="1" dirty="0" smtClean="0">
                <a:solidFill>
                  <a:srgbClr val="C00000"/>
                </a:solidFill>
              </a:rPr>
              <a:t>uper-light </a:t>
            </a:r>
            <a:r>
              <a:rPr lang="en-US" altLang="ja-JP" b="1" dirty="0">
                <a:solidFill>
                  <a:srgbClr val="C00000"/>
                </a:solidFill>
              </a:rPr>
              <a:t>axionic fields </a:t>
            </a:r>
            <a:r>
              <a:rPr lang="en-US" altLang="ja-JP" b="1" dirty="0" smtClean="0">
                <a:solidFill>
                  <a:srgbClr val="C00000"/>
                </a:solidFill>
              </a:rPr>
              <a:t>produce a rich variety of new cosmophysical phenomena and provide a new window to string </a:t>
            </a:r>
            <a:r>
              <a:rPr lang="en-US" altLang="ja-JP" b="1" dirty="0" err="1" smtClean="0">
                <a:solidFill>
                  <a:srgbClr val="C00000"/>
                </a:solidFill>
              </a:rPr>
              <a:t>compacitification</a:t>
            </a:r>
            <a:r>
              <a:rPr lang="en-US" altLang="ja-JP" b="1" dirty="0" smtClean="0">
                <a:solidFill>
                  <a:srgbClr val="C00000"/>
                </a:solidFill>
              </a:rPr>
              <a:t>!!</a:t>
            </a:r>
            <a:endParaRPr lang="en-US" altLang="ja-JP" sz="1800" b="1" dirty="0">
              <a:solidFill>
                <a:srgbClr val="00B0F0"/>
              </a:solidFill>
            </a:endParaRPr>
          </a:p>
          <a:p>
            <a:pPr marL="212296" lvl="1" indent="0">
              <a:lnSpc>
                <a:spcPct val="120000"/>
              </a:lnSpc>
              <a:spcBef>
                <a:spcPts val="633"/>
              </a:spcBef>
              <a:buNone/>
            </a:pPr>
            <a:endParaRPr lang="en-US" altLang="ja-JP" b="1" dirty="0" smtClean="0">
              <a:solidFill>
                <a:srgbClr val="0000FF"/>
              </a:solidFill>
            </a:endParaRPr>
          </a:p>
          <a:p>
            <a:pPr marL="212296" lvl="1" indent="0">
              <a:lnSpc>
                <a:spcPct val="120000"/>
              </a:lnSpc>
              <a:spcBef>
                <a:spcPts val="633"/>
              </a:spcBef>
              <a:buNone/>
            </a:pPr>
            <a:r>
              <a:rPr lang="en-US" altLang="ja-JP" b="1" dirty="0" smtClean="0">
                <a:solidFill>
                  <a:srgbClr val="0000FF"/>
                </a:solidFill>
              </a:rPr>
              <a:t>Phenomena irrelevant to abundance</a:t>
            </a:r>
            <a:endParaRPr lang="en-US" altLang="ja-JP" b="1" dirty="0">
              <a:solidFill>
                <a:srgbClr val="0000FF"/>
              </a:solidFill>
            </a:endParaRPr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Instabilities of black hole systems</a:t>
            </a:r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 smtClean="0"/>
              <a:t>Influence </a:t>
            </a:r>
            <a:r>
              <a:rPr lang="en-US" altLang="ja-JP" sz="1800" b="1" dirty="0"/>
              <a:t>on </a:t>
            </a:r>
            <a:r>
              <a:rPr lang="en-US" altLang="ja-JP" sz="1800" b="1" dirty="0" smtClean="0"/>
              <a:t> </a:t>
            </a:r>
            <a:r>
              <a:rPr lang="en-US" altLang="ja-JP" sz="1800" b="1" dirty="0"/>
              <a:t>high-energy gamma ray propagation</a:t>
            </a:r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/>
              <a:t>Solar activity/heat transport</a:t>
            </a:r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 smtClean="0"/>
              <a:t>……</a:t>
            </a:r>
          </a:p>
          <a:p>
            <a:pPr marL="321457" lvl="1" indent="0">
              <a:lnSpc>
                <a:spcPct val="120000"/>
              </a:lnSpc>
              <a:spcBef>
                <a:spcPts val="633"/>
              </a:spcBef>
              <a:buNone/>
            </a:pPr>
            <a:r>
              <a:rPr lang="en-US" altLang="ja-JP" b="1" dirty="0" smtClean="0">
                <a:solidFill>
                  <a:srgbClr val="0000FF"/>
                </a:solidFill>
              </a:rPr>
              <a:t>Phenomena sensitive to abundance</a:t>
            </a:r>
            <a:endParaRPr lang="en-US" altLang="ja-JP" b="1" dirty="0">
              <a:solidFill>
                <a:srgbClr val="0000FF"/>
              </a:solidFill>
            </a:endParaRPr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 smtClean="0"/>
              <a:t>Deformation </a:t>
            </a:r>
            <a:r>
              <a:rPr lang="en-US" altLang="ja-JP" sz="1800" b="1" dirty="0"/>
              <a:t>of the cosmological power spectrum</a:t>
            </a:r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/>
              <a:t>Rotation of the CMB </a:t>
            </a:r>
            <a:r>
              <a:rPr lang="en-US" altLang="ja-JP" sz="1800" b="1" dirty="0" err="1"/>
              <a:t>polarisation</a:t>
            </a:r>
            <a:endParaRPr lang="en-US" altLang="ja-JP" sz="1800" b="1" dirty="0"/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/>
              <a:t>Dark matter/ Dark radiations</a:t>
            </a:r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/>
              <a:t>Dark energy</a:t>
            </a:r>
          </a:p>
          <a:p>
            <a:pPr marL="562550" lvl="1" indent="-241093">
              <a:lnSpc>
                <a:spcPct val="120000"/>
              </a:lnSpc>
              <a:spcBef>
                <a:spcPts val="633"/>
              </a:spcBef>
            </a:pPr>
            <a:r>
              <a:rPr lang="en-US" altLang="ja-JP" sz="1800" b="1" dirty="0" smtClean="0"/>
              <a:t>……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24903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7" y="886490"/>
            <a:ext cx="7093048" cy="505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コネクタ 5"/>
          <p:cNvCxnSpPr/>
          <p:nvPr/>
        </p:nvCxnSpPr>
        <p:spPr>
          <a:xfrm flipV="1">
            <a:off x="1151399" y="1441501"/>
            <a:ext cx="6444937" cy="679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488905" y="25197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f</a:t>
            </a:r>
            <a:r>
              <a:rPr kumimoji="1" lang="en-GB" sz="2400" baseline="-25000" dirty="0" smtClean="0">
                <a:solidFill>
                  <a:srgbClr val="0000FF"/>
                </a:solidFill>
                <a:latin typeface="Candara"/>
              </a:rPr>
              <a:t>a</a:t>
            </a:r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=5x10</a:t>
            </a:r>
            <a:r>
              <a:rPr kumimoji="1" lang="en-GB" sz="2400" baseline="30000" dirty="0" smtClean="0">
                <a:solidFill>
                  <a:srgbClr val="0000FF"/>
                </a:solidFill>
                <a:latin typeface="Candara"/>
              </a:rPr>
              <a:t>13</a:t>
            </a:r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GeV</a:t>
            </a:r>
            <a:r>
              <a:rPr kumimoji="1" lang="en-GB" sz="2400" dirty="0" smtClean="0">
                <a:solidFill>
                  <a:srgbClr val="0000FF"/>
                </a:solidFill>
              </a:rPr>
              <a:t>:  M=15 M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☉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,   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Candara"/>
              </a:rPr>
              <a:t>t=5x10</a:t>
            </a:r>
            <a:r>
              <a:rPr kumimoji="1" lang="en-US" altLang="ja-JP" sz="2400" baseline="30000" dirty="0" smtClean="0">
                <a:solidFill>
                  <a:srgbClr val="0000FF"/>
                </a:solidFill>
                <a:latin typeface="Candara"/>
              </a:rPr>
              <a:t>6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FF"/>
                </a:solidFill>
              </a:rPr>
              <a:t>yrs</a:t>
            </a:r>
            <a:endParaRPr kumimoji="1" lang="en-GB" sz="2400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2163" y="5976869"/>
            <a:ext cx="7623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 smtClean="0">
                <a:solidFill>
                  <a:srgbClr val="0000FF"/>
                </a:solidFill>
              </a:rPr>
              <a:t>Solid line:  </a:t>
            </a:r>
            <a:r>
              <a:rPr kumimoji="1" lang="en-GB" sz="2000" dirty="0" smtClean="0">
                <a:solidFill>
                  <a:srgbClr val="0000FF"/>
                </a:solidFill>
                <a:latin typeface="Candara"/>
              </a:rPr>
              <a:t>t=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t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BN</a:t>
            </a:r>
            <a:r>
              <a:rPr kumimoji="1" lang="en-GB" sz="2000" dirty="0" smtClean="0">
                <a:solidFill>
                  <a:srgbClr val="0000FF"/>
                </a:solidFill>
              </a:rPr>
              <a:t>,    Dashed line: </a:t>
            </a:r>
            <a:r>
              <a:rPr kumimoji="1" lang="en-GB" sz="2000" dirty="0" smtClean="0">
                <a:solidFill>
                  <a:srgbClr val="0000FF"/>
                </a:solidFill>
                <a:latin typeface="Candara"/>
              </a:rPr>
              <a:t>t=t</a:t>
            </a:r>
            <a:r>
              <a:rPr kumimoji="1" lang="en-GB" sz="2000" baseline="-25000" dirty="0" smtClean="0">
                <a:solidFill>
                  <a:srgbClr val="0000FF"/>
                </a:solidFill>
                <a:latin typeface="Candara"/>
              </a:rPr>
              <a:t>a</a:t>
            </a:r>
            <a:r>
              <a:rPr kumimoji="1" lang="en-GB" sz="2000" baseline="-25000" dirty="0" smtClean="0">
                <a:solidFill>
                  <a:srgbClr val="0000FF"/>
                </a:solidFill>
              </a:rPr>
              <a:t>*</a:t>
            </a:r>
            <a:r>
              <a:rPr kumimoji="1" lang="en-GB" sz="2000" dirty="0" smtClean="0">
                <a:solidFill>
                  <a:srgbClr val="0000FF"/>
                </a:solidFill>
              </a:rPr>
              <a:t>,   Dotted line:   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L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disk</a:t>
            </a:r>
            <a:r>
              <a:rPr kumimoji="1" lang="en-GB" sz="2000" dirty="0" smtClean="0">
                <a:solidFill>
                  <a:srgbClr val="0000FF"/>
                </a:solidFill>
              </a:rPr>
              <a:t>&gt; 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L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eddington</a:t>
            </a:r>
            <a:r>
              <a:rPr kumimoji="1" lang="en-GB" sz="2000" baseline="-25000" dirty="0" smtClean="0">
                <a:solidFill>
                  <a:srgbClr val="0000FF"/>
                </a:solidFill>
                <a:latin typeface="Candara"/>
              </a:rPr>
              <a:t> </a:t>
            </a:r>
          </a:p>
          <a:p>
            <a:r>
              <a:rPr lang="en-GB" altLang="ja-JP" sz="2000" dirty="0" err="1">
                <a:solidFill>
                  <a:srgbClr val="0000FF"/>
                </a:solidFill>
              </a:rPr>
              <a:t>Dashdotted</a:t>
            </a:r>
            <a:r>
              <a:rPr lang="en-GB" altLang="ja-JP" sz="2000" dirty="0">
                <a:solidFill>
                  <a:srgbClr val="0000FF"/>
                </a:solidFill>
              </a:rPr>
              <a:t> line:  t=t</a:t>
            </a:r>
            <a:r>
              <a:rPr lang="en-GB" altLang="ja-JP" sz="2000" baseline="-25000" dirty="0">
                <a:solidFill>
                  <a:srgbClr val="0000FF"/>
                </a:solidFill>
              </a:rPr>
              <a:t>a*</a:t>
            </a:r>
            <a:r>
              <a:rPr lang="en-GB" altLang="ja-JP" sz="2000" dirty="0">
                <a:solidFill>
                  <a:srgbClr val="0000FF"/>
                </a:solidFill>
              </a:rPr>
              <a:t>  (no </a:t>
            </a:r>
            <a:r>
              <a:rPr lang="en-GB" altLang="ja-JP" sz="2000" dirty="0" err="1">
                <a:solidFill>
                  <a:srgbClr val="0000FF"/>
                </a:solidFill>
              </a:rPr>
              <a:t>bosenova</a:t>
            </a:r>
            <a:r>
              <a:rPr lang="en-GB" altLang="ja-JP" sz="2000" dirty="0">
                <a:solidFill>
                  <a:srgbClr val="0000FF"/>
                </a:solidFill>
              </a:rPr>
              <a:t> case</a:t>
            </a:r>
            <a:r>
              <a:rPr lang="en-GB" altLang="ja-JP" sz="2000" dirty="0" smtClean="0">
                <a:solidFill>
                  <a:srgbClr val="0000FF"/>
                </a:solidFill>
              </a:rPr>
              <a:t>)</a:t>
            </a:r>
            <a:endParaRPr lang="en-GB" altLang="ja-JP" sz="2000" baseline="-25000" dirty="0">
              <a:solidFill>
                <a:srgbClr val="0000FF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1768378" y="1440138"/>
            <a:ext cx="4790747" cy="3537694"/>
            <a:chOff x="2985153" y="1849955"/>
            <a:chExt cx="4790747" cy="3537694"/>
          </a:xfrm>
        </p:grpSpPr>
        <p:cxnSp>
          <p:nvCxnSpPr>
            <p:cNvPr id="8" name="直線コネクタ 7"/>
            <p:cNvCxnSpPr/>
            <p:nvPr/>
          </p:nvCxnSpPr>
          <p:spPr>
            <a:xfrm flipV="1">
              <a:off x="6871274" y="1863144"/>
              <a:ext cx="904626" cy="1"/>
            </a:xfrm>
            <a:prstGeom prst="line">
              <a:avLst/>
            </a:prstGeom>
            <a:ln w="25400">
              <a:solidFill>
                <a:srgbClr val="09DD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3046849" y="1849955"/>
              <a:ext cx="581686" cy="0"/>
            </a:xfrm>
            <a:prstGeom prst="line">
              <a:avLst/>
            </a:prstGeom>
            <a:ln w="25400">
              <a:solidFill>
                <a:srgbClr val="09DD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左右矢印 12"/>
            <p:cNvSpPr/>
            <p:nvPr/>
          </p:nvSpPr>
          <p:spPr>
            <a:xfrm>
              <a:off x="2985153" y="5139938"/>
              <a:ext cx="3410087" cy="24771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605594" y="4730608"/>
              <a:ext cx="153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 range</a:t>
              </a:r>
              <a:endParaRPr kumimoji="1"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 flipV="1">
              <a:off x="3586540" y="1849955"/>
              <a:ext cx="3282355" cy="136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線矢印コネクタ 18"/>
          <p:cNvCxnSpPr/>
          <p:nvPr/>
        </p:nvCxnSpPr>
        <p:spPr>
          <a:xfrm flipH="1">
            <a:off x="2411760" y="2308258"/>
            <a:ext cx="56910" cy="2212588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2882717" y="1398524"/>
            <a:ext cx="273388" cy="1172145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156105" y="2686064"/>
            <a:ext cx="29766" cy="1655478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星 5 27"/>
          <p:cNvSpPr/>
          <p:nvPr/>
        </p:nvSpPr>
        <p:spPr>
          <a:xfrm>
            <a:off x="3113863" y="2587117"/>
            <a:ext cx="72008" cy="79414"/>
          </a:xfrm>
          <a:prstGeom prst="star5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29" name="星 5 28"/>
          <p:cNvSpPr/>
          <p:nvPr/>
        </p:nvSpPr>
        <p:spPr>
          <a:xfrm>
            <a:off x="2450668" y="2266314"/>
            <a:ext cx="72008" cy="79414"/>
          </a:xfrm>
          <a:prstGeom prst="star5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pic>
        <p:nvPicPr>
          <p:cNvPr id="44" name="図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9601" y="499260"/>
            <a:ext cx="2490227" cy="3048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図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2160" y="5478874"/>
            <a:ext cx="1042418" cy="2804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図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" y="2809934"/>
            <a:ext cx="296472" cy="197648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3830408" y="1422717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forbidden</a:t>
            </a:r>
            <a:endParaRPr kumimoji="1" lang="ja-JP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516216" y="195240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9DD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allowed</a:t>
            </a:r>
            <a:endParaRPr kumimoji="1" lang="ja-JP" altLang="en-US" sz="2000" dirty="0">
              <a:solidFill>
                <a:srgbClr val="09DD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447188" y="1448299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9DD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allowed</a:t>
            </a:r>
            <a:endParaRPr kumimoji="1" lang="ja-JP" altLang="en-US" sz="2000" dirty="0">
              <a:solidFill>
                <a:srgbClr val="09DD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直線矢印コネクタ 40"/>
          <p:cNvCxnSpPr>
            <a:stCxn id="39" idx="1"/>
          </p:cNvCxnSpPr>
          <p:nvPr/>
        </p:nvCxnSpPr>
        <p:spPr>
          <a:xfrm flipH="1" flipV="1">
            <a:off x="6235657" y="1457286"/>
            <a:ext cx="280559" cy="695169"/>
          </a:xfrm>
          <a:prstGeom prst="straightConnector1">
            <a:avLst/>
          </a:prstGeom>
          <a:ln w="25400">
            <a:solidFill>
              <a:srgbClr val="09DD4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6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9672" y="2060848"/>
            <a:ext cx="7272808" cy="1458116"/>
          </a:xfrm>
        </p:spPr>
        <p:txBody>
          <a:bodyPr>
            <a:normAutofit fontScale="90000"/>
          </a:bodyPr>
          <a:lstStyle/>
          <a:p>
            <a:r>
              <a:rPr kumimoji="0" lang="en-US" dirty="0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GW Bursts from </a:t>
            </a:r>
            <a:r>
              <a:rPr kumimoji="0" lang="en-US" dirty="0" err="1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Bosenova</a:t>
            </a:r>
            <a:r>
              <a:rPr kumimoji="0" lang="en-US" dirty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 </a:t>
            </a:r>
            <a:r>
              <a:rPr kumimoji="0" lang="en-US" dirty="0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– preliminary calculation –   </a:t>
            </a:r>
            <a:endParaRPr kumimoji="1" lang="en-GB" dirty="0"/>
          </a:p>
        </p:txBody>
      </p:sp>
      <p:sp>
        <p:nvSpPr>
          <p:cNvPr id="3" name="正方形/長方形 2"/>
          <p:cNvSpPr/>
          <p:nvPr/>
        </p:nvSpPr>
        <p:spPr>
          <a:xfrm>
            <a:off x="1907704" y="4359376"/>
            <a:ext cx="4079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ja-JP" dirty="0"/>
              <a:t>H Yoshino, H Kodama:  arXiv: 1505.00714</a:t>
            </a:r>
          </a:p>
        </p:txBody>
      </p:sp>
    </p:spTree>
    <p:extLst>
      <p:ext uri="{BB962C8B-B14F-4D97-AF65-F5344CB8AC3E}">
        <p14:creationId xmlns:p14="http://schemas.microsoft.com/office/powerpoint/2010/main" val="7042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 of Calculation</a:t>
            </a:r>
            <a:endParaRPr kumimoji="1" lang="en-GB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49441"/>
            <a:ext cx="5179870" cy="339578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5576" y="1235167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Preliminary Calculation in the Schwarzschild Background</a:t>
            </a:r>
            <a:endParaRPr kumimoji="1" lang="en-GB" sz="2400" dirty="0">
              <a:solidFill>
                <a:srgbClr val="0000FF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9982" y="4532126"/>
            <a:ext cx="3633229" cy="58521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図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1920" y="3473523"/>
            <a:ext cx="3532421" cy="38130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1029" y="2309988"/>
            <a:ext cx="2034041" cy="2805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下矢印 16"/>
          <p:cNvSpPr/>
          <p:nvPr/>
        </p:nvSpPr>
        <p:spPr>
          <a:xfrm>
            <a:off x="6328050" y="2851203"/>
            <a:ext cx="620214" cy="472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8" name="下矢印 17"/>
          <p:cNvSpPr/>
          <p:nvPr/>
        </p:nvSpPr>
        <p:spPr>
          <a:xfrm>
            <a:off x="6322698" y="4034175"/>
            <a:ext cx="72008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222536" y="2647164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C00000"/>
                </a:solidFill>
              </a:rPr>
              <a:t>Time Domain </a:t>
            </a:r>
            <a:r>
              <a:rPr kumimoji="1" lang="en-US" altLang="ja-JP" sz="2000" dirty="0" err="1" smtClean="0">
                <a:solidFill>
                  <a:srgbClr val="C00000"/>
                </a:solidFill>
              </a:rPr>
              <a:t>Teukolsky</a:t>
            </a:r>
            <a:r>
              <a:rPr kumimoji="1" lang="en-US" altLang="ja-JP" sz="2000" dirty="0" smtClean="0">
                <a:solidFill>
                  <a:srgbClr val="C00000"/>
                </a:solidFill>
              </a:rPr>
              <a:t> Eq.</a:t>
            </a:r>
            <a:endParaRPr kumimoji="1" lang="ja-JP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dirty="0" smtClean="0"/>
              <a:t>GWs from a Strongly Nonlinear Cloud</a:t>
            </a:r>
            <a:endParaRPr kumimoji="1" lang="en-GB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4" y="112474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Schwarzschild Background:  l=m=1, </a:t>
            </a:r>
            <a:r>
              <a:rPr lang="en-GB" sz="2400" dirty="0" smtClean="0">
                <a:solidFill>
                  <a:srgbClr val="0000FF"/>
                </a:solidFill>
                <a:latin typeface="Candara"/>
              </a:rPr>
              <a:t>n</a:t>
            </a:r>
            <a:r>
              <a:rPr lang="en-GB" sz="2400" baseline="-25000" dirty="0" smtClean="0">
                <a:solidFill>
                  <a:srgbClr val="0000FF"/>
                </a:solidFill>
                <a:latin typeface="Candara"/>
              </a:rPr>
              <a:t>r</a:t>
            </a:r>
            <a:r>
              <a:rPr lang="en-GB" sz="2400" dirty="0" smtClean="0">
                <a:solidFill>
                  <a:srgbClr val="0000FF"/>
                </a:solidFill>
                <a:latin typeface="Candara"/>
              </a:rPr>
              <a:t>=0</a:t>
            </a:r>
            <a:r>
              <a:rPr lang="en-GB" sz="2400" dirty="0" smtClean="0">
                <a:solidFill>
                  <a:srgbClr val="0000FF"/>
                </a:solidFill>
              </a:rPr>
              <a:t>,  </a:t>
            </a:r>
            <a:r>
              <a:rPr lang="en-GB" sz="24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F</a:t>
            </a:r>
            <a:r>
              <a:rPr lang="en-GB" sz="2400" baseline="-25000" dirty="0" err="1" smtClean="0">
                <a:solidFill>
                  <a:srgbClr val="0000FF"/>
                </a:solidFill>
                <a:latin typeface="Candara"/>
              </a:rPr>
              <a:t>peak</a:t>
            </a:r>
            <a:r>
              <a:rPr lang="en-GB" sz="2400" dirty="0" smtClean="0">
                <a:solidFill>
                  <a:srgbClr val="0000FF"/>
                </a:solidFill>
                <a:latin typeface="Candara"/>
              </a:rPr>
              <a:t>/f</a:t>
            </a:r>
            <a:r>
              <a:rPr lang="en-GB" sz="2400" baseline="-25000" dirty="0" smtClean="0">
                <a:solidFill>
                  <a:srgbClr val="0000FF"/>
                </a:solidFill>
                <a:latin typeface="Candara"/>
              </a:rPr>
              <a:t>a</a:t>
            </a:r>
            <a:r>
              <a:rPr lang="en-GB" sz="2400" dirty="0" smtClean="0">
                <a:solidFill>
                  <a:srgbClr val="0000FF"/>
                </a:solidFill>
              </a:rPr>
              <a:t> = 0.5</a:t>
            </a:r>
            <a:endParaRPr kumimoji="1" lang="en-GB" sz="2400" dirty="0">
              <a:solidFill>
                <a:srgbClr val="0000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16939"/>
            <a:ext cx="5698627" cy="515590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588224" y="4509120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Bosenova</a:t>
            </a:r>
            <a:r>
              <a:rPr kumimoji="1" lang="en-GB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happens around  t=800M as in the Kerr BG case.</a:t>
            </a:r>
            <a:endParaRPr kumimoji="1" lang="en-GB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7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172400" cy="545384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63080" y="580526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the time of </a:t>
            </a:r>
            <a:r>
              <a:rPr lang="en-GB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bosenova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burst-type  GWs are emitted.  Their amplitude amounts to more than 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10</a:t>
            </a:r>
            <a:r>
              <a:rPr lang="en-GB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4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times that during the SR phase!!</a:t>
            </a:r>
            <a:endParaRPr kumimoji="1" lang="en-GB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2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388434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79728" y="501317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amplitude of GW grows exponentially around the </a:t>
            </a:r>
            <a:r>
              <a:rPr lang="en-GB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bosenova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collapse and reaches 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10</a:t>
            </a:r>
            <a:r>
              <a:rPr lang="en-GB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4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times the initial amplitude.</a:t>
            </a:r>
            <a:endParaRPr kumimoji="1" lang="en-GB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3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28" y="1515917"/>
            <a:ext cx="6316076" cy="44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Constraints in the</a:t>
            </a:r>
            <a:r>
              <a:rPr kumimoji="1" lang="en-GB" sz="3600" dirty="0" smtClean="0"/>
              <a:t> a</a:t>
            </a:r>
            <a:r>
              <a:rPr kumimoji="1" lang="en-GB" sz="3600" baseline="-25000" dirty="0" smtClean="0"/>
              <a:t>*</a:t>
            </a:r>
            <a:r>
              <a:rPr kumimoji="1" lang="en-GB" sz="3600" dirty="0" smtClean="0"/>
              <a:t>-</a:t>
            </a:r>
            <a:r>
              <a:rPr lang="en-GB" altLang="ja-JP" sz="3600" dirty="0" smtClean="0">
                <a:latin typeface="Symbol" panose="05050102010706020507" pitchFamily="18" charset="2"/>
              </a:rPr>
              <a:t>a</a:t>
            </a:r>
            <a:r>
              <a:rPr kumimoji="1" lang="en-GB" sz="3600" dirty="0" smtClean="0"/>
              <a:t> plain: Massive BH</a:t>
            </a:r>
            <a:endParaRPr kumimoji="1" lang="en-GB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5690" y="980728"/>
            <a:ext cx="542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f</a:t>
            </a:r>
            <a:r>
              <a:rPr kumimoji="1" lang="en-GB" sz="2400" baseline="-25000" dirty="0" smtClean="0">
                <a:solidFill>
                  <a:srgbClr val="0000FF"/>
                </a:solidFill>
                <a:latin typeface="Candara"/>
              </a:rPr>
              <a:t>a</a:t>
            </a:r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=10</a:t>
            </a:r>
            <a:r>
              <a:rPr kumimoji="1" lang="en-GB" sz="2400" baseline="30000" dirty="0" smtClean="0">
                <a:solidFill>
                  <a:srgbClr val="0000FF"/>
                </a:solidFill>
                <a:latin typeface="Candara"/>
              </a:rPr>
              <a:t>15</a:t>
            </a:r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GeV</a:t>
            </a:r>
            <a:r>
              <a:rPr kumimoji="1" lang="en-GB" sz="2400" dirty="0" smtClean="0">
                <a:solidFill>
                  <a:srgbClr val="0000FF"/>
                </a:solidFill>
              </a:rPr>
              <a:t>:  </a:t>
            </a:r>
            <a:r>
              <a:rPr kumimoji="1" lang="en-GB" sz="2400" dirty="0" smtClean="0">
                <a:solidFill>
                  <a:srgbClr val="0000FF"/>
                </a:solidFill>
                <a:latin typeface="Candara"/>
              </a:rPr>
              <a:t>M=10</a:t>
            </a:r>
            <a:r>
              <a:rPr kumimoji="1" lang="en-GB" sz="2400" baseline="30000" dirty="0" smtClean="0">
                <a:solidFill>
                  <a:srgbClr val="0000FF"/>
                </a:solidFill>
                <a:latin typeface="Candara"/>
              </a:rPr>
              <a:t>6</a:t>
            </a:r>
            <a:r>
              <a:rPr kumimoji="1" lang="en-GB" sz="2400" dirty="0" smtClean="0">
                <a:solidFill>
                  <a:srgbClr val="0000FF"/>
                </a:solidFill>
              </a:rPr>
              <a:t> M</a:t>
            </a:r>
            <a:r>
              <a:rPr kumimoji="1" lang="en-GB" sz="2400" baseline="-25000" dirty="0" smtClean="0">
                <a:solidFill>
                  <a:srgbClr val="0000FF"/>
                </a:solidFill>
              </a:rPr>
              <a:t>☉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,   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Candara"/>
              </a:rPr>
              <a:t>t=cosmic age</a:t>
            </a:r>
            <a:endParaRPr kumimoji="1" lang="en-GB" sz="2400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2162" y="6093296"/>
            <a:ext cx="762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 smtClean="0">
                <a:solidFill>
                  <a:srgbClr val="0000FF"/>
                </a:solidFill>
              </a:rPr>
              <a:t>Solid line:  </a:t>
            </a:r>
            <a:r>
              <a:rPr kumimoji="1" lang="en-GB" sz="2000" dirty="0" smtClean="0">
                <a:solidFill>
                  <a:srgbClr val="0000FF"/>
                </a:solidFill>
                <a:latin typeface="Candara"/>
              </a:rPr>
              <a:t>t=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t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BN</a:t>
            </a:r>
            <a:r>
              <a:rPr kumimoji="1" lang="en-GB" sz="2000" dirty="0" smtClean="0">
                <a:solidFill>
                  <a:srgbClr val="0000FF"/>
                </a:solidFill>
              </a:rPr>
              <a:t>,    Dashed line: </a:t>
            </a:r>
            <a:r>
              <a:rPr kumimoji="1" lang="en-GB" sz="2000" dirty="0" smtClean="0">
                <a:solidFill>
                  <a:srgbClr val="0000FF"/>
                </a:solidFill>
                <a:latin typeface="Candara"/>
              </a:rPr>
              <a:t>t=t</a:t>
            </a:r>
            <a:r>
              <a:rPr kumimoji="1" lang="en-GB" sz="2000" baseline="-25000" dirty="0" smtClean="0">
                <a:solidFill>
                  <a:srgbClr val="0000FF"/>
                </a:solidFill>
                <a:latin typeface="Candara"/>
              </a:rPr>
              <a:t>a</a:t>
            </a:r>
            <a:r>
              <a:rPr kumimoji="1" lang="en-GB" sz="2000" baseline="-25000" dirty="0" smtClean="0">
                <a:solidFill>
                  <a:srgbClr val="0000FF"/>
                </a:solidFill>
              </a:rPr>
              <a:t>*</a:t>
            </a:r>
            <a:r>
              <a:rPr kumimoji="1" lang="en-GB" sz="2000" dirty="0" smtClean="0">
                <a:solidFill>
                  <a:srgbClr val="0000FF"/>
                </a:solidFill>
              </a:rPr>
              <a:t>,   Dotted line:   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L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disk</a:t>
            </a:r>
            <a:r>
              <a:rPr kumimoji="1" lang="en-GB" sz="2000" dirty="0" smtClean="0">
                <a:solidFill>
                  <a:srgbClr val="0000FF"/>
                </a:solidFill>
              </a:rPr>
              <a:t>&gt; </a:t>
            </a:r>
            <a:r>
              <a:rPr kumimoji="1" lang="en-GB" sz="2000" dirty="0" err="1" smtClean="0">
                <a:solidFill>
                  <a:srgbClr val="0000FF"/>
                </a:solidFill>
                <a:latin typeface="Candara"/>
              </a:rPr>
              <a:t>L</a:t>
            </a:r>
            <a:r>
              <a:rPr kumimoji="1" lang="en-GB" sz="2000" baseline="-25000" dirty="0" err="1" smtClean="0">
                <a:solidFill>
                  <a:srgbClr val="0000FF"/>
                </a:solidFill>
                <a:latin typeface="Candara"/>
              </a:rPr>
              <a:t>eddington</a:t>
            </a:r>
            <a:r>
              <a:rPr kumimoji="1" lang="en-GB" sz="2000" baseline="-25000" dirty="0" smtClean="0">
                <a:solidFill>
                  <a:srgbClr val="0000FF"/>
                </a:solidFill>
                <a:latin typeface="Candara"/>
              </a:rPr>
              <a:t> </a:t>
            </a:r>
          </a:p>
        </p:txBody>
      </p:sp>
      <p:cxnSp>
        <p:nvCxnSpPr>
          <p:cNvPr id="8" name="直線コネクタ 7"/>
          <p:cNvCxnSpPr/>
          <p:nvPr/>
        </p:nvCxnSpPr>
        <p:spPr>
          <a:xfrm>
            <a:off x="4400284" y="3058677"/>
            <a:ext cx="413367" cy="4896"/>
          </a:xfrm>
          <a:prstGeom prst="line">
            <a:avLst/>
          </a:prstGeom>
          <a:ln w="25400">
            <a:solidFill>
              <a:srgbClr val="09D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682042" y="3053803"/>
            <a:ext cx="408631" cy="0"/>
          </a:xfrm>
          <a:prstGeom prst="line">
            <a:avLst/>
          </a:prstGeom>
          <a:ln w="25400">
            <a:solidFill>
              <a:srgbClr val="09D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左右矢印 12"/>
          <p:cNvSpPr/>
          <p:nvPr/>
        </p:nvSpPr>
        <p:spPr>
          <a:xfrm>
            <a:off x="1438465" y="5001572"/>
            <a:ext cx="5331703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00284" y="4549259"/>
            <a:ext cx="185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 range</a:t>
            </a:r>
            <a:endParaRPr kumimoji="1"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4104317" y="3053803"/>
            <a:ext cx="29596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252300" y="3048929"/>
            <a:ext cx="0" cy="625719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3886357" y="3063573"/>
            <a:ext cx="48213" cy="405134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3905735" y="3429000"/>
            <a:ext cx="28835" cy="875199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星 5 27"/>
          <p:cNvSpPr/>
          <p:nvPr/>
        </p:nvSpPr>
        <p:spPr>
          <a:xfrm>
            <a:off x="3905736" y="3389293"/>
            <a:ext cx="72008" cy="79414"/>
          </a:xfrm>
          <a:prstGeom prst="star5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29" name="星 5 28"/>
          <p:cNvSpPr/>
          <p:nvPr/>
        </p:nvSpPr>
        <p:spPr>
          <a:xfrm>
            <a:off x="4227102" y="3030973"/>
            <a:ext cx="72008" cy="79414"/>
          </a:xfrm>
          <a:prstGeom prst="star5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pic>
        <p:nvPicPr>
          <p:cNvPr id="23" name="図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5931" y="1046938"/>
            <a:ext cx="2463229" cy="32924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1" y="3063573"/>
            <a:ext cx="296472" cy="19764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1591" y="5590342"/>
            <a:ext cx="1042418" cy="2804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5288800" y="351526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9DD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allowed</a:t>
            </a:r>
            <a:endParaRPr kumimoji="1" lang="ja-JP" altLang="en-US" sz="2000" dirty="0">
              <a:solidFill>
                <a:srgbClr val="09DD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15034" y="2059827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forbidden</a:t>
            </a:r>
            <a:endParaRPr kumimoji="1" lang="ja-JP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4606967" y="3071346"/>
            <a:ext cx="622418" cy="564261"/>
          </a:xfrm>
          <a:prstGeom prst="straightConnector1">
            <a:avLst/>
          </a:prstGeom>
          <a:ln w="25400">
            <a:solidFill>
              <a:srgbClr val="09DD4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177262" y="335347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9DD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allowed</a:t>
            </a:r>
            <a:endParaRPr kumimoji="1" lang="ja-JP" altLang="en-US" sz="2000" dirty="0">
              <a:solidFill>
                <a:srgbClr val="09DD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3243646" y="3110387"/>
            <a:ext cx="601716" cy="390077"/>
          </a:xfrm>
          <a:prstGeom prst="straightConnector1">
            <a:avLst/>
          </a:prstGeom>
          <a:ln w="25400">
            <a:solidFill>
              <a:srgbClr val="09DD4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4246718" y="2469767"/>
            <a:ext cx="11164" cy="5676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3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2694" y="1408631"/>
            <a:ext cx="2503121" cy="495807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altLang="ja-JP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Sagittairus</a:t>
            </a:r>
            <a:r>
              <a:rPr lang="en-US" altLang="ja-JP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A*</a:t>
            </a: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541" y="2257928"/>
            <a:ext cx="3173545" cy="3774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541" y="2960234"/>
            <a:ext cx="3277511" cy="6242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3940718" y="1147920"/>
            <a:ext cx="5268708" cy="4189006"/>
            <a:chOff x="4990232" y="3582522"/>
            <a:chExt cx="7493273" cy="595769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232" y="3582522"/>
              <a:ext cx="7493273" cy="5957697"/>
            </a:xfrm>
            <a:prstGeom prst="rect">
              <a:avLst/>
            </a:prstGeom>
          </p:spPr>
        </p:pic>
        <p:sp>
          <p:nvSpPr>
            <p:cNvPr id="7" name="星 5 6"/>
            <p:cNvSpPr/>
            <p:nvPr/>
          </p:nvSpPr>
          <p:spPr bwMode="auto">
            <a:xfrm>
              <a:off x="8543416" y="5452864"/>
              <a:ext cx="360040" cy="377030"/>
            </a:xfrm>
            <a:prstGeom prst="star5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</a:pPr>
              <a:endParaRPr kumimoji="0" lang="en-GB" sz="30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5" name="図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5" y="5336926"/>
            <a:ext cx="5398501" cy="126117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Bosenova</a:t>
            </a:r>
            <a:r>
              <a:rPr kumimoji="1" lang="en-US" altLang="ja-JP" dirty="0" smtClean="0"/>
              <a:t> GWs from </a:t>
            </a:r>
            <a:r>
              <a:rPr kumimoji="1" lang="en-US" altLang="ja-JP" dirty="0" err="1" smtClean="0"/>
              <a:t>Sgr</a:t>
            </a:r>
            <a:r>
              <a:rPr kumimoji="1" lang="en-US" altLang="ja-JP" dirty="0" smtClean="0"/>
              <a:t> A*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37562" y="525595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 sensitivity curve</a:t>
            </a:r>
            <a:endParaRPr kumimoji="1" lang="ja-JP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17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1562695" y="3226478"/>
            <a:ext cx="6009680" cy="14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r>
              <a:rPr kumimoji="0" lang="en-US" altLang="ja-JP" dirty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709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dirty="0"/>
              <a:t>Summary</a:t>
            </a:r>
            <a:endParaRPr lang="en-GB" sz="42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4294967295"/>
          </p:nvPr>
        </p:nvSpPr>
        <p:spPr>
          <a:xfrm>
            <a:off x="539552" y="980728"/>
            <a:ext cx="8013700" cy="5760640"/>
          </a:xfrm>
        </p:spPr>
        <p:txBody>
          <a:bodyPr>
            <a:normAutofit fontScale="85000" lnSpcReduction="20000"/>
          </a:bodyPr>
          <a:lstStyle/>
          <a:p>
            <a:pPr marL="338425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kumimoji="1" lang="en-US" dirty="0" err="1" smtClean="0"/>
              <a:t>Superradiant</a:t>
            </a:r>
            <a:r>
              <a:rPr kumimoji="1" lang="en-US" dirty="0" smtClean="0"/>
              <a:t> instability and non-linear self-interaction of  (</a:t>
            </a:r>
            <a:r>
              <a:rPr kumimoji="1" lang="en-US" dirty="0" err="1" smtClean="0"/>
              <a:t>psuedo</a:t>
            </a:r>
            <a:r>
              <a:rPr kumimoji="1" lang="en-US" dirty="0" smtClean="0"/>
              <a:t>)scalar fields </a:t>
            </a:r>
            <a:r>
              <a:rPr lang="en-US" dirty="0" smtClean="0"/>
              <a:t>around  rotating BHs produce quite rich and energetic phenomena, if  the axion mass </a:t>
            </a:r>
            <a:r>
              <a:rPr lang="en-US" i="1" dirty="0" smtClean="0">
                <a:latin typeface="Candara"/>
              </a:rPr>
              <a:t>m</a:t>
            </a:r>
            <a:r>
              <a:rPr lang="en-US" i="1" baseline="-25000" dirty="0" smtClean="0">
                <a:latin typeface="Candara"/>
              </a:rPr>
              <a:t>a</a:t>
            </a:r>
            <a:r>
              <a:rPr lang="en-US" altLang="ja-JP" dirty="0" smtClean="0">
                <a:latin typeface="Symbol" panose="05050102010706020507" pitchFamily="18" charset="2"/>
              </a:rPr>
              <a:t> </a:t>
            </a:r>
            <a:r>
              <a:rPr lang="en-US" dirty="0" smtClean="0"/>
              <a:t>and the BH mass </a:t>
            </a:r>
            <a:r>
              <a:rPr lang="en-US" altLang="ja-JP" dirty="0" smtClean="0"/>
              <a:t> M </a:t>
            </a:r>
            <a:r>
              <a:rPr lang="en-US" dirty="0" smtClean="0"/>
              <a:t>satisfy the condition  0.01 </a:t>
            </a:r>
            <a:r>
              <a:rPr lang="en-US" dirty="0" smtClean="0">
                <a:latin typeface="msam10"/>
              </a:rPr>
              <a:t>.</a:t>
            </a:r>
            <a:r>
              <a:rPr lang="en-US" dirty="0" smtClean="0"/>
              <a:t> </a:t>
            </a:r>
            <a:r>
              <a:rPr lang="en-US" dirty="0" err="1" smtClean="0"/>
              <a:t>GM</a:t>
            </a:r>
            <a:r>
              <a:rPr lang="en-US" altLang="ja-JP" i="1" dirty="0" err="1" smtClean="0"/>
              <a:t>m</a:t>
            </a:r>
            <a:r>
              <a:rPr lang="en-US" altLang="ja-JP" i="1" baseline="-25000" dirty="0" err="1" smtClean="0"/>
              <a:t>a</a:t>
            </a:r>
            <a:r>
              <a:rPr lang="en-US" altLang="ja-JP" i="1" baseline="-25000" dirty="0" smtClean="0"/>
              <a:t> </a:t>
            </a:r>
            <a:r>
              <a:rPr lang="en-US" altLang="ja-JP" dirty="0"/>
              <a:t> </a:t>
            </a:r>
            <a:r>
              <a:rPr lang="en-US" altLang="ja-JP" dirty="0" smtClean="0">
                <a:latin typeface="msam10"/>
              </a:rPr>
              <a:t>.</a:t>
            </a:r>
            <a:r>
              <a:rPr lang="en-US" altLang="ja-JP" dirty="0" smtClean="0"/>
              <a:t> 5</a:t>
            </a:r>
            <a:r>
              <a:rPr lang="en-US" dirty="0" smtClean="0"/>
              <a:t>.</a:t>
            </a:r>
          </a:p>
          <a:p>
            <a:pPr marL="338425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en-US" altLang="ja-JP" dirty="0" smtClean="0"/>
              <a:t>GW emissions from these phenomena </a:t>
            </a:r>
            <a:r>
              <a:rPr lang="en-US" altLang="ja-JP" dirty="0"/>
              <a:t>can be detected by  the ongoing and planned GW interferometers such as LIGO, KAGRA and the advanced </a:t>
            </a:r>
            <a:r>
              <a:rPr lang="en-US" altLang="ja-JP" dirty="0" smtClean="0"/>
              <a:t>LIGO, if they happen inside our galaxy or in nearby galaxies.</a:t>
            </a:r>
          </a:p>
          <a:p>
            <a:pPr marL="338425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en-US" altLang="ja-JP" dirty="0" smtClean="0"/>
              <a:t>This approach provides us with a unique method to probe  the large  </a:t>
            </a:r>
            <a:r>
              <a:rPr lang="en-US" altLang="ja-JP" dirty="0" smtClean="0">
                <a:latin typeface="Candara"/>
              </a:rPr>
              <a:t>f</a:t>
            </a:r>
            <a:r>
              <a:rPr lang="en-US" altLang="ja-JP" baseline="-25000" dirty="0" smtClean="0">
                <a:latin typeface="Candara"/>
              </a:rPr>
              <a:t>a</a:t>
            </a:r>
            <a:r>
              <a:rPr lang="en-US" altLang="ja-JP" dirty="0" smtClean="0"/>
              <a:t>  region of  string </a:t>
            </a:r>
            <a:r>
              <a:rPr lang="en-US" altLang="ja-JP" dirty="0" err="1" smtClean="0"/>
              <a:t>axions</a:t>
            </a:r>
            <a:r>
              <a:rPr lang="en-US" altLang="ja-JP" dirty="0" smtClean="0"/>
              <a:t>.</a:t>
            </a:r>
            <a:endParaRPr lang="en-GB" dirty="0" smtClean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baseline="30000" dirty="0"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067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40" y="6149747"/>
            <a:ext cx="2462790" cy="329184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andara"/>
              </a:rPr>
              <a:t>m</a:t>
            </a:r>
            <a:r>
              <a:rPr kumimoji="1" lang="en-US" altLang="ja-JP" baseline="-25000" dirty="0" smtClean="0">
                <a:latin typeface="Candara"/>
              </a:rPr>
              <a:t>a</a:t>
            </a:r>
            <a:r>
              <a:rPr kumimoji="1" lang="en-US" altLang="ja-JP" dirty="0" smtClean="0"/>
              <a:t> – </a:t>
            </a:r>
            <a:r>
              <a:rPr kumimoji="1" lang="en-US" altLang="ja-JP" dirty="0" smtClean="0">
                <a:latin typeface="Candara"/>
              </a:rPr>
              <a:t>f</a:t>
            </a:r>
            <a:r>
              <a:rPr kumimoji="1" lang="en-US" altLang="ja-JP" baseline="-25000" dirty="0" smtClean="0">
                <a:latin typeface="Candara"/>
              </a:rPr>
              <a:t>a</a:t>
            </a:r>
            <a:r>
              <a:rPr kumimoji="1" lang="en-US" altLang="ja-JP" dirty="0" smtClean="0"/>
              <a:t>  plane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35290"/>
            <a:ext cx="5760640" cy="4827174"/>
          </a:xfrm>
          <a:prstGeom prst="rect">
            <a:avLst/>
          </a:prstGeom>
        </p:spPr>
      </p:pic>
      <p:sp>
        <p:nvSpPr>
          <p:cNvPr id="6" name="テキスト ボックス 16"/>
          <p:cNvSpPr txBox="1"/>
          <p:nvPr/>
        </p:nvSpPr>
        <p:spPr>
          <a:xfrm>
            <a:off x="7524328" y="1484784"/>
            <a:ext cx="1231395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kumimoji="1" lang="en-GB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String scales</a:t>
            </a:r>
            <a:endParaRPr kumimoji="1" lang="en-GB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左矢印 6"/>
          <p:cNvSpPr/>
          <p:nvPr/>
        </p:nvSpPr>
        <p:spPr>
          <a:xfrm>
            <a:off x="7004232" y="1700808"/>
            <a:ext cx="288032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en-GB"/>
          </a:p>
        </p:txBody>
      </p:sp>
      <p:pic>
        <p:nvPicPr>
          <p:cNvPr id="9" name="図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03" y="3131453"/>
            <a:ext cx="1652020" cy="2804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0191" y="5869158"/>
            <a:ext cx="1576794" cy="2805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352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1562695" y="3226478"/>
            <a:ext cx="6009680" cy="14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1pPr>
            <a:lvl2pPr marL="742950" indent="-28575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2pPr>
            <a:lvl3pPr marL="11430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3pPr>
            <a:lvl4pPr marL="16002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4pPr>
            <a:lvl5pPr marL="2057400" indent="-228600"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tabLst>
                <a:tab pos="1066800" algn="l"/>
                <a:tab pos="9391650" algn="l"/>
              </a:tabLst>
              <a:defRPr kumimoji="1" sz="4200">
                <a:solidFill>
                  <a:schemeClr val="tx1"/>
                </a:solidFill>
                <a:latin typeface="Gill Sans" pitchFamily="64" charset="0"/>
                <a:ea typeface="ヒラギノ角ゴ ProN W3" pitchFamily="64" charset="-128"/>
                <a:sym typeface="Gill Sans" pitchFamily="64" charset="0"/>
              </a:defRPr>
            </a:lvl9pPr>
          </a:lstStyle>
          <a:p>
            <a:endParaRPr kumimoji="0" lang="en-US" altLang="ja-JP" dirty="0">
              <a:solidFill>
                <a:srgbClr val="000000"/>
              </a:solidFill>
              <a:latin typeface="Hoefler Text" pitchFamily="64" charset="0"/>
              <a:sym typeface="Hoefler Text" pitchFamily="6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9672" y="2060848"/>
            <a:ext cx="6624736" cy="2016224"/>
          </a:xfrm>
        </p:spPr>
        <p:txBody>
          <a:bodyPr>
            <a:normAutofit/>
          </a:bodyPr>
          <a:lstStyle/>
          <a:p>
            <a:r>
              <a:rPr kumimoji="0" lang="en-US" altLang="ja-JP" sz="4000" dirty="0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Superradiance instability of  a massive </a:t>
            </a:r>
            <a:r>
              <a:rPr kumimoji="0" lang="en-US" altLang="ja-JP" sz="4000" dirty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s</a:t>
            </a:r>
            <a:r>
              <a:rPr kumimoji="0" lang="en-US" altLang="ja-JP" sz="4000" dirty="0" smtClean="0">
                <a:solidFill>
                  <a:srgbClr val="000000"/>
                </a:solidFill>
                <a:latin typeface="Hoefler Text" pitchFamily="64" charset="0"/>
                <a:sym typeface="Hoefler Text" pitchFamily="64" charset="0"/>
              </a:rPr>
              <a:t>calar  field around a rotating BH</a:t>
            </a:r>
            <a:endParaRPr kumimoji="1" lang="en-GB" sz="4000" dirty="0"/>
          </a:p>
        </p:txBody>
      </p:sp>
    </p:spTree>
    <p:extLst>
      <p:ext uri="{BB962C8B-B14F-4D97-AF65-F5344CB8AC3E}">
        <p14:creationId xmlns:p14="http://schemas.microsoft.com/office/powerpoint/2010/main" val="15425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Superradiant</a:t>
            </a:r>
            <a:r>
              <a:rPr kumimoji="1" lang="en-US" altLang="ja-JP" dirty="0" smtClean="0"/>
              <a:t> Instability of BH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4141" y="1065813"/>
            <a:ext cx="5584003" cy="224656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Instability condition</a:t>
            </a: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Massive bosonic fields suffer from instability  for bounded modes satisfying</a:t>
            </a:r>
          </a:p>
          <a:p>
            <a:pPr marL="457200" lvl="1" indent="0"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 marL="400050"/>
            <a:r>
              <a:rPr kumimoji="1" lang="en-US" altLang="ja-JP" dirty="0" smtClean="0"/>
              <a:t>Growth rate for a massive scalar</a:t>
            </a:r>
          </a:p>
          <a:p>
            <a:pPr marL="400050"/>
            <a:endParaRPr kumimoji="1" lang="en-US" altLang="ja-JP" dirty="0">
              <a:solidFill>
                <a:schemeClr val="tx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0" y="2387336"/>
            <a:ext cx="4118811" cy="3295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43017"/>
            <a:ext cx="2753286" cy="256936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18272"/>
            <a:ext cx="4416315" cy="320121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83568" y="3288123"/>
            <a:ext cx="3816424" cy="347787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altLang="ja-JP" sz="2000" dirty="0"/>
              <a:t>The growth </a:t>
            </a:r>
            <a:r>
              <a:rPr lang="en-US" altLang="ja-JP" sz="2000" dirty="0" smtClean="0"/>
              <a:t> timescale becomes minimum                           at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l=m=1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a</a:t>
            </a:r>
            <a:r>
              <a:rPr lang="en-US" altLang="ja-JP" sz="2000" baseline="-25000" dirty="0" smtClean="0"/>
              <a:t>*</a:t>
            </a:r>
            <a:r>
              <a:rPr lang="en-US" altLang="ja-JP" sz="2000" dirty="0" smtClean="0"/>
              <a:t>=a/M </a:t>
            </a:r>
            <a:r>
              <a:rPr lang="en-US" altLang="ja-JP" sz="2000" dirty="0" smtClean="0">
                <a:latin typeface="cmsy10"/>
              </a:rPr>
              <a:t>' </a:t>
            </a:r>
            <a:r>
              <a:rPr lang="en-US" altLang="ja-JP" sz="2000" dirty="0" smtClean="0"/>
              <a:t>0</a:t>
            </a:r>
            <a:r>
              <a:rPr lang="en-US" altLang="ja-JP" sz="2000" i="1" dirty="0" smtClean="0"/>
              <a:t>.</a:t>
            </a:r>
            <a:r>
              <a:rPr lang="en-US" altLang="ja-JP" sz="2000" dirty="0" smtClean="0"/>
              <a:t>99</a:t>
            </a:r>
            <a:endParaRPr lang="en-US" altLang="ja-JP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M</a:t>
            </a:r>
            <a:r>
              <a:rPr lang="en-US" altLang="ja-JP" sz="2000" dirty="0">
                <a:latin typeface="Symbol" pitchFamily="18" charset="2"/>
              </a:rPr>
              <a:t>m</a:t>
            </a:r>
            <a:r>
              <a:rPr lang="en-US" altLang="ja-JP" sz="2000" dirty="0"/>
              <a:t> </a:t>
            </a:r>
            <a:r>
              <a:rPr lang="en-US" altLang="ja-JP" sz="2000" dirty="0" smtClean="0">
                <a:latin typeface="cmsy10"/>
              </a:rPr>
              <a:t>»</a:t>
            </a:r>
            <a:r>
              <a:rPr lang="en-US" altLang="ja-JP" sz="2000" dirty="0" smtClean="0"/>
              <a:t> 0.4</a:t>
            </a:r>
            <a:endParaRPr lang="en-US" altLang="ja-JP" sz="2000" dirty="0"/>
          </a:p>
          <a:p>
            <a:endParaRPr lang="en-US" altLang="ja-JP" sz="2000" dirty="0" smtClean="0"/>
          </a:p>
          <a:p>
            <a:endParaRPr lang="en-US" altLang="ja-JP" sz="2000" dirty="0"/>
          </a:p>
          <a:p>
            <a:endParaRPr lang="en-US" altLang="ja-JP" sz="2000" dirty="0" smtClean="0"/>
          </a:p>
          <a:p>
            <a:r>
              <a:rPr lang="en-US" altLang="ja-JP" sz="2000" dirty="0"/>
              <a:t>F</a:t>
            </a:r>
            <a:r>
              <a:rPr lang="en-US" altLang="ja-JP" sz="2000" dirty="0" smtClean="0"/>
              <a:t>or M</a:t>
            </a:r>
            <a:r>
              <a:rPr lang="en-US" altLang="ja-JP" sz="2000" dirty="0" smtClean="0">
                <a:latin typeface="cmsy10"/>
              </a:rPr>
              <a:t>¸</a:t>
            </a:r>
            <a:r>
              <a:rPr lang="en-US" altLang="ja-JP" sz="2000" dirty="0" smtClean="0"/>
              <a:t> M</a:t>
            </a:r>
            <a:r>
              <a:rPr lang="ja-JP" altLang="en-US" sz="2000" baseline="-25000" dirty="0" smtClean="0"/>
              <a:t>☉</a:t>
            </a:r>
            <a:r>
              <a:rPr lang="en-US" altLang="ja-JP" sz="2000" dirty="0" smtClean="0"/>
              <a:t> , </a:t>
            </a:r>
            <a:r>
              <a:rPr lang="en-US" altLang="ja-JP" sz="2000" dirty="0">
                <a:latin typeface="Symbol" panose="05050102010706020507" pitchFamily="18" charset="2"/>
              </a:rPr>
              <a:t>t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can be shorter  than the cosmic age 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when 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0.003 &lt; </a:t>
            </a:r>
            <a:r>
              <a:rPr lang="en-US" altLang="ja-JP" sz="20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2000" baseline="-25000" dirty="0" err="1" smtClean="0">
                <a:solidFill>
                  <a:srgbClr val="FF0000"/>
                </a:solidFill>
                <a:latin typeface="Candara"/>
              </a:rPr>
              <a:t>g</a:t>
            </a:r>
            <a:r>
              <a:rPr lang="en-US" altLang="ja-JP" sz="2000" dirty="0" smtClean="0">
                <a:solidFill>
                  <a:srgbClr val="FF0000"/>
                </a:solidFill>
                <a:latin typeface="Candara"/>
              </a:rPr>
              <a:t>=M</a:t>
            </a:r>
            <a:r>
              <a:rPr lang="en-US" altLang="ja-JP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&lt;</a:t>
            </a:r>
            <a:r>
              <a:rPr lang="en-US" altLang="ja-JP" sz="2000" dirty="0" smtClean="0">
                <a:solidFill>
                  <a:srgbClr val="FF0000"/>
                </a:solidFill>
              </a:rPr>
              <a:t>20</a:t>
            </a:r>
            <a:r>
              <a:rPr lang="en-US" altLang="ja-JP" sz="2000" dirty="0" smtClean="0"/>
              <a:t>.</a:t>
            </a:r>
            <a:endParaRPr lang="en-US" altLang="ja-JP" sz="2000" dirty="0"/>
          </a:p>
        </p:txBody>
      </p:sp>
      <p:pic>
        <p:nvPicPr>
          <p:cNvPr id="14" name="図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2833" y="3628234"/>
            <a:ext cx="1149861" cy="2560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図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5011853"/>
            <a:ext cx="3151243" cy="6345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5712668" y="6399256"/>
            <a:ext cx="3114945" cy="369328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/>
              <a:t>Dolan SR(2007)PRD76,084001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06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G-at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414" y="1403775"/>
            <a:ext cx="7818120" cy="422148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217586" y="5707378"/>
            <a:ext cx="4572000" cy="784829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marL="0" lvl="2"/>
            <a:r>
              <a:rPr lang="en-US" altLang="ja-JP" sz="2200" dirty="0" err="1">
                <a:ln>
                  <a:prstDash val="solid"/>
                </a:ln>
              </a:rPr>
              <a:t>Arvanitaki</a:t>
            </a:r>
            <a:r>
              <a:rPr lang="en-US" altLang="ja-JP" sz="2200" dirty="0">
                <a:ln>
                  <a:prstDash val="solid"/>
                </a:ln>
              </a:rPr>
              <a:t> A, </a:t>
            </a:r>
            <a:r>
              <a:rPr lang="en-US" altLang="ja-JP" sz="2200" dirty="0" err="1">
                <a:ln>
                  <a:prstDash val="solid"/>
                </a:ln>
              </a:rPr>
              <a:t>Dubovsky</a:t>
            </a:r>
            <a:r>
              <a:rPr lang="en-US" altLang="ja-JP" sz="2200" dirty="0">
                <a:ln>
                  <a:prstDash val="solid"/>
                </a:ln>
              </a:rPr>
              <a:t> S:  arXiv:1004.3558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G-Atom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2454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76" y="1302619"/>
            <a:ext cx="4921374" cy="447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テキスト ボックス 1"/>
          <p:cNvSpPr txBox="1">
            <a:spLocks noChangeArrowheads="1"/>
          </p:cNvSpPr>
          <p:nvPr/>
        </p:nvSpPr>
        <p:spPr bwMode="auto">
          <a:xfrm>
            <a:off x="267891" y="1404194"/>
            <a:ext cx="3664521" cy="191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spcBef>
                <a:spcPts val="200"/>
              </a:spcBef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2400" dirty="0">
                <a:latin typeface="+mn-lt"/>
              </a:rPr>
              <a:t>Unstable bound states are classified by the quantum numbers </a:t>
            </a:r>
            <a:r>
              <a:rPr lang="en-US" altLang="ja-JP" sz="2400" dirty="0" smtClean="0">
                <a:latin typeface="+mn-lt"/>
              </a:rPr>
              <a:t>(n, l, m) </a:t>
            </a:r>
            <a:r>
              <a:rPr lang="en-US" altLang="ja-JP" sz="2400" dirty="0">
                <a:latin typeface="+mn-lt"/>
              </a:rPr>
              <a:t>exactly as in the case of the hydrogen atom.</a:t>
            </a:r>
            <a:endParaRPr lang="ja-JP" altLang="en-US" sz="2400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280" y="5253963"/>
            <a:ext cx="3651131" cy="2878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87722" y="4551362"/>
            <a:ext cx="374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Principal quantum number: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Gravitational Atoms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02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input hkmac&#10;\usepackage{color}&#10;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\omega^{(2)}_I = \frac{\d E}{2E(t)}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57"/>
  <p:tag name="PICTUREFILESIZE" val="39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\delta g_{\mu\nu} \Leftarrow T_{\mu\nu} \Leftarrow  \pd \Phi \pd \Phi \propto  (a e^{-i\omega t}+ a^* e^{i\omega t})&#10;(ae^{-i\omega' t}+ a^* e^{i\omega' t})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58"/>
  <p:tag name="PICTUREFILESIZE" val="9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&#10;\Delta M, \Delta J&#10;$$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38"/>
  <p:tag name="PICTUREFILESIZE" val="8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&#10;\Delta M, \Delta J&#10;$$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38"/>
  <p:tag name="PICTUREFILESIZE" val="8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&#10;\Delta M, \Delta J&#10;$$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38"/>
  <p:tag name="PICTUREFILESIZE" val="85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&#10;S=\int d^4x\sqrt{-g} \insbra{-\frac{1}{2}(\nabla\Phi)^2- V}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41"/>
  <p:tag name="PICTUREFILESIZE" val="719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\color{red}&#10;\propto  E_a^2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"/>
  <p:tag name="PICTUREFILESIZE" val="165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V=\mu^2 f_a^2 \inpare{1-\cos\frac{\Phi}{f_a}}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01"/>
  <p:tag name="PICTUREFILESIZE" val="57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V=\frac12 \mu^2 \Phi^2 -\frac{\mu^2}{4!f_a^2}\Phi^4 + \frac{\mu^2}{6!f_a^4}\Phi^6 -\cdots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63"/>
  <p:tag name="PICTUREFILESIZE" val="77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\Eqrn{&#10;&amp;&amp; \Box_\r{Kerr} \varphi -\mu^2\sin\varphi=0 \\&#10;&amp;&amp; \r{IC}: \varphi(t=0)= C \varphi_\r{L},\\&#10;&amp;&amp;\qquad       \d\varphi(t=0)=C\d \varphi_\r{L}&#10;}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4"/>
  <p:tag name="PICTUREFILESIZE" val="93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g_{\alpha\gamma} \approx \frac{\alpha}{\pi f_a}$ is assumed.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7"/>
  <p:tag name="PICTUREFILESIZE" val="44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\frac{\Phi}{f_a}=\varphi(t,r,\theta,\phi)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71"/>
  <p:tag name="PICTUREFILESIZE" val="42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\Eqn{&#10;\varphi=\sum_{m\in\ZR} f^{(m)}(t,r,\theta) \sin^{|m|}\theta \, e^{im\phi}:\quad&#10; f^{(m)}(t,r,\theta)=\sum_{n=0}^\infty a^{(m)}_n(t,r_*) \cos^n\theta&#10;}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311"/>
  <p:tag name="PICTUREFILESIZE" val="142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\Eqrn{&#10;&amp;&amp; [(r^2+a^2)^2-a^2\Delta] \ddot a^{(m)}_n&#10; + (4imMar) \d a^{(m)}_n  \\&#10;&amp;&amp; =- (a^2\Delta) \ddot a^{(m)}_{n-2} + S(\{a^{(m)}_l\})&#10;}&#10;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74"/>
  <p:tag name="PICTUREFILESIZE" val="1290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\color{red}&#10;|\Phi_\r{max}(0)/f_a|\sim 0.7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81"/>
  <p:tag name="PICTUREFILESIZE" val="28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\frac{E_a}{M} \approx \cases{&#10; 2\times 10^{-3} (f_a/10^{16}\r{GeV})^2 &amp;; M\mu=0.30\\&#10; 1\times 10^{-3} (f_a/10^{16}\r{GeV})^2 &amp;; M\mu=0.40&#10;}&#10;$$&#10;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05"/>
  <p:tag name="PICTUREFILESIZE" val="1471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a^{(1)}_{n}$:  $ n=$ {\color{red} $0$ }, {\color{green} $2$ },&#10; {\color{blue} $4$ }, {\color{magenta} $6$}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1"/>
  <p:tag name="PICTUREFILESIZE" val="36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a^{(m)}_{0}$:  $ m=$ {\color{red} $1$ }, {\color{green} $3$ },&#10; {\color{blue} $5$ }, {\color{magenta} $7$}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7"/>
  <p:tag name="PICTUREFILESIZE" val="37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\Phi/f_a=\sum_{l,m} b_{lm}(t,r_*) Y_l^m(\theta,\phi)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29"/>
  <p:tag name="PICTUREFILESIZE" val="70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&#10;\d E_{\scri^+} =2\pi G \sum_{l,m,s,\t \omega} |C^s_{lm}|^{-2} &#10;\left| \EXP{u_{lms\,\t\omega}, T}\right|^2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73"/>
  <p:tag name="PICTUREFILESIZE" val="83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&#10;\EXP{u,T}:= \frac{1}{\Delta t}\int _D d^4x\sqrt{-g} u^{\mu\nu}T_{\mu\nu}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8"/>
  <p:tag name="PICTUREFILESIZE" val="70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&#10;\log_{10} \inpare{f_a/ \r{GeV}}&#10;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65"/>
  <p:tag name="PICTUREFILESIZE" val="370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&#10;\Box u_{\mu\nu}=0;\quad&#10;u^\mu_\mu=0,\quad \nabla_\nu u^\nu_\mu\sim0 &#10;$&#10;at $\scri^+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73"/>
  <p:tag name="PICTUREFILESIZE" val="57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{}_{-2}\Psi=\sum_{\t m\in\ZR}\frac{\Delta^2}{r}\psi^{(\t m)}(t,r,\theta) &#10;\sin^{|\t m-2|}\frac{\theta}{2} \cos^{|\t m+2|}\frac{\theta}2 \; e^{i\t m\phi}&#10;\quad \then&#10;\d E_{\scri^+}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85"/>
  <p:tag name="PICTUREFILESIZE" val="129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L\psi^{(\t m)} = T^{(\t m)} =(\pd\Phi \pd\Phi)^{(\t m)}_\r{tf}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22"/>
  <p:tag name="PICTUREFILESIZE" val="559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a_*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"/>
  <p:tag name="PICTUREFILESIZE" val="12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 \alpha_g=M\mu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41"/>
  <p:tag name="PICTUREFILESIZE" val="236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&#10;\mu=0.89\times 10^{-11} \alpha_g \r{eV}&#10;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8"/>
  <p:tag name="PICTUREFILESIZE" val="42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&#10;\mu=0.89\times 10^{-11} \alpha_g \r{eV}&#10;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8"/>
  <p:tag name="PICTUREFILESIZE" val="42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 \alpha_g=M\mu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41"/>
  <p:tag name="PICTUREFILESIZE" val="236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a_*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"/>
  <p:tag name="PICTUREFILESIZE" val="12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{}_{-2}\Psi(t,r,\theta,\phi)=\sum_{\t m\in\ZR} \psi^{(\t m)} e^{i\t m\phi}\cdots&#10;$$&#10;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43"/>
  <p:tag name="PICTUREFILESIZE" val="70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&#10;\log_{10} \inpare{m_a/ \r{eV}}&#10;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62"/>
  <p:tag name="PICTUREFILESIZE" val="353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&#10;\psi^{(\t m)}(t,r,\theta)=\sum_{n=0}^\infty \alpha^{(\t m)}_n \cos^n\theta&#10;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9"/>
  <p:tag name="PICTUREFILESIZE" val="658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&#10;\Phi/f_a=\varphi(t,r,\theta,\phi)&#10;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80"/>
  <p:tag name="PICTUREFILESIZE" val="394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\Eqn{&#10;\mu = 1.33\times 10^{-16} \alpha_g \r{eV}\\&#10;}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7"/>
  <p:tag name="PICTUREFILESIZE" val="418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a_*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9"/>
  <p:tag name="PICTUREFILESIZE" val="12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 \alpha_g=M\mu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41"/>
  <p:tag name="PICTUREFILESIZE" val="236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&#10;M \approx 10^6 \Msun,\quad&#10;d\approx 8 \r{kpc}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09"/>
  <p:tag name="PICTUREFILESIZE" val="482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\Eqrn{&#10;&amp;&amp; \Delta t\approx 100 M \approx 500\ \r{s} \\&#10;&amp;&amp;\then&#10;h \Delta t^{1/2} \approx  10^{-17}\r{Hz}^{-1/2}&#10;}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21"/>
  <p:tag name="PICTUREFILESIZE" val="793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\Eqrn{&#10;&amp;&amp; \mu = 1.33\times 10^{-16}\r{eV} \pfrac{\alpha_g}{M/10^6\Msun},\\&#10;&amp;&amp; f=\frac{\mu}{2\times 10^{-15}\r{eV}} \r{Hz}&#10; = 6.65\times 10^{-2}\r{Hz}\pfrac{\alpha_g}{M/10^6\Msun}&#10;}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27"/>
  <p:tag name="PICTUREFILESIZE" val="190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\color{red}&#10;$$&#10;\omega &lt; m \Omega_h \ \hbox{\&amp;} \ \omega&lt; \mu\quad&#10;(\Phi\propto e^{-i\omega t + im \phi})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62"/>
  <p:tag name="PICTUREFILESIZE" val="45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$$\color{red}&#10;\tau \sim  10^ {7} M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5"/>
  <p:tag name="PICTUREFILESIZE" val="3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\begin{document}&#10;\Eqrn{&#10;\Msun &amp;\then&amp;&#10;\tau \sim 1 \r{minute}&#10;\\&#10;10^6\Msun &amp;\then&amp;&#10;\tau \sim 2 \r{years}&#10;}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24"/>
  <p:tag name="PICTUREFILESIZE" val="72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 $n=n_r+\ell + 1$ $(n_r=0,1,2,\cdots)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40"/>
  <p:tag name="PICTUREFILESIZE" val="44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put hkmac&#10;\usepackage{color}&#10;&#10;\begin{document}&#10;$$&#10;\omega^{(1)}_I = -\frac{F_E}{2E(t)}&#10;$$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64"/>
  <p:tag name="PICTUREFILESIZE" val="4006"/>
</p:tagLst>
</file>

<file path=ppt/theme/theme1.xml><?xml version="1.0" encoding="utf-8"?>
<a:theme xmlns:a="http://schemas.openxmlformats.org/drawingml/2006/main" name="SimpleGold">
  <a:themeElements>
    <a:clrScheme name="ひらめき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22453</TotalTime>
  <Words>3233</Words>
  <Application>Microsoft Office PowerPoint</Application>
  <PresentationFormat>画面に合わせる (4:3)</PresentationFormat>
  <Paragraphs>397</Paragraphs>
  <Slides>49</Slides>
  <Notes>37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63" baseType="lpstr">
      <vt:lpstr>Arial</vt:lpstr>
      <vt:lpstr>ＭＳ Ｐゴシック</vt:lpstr>
      <vt:lpstr>cmsy10</vt:lpstr>
      <vt:lpstr>Candara</vt:lpstr>
      <vt:lpstr>Gill Sans</vt:lpstr>
      <vt:lpstr>ヒラギノ角ゴ ProN W3</vt:lpstr>
      <vt:lpstr>Helvetica</vt:lpstr>
      <vt:lpstr>Symbol</vt:lpstr>
      <vt:lpstr>Times</vt:lpstr>
      <vt:lpstr>Wingdings</vt:lpstr>
      <vt:lpstr>msam10</vt:lpstr>
      <vt:lpstr>Calibri</vt:lpstr>
      <vt:lpstr>Hoefler Text</vt:lpstr>
      <vt:lpstr>SimpleGold</vt:lpstr>
      <vt:lpstr>Probing the Non-linear Dynamics of the BH axion System by GWs</vt:lpstr>
      <vt:lpstr>Plan of the talk</vt:lpstr>
      <vt:lpstr>Axion Cosmophysics</vt:lpstr>
      <vt:lpstr>Axion Cosmophysics</vt:lpstr>
      <vt:lpstr>ma – fa  plane</vt:lpstr>
      <vt:lpstr>Superradiance instability of  a massive scalar  field around a rotating BH</vt:lpstr>
      <vt:lpstr>Superradiant Instability of BH</vt:lpstr>
      <vt:lpstr>G-Atom</vt:lpstr>
      <vt:lpstr>Gravitational Atoms</vt:lpstr>
      <vt:lpstr>SR Instability  for  Overtone Modes</vt:lpstr>
      <vt:lpstr>Example:  l=m=3, Mm=1.35, a*=0.99</vt:lpstr>
      <vt:lpstr>Fate of G-Atom?</vt:lpstr>
      <vt:lpstr>Non-linear Dynamics of Axion Clouds and Bose Nova</vt:lpstr>
      <vt:lpstr>Non-linear Effects</vt:lpstr>
      <vt:lpstr>Numerical Methods</vt:lpstr>
      <vt:lpstr>Behavior of the Energy Flux into BH</vt:lpstr>
      <vt:lpstr>Example of 3D Numerical Simulation:  l=m=1</vt:lpstr>
      <vt:lpstr>PowerPoint プレゼンテーション</vt:lpstr>
      <vt:lpstr>Results</vt:lpstr>
      <vt:lpstr>PowerPoint プレゼンテーション</vt:lpstr>
      <vt:lpstr>Example of Simulation : l=m=2</vt:lpstr>
      <vt:lpstr>Results</vt:lpstr>
      <vt:lpstr>PowerPoint プレゼンテーション</vt:lpstr>
      <vt:lpstr>Mode Mixture: l=m=1 + l=m=2</vt:lpstr>
      <vt:lpstr>Results</vt:lpstr>
      <vt:lpstr>PowerPoint プレゼンテーション</vt:lpstr>
      <vt:lpstr>Some Consequences</vt:lpstr>
      <vt:lpstr>Gravitational Wave Emissions</vt:lpstr>
      <vt:lpstr>Long-term Behavior of the Axion-BH System</vt:lpstr>
      <vt:lpstr>Methods to Estimate GW Emissions</vt:lpstr>
      <vt:lpstr>Does GW emissions stop SR instability ?</vt:lpstr>
      <vt:lpstr>PowerPoint プレゼンテーション</vt:lpstr>
      <vt:lpstr>Continuous GW Search for Cygnus X-1</vt:lpstr>
      <vt:lpstr>Continuous GW Search by LIGO</vt:lpstr>
      <vt:lpstr>Basic Idea </vt:lpstr>
      <vt:lpstr>PowerPoint プレゼンテーション</vt:lpstr>
      <vt:lpstr>Cygnus X-1</vt:lpstr>
      <vt:lpstr>Subtleties in Matched Filtering</vt:lpstr>
      <vt:lpstr>Constraints in the a*-a plain: Cyg X-1</vt:lpstr>
      <vt:lpstr>PowerPoint プレゼンテーション</vt:lpstr>
      <vt:lpstr>GW Bursts from Bosenova – preliminary calculation –   </vt:lpstr>
      <vt:lpstr>Method of Calculation</vt:lpstr>
      <vt:lpstr>GWs from a Strongly Nonlinear Cloud</vt:lpstr>
      <vt:lpstr>PowerPoint プレゼンテーション</vt:lpstr>
      <vt:lpstr>PowerPoint プレゼンテーション</vt:lpstr>
      <vt:lpstr>Constraints in the a*-a plain: Massive BH</vt:lpstr>
      <vt:lpstr>Bosenova GWs from Sgr A*</vt:lpstr>
      <vt:lpstr>PowerPoint プレゼンテーション</vt:lpstr>
      <vt:lpstr>Summary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hideo</dc:creator>
  <cp:lastModifiedBy>hideo</cp:lastModifiedBy>
  <cp:revision>684</cp:revision>
  <dcterms:created xsi:type="dcterms:W3CDTF">2014-04-03T06:37:30Z</dcterms:created>
  <dcterms:modified xsi:type="dcterms:W3CDTF">2015-06-12T11:36:51Z</dcterms:modified>
</cp:coreProperties>
</file>