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49" r:id="rId3"/>
    <p:sldId id="363" r:id="rId4"/>
    <p:sldId id="355" r:id="rId5"/>
    <p:sldId id="340" r:id="rId6"/>
    <p:sldId id="343" r:id="rId7"/>
    <p:sldId id="364" r:id="rId8"/>
    <p:sldId id="365" r:id="rId9"/>
    <p:sldId id="387" r:id="rId10"/>
    <p:sldId id="367" r:id="rId11"/>
    <p:sldId id="391" r:id="rId12"/>
    <p:sldId id="376" r:id="rId13"/>
    <p:sldId id="370" r:id="rId14"/>
    <p:sldId id="377" r:id="rId15"/>
    <p:sldId id="371" r:id="rId16"/>
    <p:sldId id="394" r:id="rId17"/>
    <p:sldId id="396" r:id="rId18"/>
    <p:sldId id="366" r:id="rId19"/>
    <p:sldId id="397" r:id="rId20"/>
    <p:sldId id="395" r:id="rId21"/>
    <p:sldId id="373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990033"/>
    <a:srgbClr val="009900"/>
    <a:srgbClr val="0000FF"/>
    <a:srgbClr val="FCDAD4"/>
    <a:srgbClr val="D60093"/>
    <a:srgbClr val="660066"/>
    <a:srgbClr val="000070"/>
    <a:srgbClr val="0000B4"/>
    <a:srgbClr val="A6BF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660"/>
  </p:normalViewPr>
  <p:slideViewPr>
    <p:cSldViewPr>
      <p:cViewPr varScale="1">
        <p:scale>
          <a:sx n="66" d="100"/>
          <a:sy n="66" d="100"/>
        </p:scale>
        <p:origin x="-6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4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9.wmf"/><Relationship Id="rId7" Type="http://schemas.openxmlformats.org/officeDocument/2006/relationships/image" Target="../media/image61.wmf"/><Relationship Id="rId2" Type="http://schemas.openxmlformats.org/officeDocument/2006/relationships/image" Target="../media/image58.wmf"/><Relationship Id="rId1" Type="http://schemas.openxmlformats.org/officeDocument/2006/relationships/image" Target="../media/image36.wmf"/><Relationship Id="rId6" Type="http://schemas.openxmlformats.org/officeDocument/2006/relationships/image" Target="../media/image28.wmf"/><Relationship Id="rId5" Type="http://schemas.openxmlformats.org/officeDocument/2006/relationships/image" Target="../media/image20.wmf"/><Relationship Id="rId4" Type="http://schemas.openxmlformats.org/officeDocument/2006/relationships/image" Target="../media/image60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3.wmf"/><Relationship Id="rId7" Type="http://schemas.openxmlformats.org/officeDocument/2006/relationships/image" Target="../media/image25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24.wmf"/><Relationship Id="rId9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16BC7-17E0-4B9B-AA94-16FC48D49511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A014E-E792-4326-AAE8-07E27F2FDD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A014E-E792-4326-AAE8-07E27F2FDDB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A014E-E792-4326-AAE8-07E27F2FDDBF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A014E-E792-4326-AAE8-07E27F2FDDBF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A014E-E792-4326-AAE8-07E27F2FDDBF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A014E-E792-4326-AAE8-07E27F2FDDBF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933E-B672-4F3F-A72E-087DD5840247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4681-ECE8-4532-87A2-FC676D1E56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933E-B672-4F3F-A72E-087DD5840247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4681-ECE8-4532-87A2-FC676D1E56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933E-B672-4F3F-A72E-087DD5840247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4681-ECE8-4532-87A2-FC676D1E56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933E-B672-4F3F-A72E-087DD5840247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4681-ECE8-4532-87A2-FC676D1E56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933E-B672-4F3F-A72E-087DD5840247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4681-ECE8-4532-87A2-FC676D1E56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933E-B672-4F3F-A72E-087DD5840247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4681-ECE8-4532-87A2-FC676D1E56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933E-B672-4F3F-A72E-087DD5840247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4681-ECE8-4532-87A2-FC676D1E56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933E-B672-4F3F-A72E-087DD5840247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4681-ECE8-4532-87A2-FC676D1E56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933E-B672-4F3F-A72E-087DD5840247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4681-ECE8-4532-87A2-FC676D1E56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933E-B672-4F3F-A72E-087DD5840247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4681-ECE8-4532-87A2-FC676D1E56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933E-B672-4F3F-A72E-087DD5840247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C4681-ECE8-4532-87A2-FC676D1E56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7933E-B672-4F3F-A72E-087DD5840247}" type="datetimeFigureOut">
              <a:rPr kumimoji="1" lang="ja-JP" altLang="en-US" smtClean="0"/>
              <a:pPr/>
              <a:t>2015/6/15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C4681-ECE8-4532-87A2-FC676D1E568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oleObject" Target="../embeddings/oleObject48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7.png"/><Relationship Id="rId4" Type="http://schemas.openxmlformats.org/officeDocument/2006/relationships/oleObject" Target="../embeddings/oleObject5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5.bin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5.bin"/><Relationship Id="rId5" Type="http://schemas.openxmlformats.org/officeDocument/2006/relationships/oleObject" Target="../embeddings/oleObject74.bin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9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89.bin"/><Relationship Id="rId5" Type="http://schemas.openxmlformats.org/officeDocument/2006/relationships/oleObject" Target="../embeddings/oleObject88.bin"/><Relationship Id="rId4" Type="http://schemas.openxmlformats.org/officeDocument/2006/relationships/oleObject" Target="../embeddings/oleObject87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060848"/>
            <a:ext cx="7772400" cy="1470025"/>
          </a:xfrm>
        </p:spPr>
        <p:txBody>
          <a:bodyPr>
            <a:noAutofit/>
          </a:bodyPr>
          <a:lstStyle/>
          <a:p>
            <a:r>
              <a:rPr lang="en-US" altLang="ja-JP" sz="4000" b="1" dirty="0" smtClean="0"/>
              <a:t>Graviton Oscillation in a viable </a:t>
            </a:r>
            <a:r>
              <a:rPr lang="en-US" altLang="ja-JP" sz="4000" b="1" dirty="0" err="1" smtClean="0"/>
              <a:t>bigravity</a:t>
            </a:r>
            <a:r>
              <a:rPr lang="en-US" altLang="ja-JP" sz="4000" b="1" dirty="0" smtClean="0"/>
              <a:t> model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-36512" y="3789040"/>
            <a:ext cx="9073008" cy="2736304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 Takahiro Tanaka (Kyoto University) 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Based on </a:t>
            </a:r>
          </a:p>
          <a:p>
            <a:r>
              <a:rPr lang="en-US" altLang="ja-JP" sz="2000" dirty="0" smtClean="0">
                <a:solidFill>
                  <a:srgbClr val="FF0000"/>
                </a:solidFill>
              </a:rPr>
              <a:t>PTEP2014 043E01 De </a:t>
            </a:r>
            <a:r>
              <a:rPr lang="en-US" altLang="ja-JP" sz="2000" dirty="0" err="1" smtClean="0">
                <a:solidFill>
                  <a:srgbClr val="FF0000"/>
                </a:solidFill>
              </a:rPr>
              <a:t>Felice</a:t>
            </a:r>
            <a:r>
              <a:rPr lang="en-US" altLang="ja-JP" sz="2000" dirty="0" smtClean="0">
                <a:solidFill>
                  <a:srgbClr val="FF0000"/>
                </a:solidFill>
              </a:rPr>
              <a:t>, Nakamura and TT</a:t>
            </a:r>
            <a:endParaRPr kumimoji="1" lang="en-US" altLang="ja-JP" sz="2000" dirty="0" smtClean="0">
              <a:solidFill>
                <a:srgbClr val="FF0000"/>
              </a:solidFill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JCAP 1406 (2014) 004 Yamashita and TT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JCAP1406 (2014) 037 De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Felice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,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Gumrukcuoglu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,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Mukohyama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,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Tanahashi</a:t>
            </a:r>
            <a:r>
              <a:rPr lang="en-US" altLang="ja-JP" sz="2000" dirty="0" smtClean="0">
                <a:solidFill>
                  <a:schemeClr val="tx1"/>
                </a:solidFill>
              </a:rPr>
              <a:t> and TT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Int. J. Mod. Phys. D23 (2014) 1443003 Yamashita, De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Felice</a:t>
            </a:r>
            <a:r>
              <a:rPr lang="en-US" altLang="ja-JP" sz="2000" dirty="0" smtClean="0">
                <a:solidFill>
                  <a:schemeClr val="tx1"/>
                </a:solidFill>
              </a:rPr>
              <a:t> and TT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Phys. Rev. D91 (2015) 062007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Narikawa</a:t>
            </a:r>
            <a:r>
              <a:rPr lang="en-US" altLang="ja-JP" sz="2000" dirty="0" smtClean="0">
                <a:solidFill>
                  <a:schemeClr val="tx1"/>
                </a:solidFill>
              </a:rPr>
              <a:t>,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Tagoshi</a:t>
            </a:r>
            <a:r>
              <a:rPr lang="en-US" altLang="ja-JP" sz="2000" dirty="0" smtClean="0">
                <a:solidFill>
                  <a:schemeClr val="tx1"/>
                </a:solidFill>
              </a:rPr>
              <a:t>, TT, Kanda and Nakamura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1187624" y="1196752"/>
          <a:ext cx="4638675" cy="509587"/>
        </p:xfrm>
        <a:graphic>
          <a:graphicData uri="http://schemas.openxmlformats.org/presentationml/2006/ole">
            <p:oleObj spid="_x0000_s174082" name="数式" r:id="rId3" imgW="2108160" imgH="228600" progId="Equation.3">
              <p:embed/>
            </p:oleObj>
          </a:graphicData>
        </a:graphic>
      </p:graphicFrame>
      <p:sp>
        <p:nvSpPr>
          <p:cNvPr id="11" name="右矢印 10"/>
          <p:cNvSpPr/>
          <p:nvPr/>
        </p:nvSpPr>
        <p:spPr>
          <a:xfrm>
            <a:off x="755576" y="2780928"/>
            <a:ext cx="792088" cy="356667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7591" name="Object 7"/>
          <p:cNvGraphicFramePr>
            <a:graphicFrameLocks noChangeAspect="1"/>
          </p:cNvGraphicFramePr>
          <p:nvPr/>
        </p:nvGraphicFramePr>
        <p:xfrm>
          <a:off x="7189737" y="1628800"/>
          <a:ext cx="982663" cy="409575"/>
        </p:xfrm>
        <a:graphic>
          <a:graphicData uri="http://schemas.openxmlformats.org/presentationml/2006/ole">
            <p:oleObj spid="_x0000_s174083" name="数式" r:id="rId4" imgW="495000" imgH="203040" progId="Equation.3">
              <p:embed/>
            </p:oleObj>
          </a:graphicData>
        </a:graphic>
      </p:graphicFrame>
      <p:graphicFrame>
        <p:nvGraphicFramePr>
          <p:cNvPr id="67592" name="Object 8"/>
          <p:cNvGraphicFramePr>
            <a:graphicFrameLocks noChangeAspect="1"/>
          </p:cNvGraphicFramePr>
          <p:nvPr/>
        </p:nvGraphicFramePr>
        <p:xfrm>
          <a:off x="1547664" y="3356992"/>
          <a:ext cx="1662113" cy="839787"/>
        </p:xfrm>
        <a:graphic>
          <a:graphicData uri="http://schemas.openxmlformats.org/presentationml/2006/ole">
            <p:oleObj spid="_x0000_s174084" name="数式" r:id="rId5" imgW="838080" imgH="419040" progId="Equation.3">
              <p:embed/>
            </p:oleObj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538935" y="2132856"/>
            <a:ext cx="7153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Erasing                      , and truncating at the second order 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67593" name="Object 9"/>
          <p:cNvGraphicFramePr>
            <a:graphicFrameLocks noChangeAspect="1"/>
          </p:cNvGraphicFramePr>
          <p:nvPr/>
        </p:nvGraphicFramePr>
        <p:xfrm>
          <a:off x="1676549" y="2186533"/>
          <a:ext cx="1311275" cy="407988"/>
        </p:xfrm>
        <a:graphic>
          <a:graphicData uri="http://schemas.openxmlformats.org/presentationml/2006/ole">
            <p:oleObj spid="_x0000_s174085" name="数式" r:id="rId6" imgW="660240" imgH="203040" progId="Equation.3">
              <p:embed/>
            </p:oleObj>
          </a:graphicData>
        </a:graphic>
      </p:graphicFrame>
      <p:graphicFrame>
        <p:nvGraphicFramePr>
          <p:cNvPr id="67594" name="Object 10"/>
          <p:cNvGraphicFramePr>
            <a:graphicFrameLocks noChangeAspect="1"/>
          </p:cNvGraphicFramePr>
          <p:nvPr/>
        </p:nvGraphicFramePr>
        <p:xfrm>
          <a:off x="1753716" y="2565400"/>
          <a:ext cx="4762500" cy="868363"/>
        </p:xfrm>
        <a:graphic>
          <a:graphicData uri="http://schemas.openxmlformats.org/presentationml/2006/ole">
            <p:oleObj spid="_x0000_s174086" name="数式" r:id="rId7" imgW="2400120" imgH="431640" progId="Equation.3">
              <p:embed/>
            </p:oleObj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107504" y="25460"/>
            <a:ext cx="8676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 u="sng" dirty="0" smtClean="0">
                <a:solidFill>
                  <a:srgbClr val="000070"/>
                </a:solidFill>
              </a:rPr>
              <a:t>Gravitational potential around a star</a:t>
            </a:r>
            <a:endParaRPr lang="ja-JP" altLang="en-US" sz="2800" b="1" u="sng" dirty="0">
              <a:solidFill>
                <a:srgbClr val="000070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11561" y="692696"/>
            <a:ext cx="7949866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 smtClean="0"/>
              <a:t>Spherically symmetric static configuration:</a:t>
            </a:r>
            <a:endParaRPr lang="ja-JP" altLang="en-US" sz="2400" dirty="0">
              <a:ea typeface="+mn-ea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755576" y="4221088"/>
            <a:ext cx="3580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00FF"/>
                </a:solidFill>
              </a:rPr>
              <a:t>Then, the </a:t>
            </a:r>
            <a:r>
              <a:rPr lang="en-US" altLang="ja-JP" sz="2400" dirty="0" err="1" smtClean="0">
                <a:solidFill>
                  <a:srgbClr val="0000FF"/>
                </a:solidFill>
              </a:rPr>
              <a:t>Vainshtein</a:t>
            </a:r>
            <a:r>
              <a:rPr lang="en-US" altLang="ja-JP" sz="2400" dirty="0" smtClean="0">
                <a:solidFill>
                  <a:srgbClr val="0000FF"/>
                </a:solidFill>
              </a:rPr>
              <a:t> radius</a:t>
            </a:r>
            <a:endParaRPr lang="ja-JP" altLang="en-US" sz="2400" baseline="30000" dirty="0">
              <a:solidFill>
                <a:srgbClr val="0000FF"/>
              </a:solidFill>
              <a:latin typeface="Times New Roman" pitchFamily="18" charset="0"/>
              <a:ea typeface="ＭＳ Ｐゴシック" charset="-128"/>
            </a:endParaRPr>
          </a:p>
        </p:txBody>
      </p:sp>
      <p:graphicFrame>
        <p:nvGraphicFramePr>
          <p:cNvPr id="70671" name="Object 15"/>
          <p:cNvGraphicFramePr>
            <a:graphicFrameLocks noChangeAspect="1"/>
          </p:cNvGraphicFramePr>
          <p:nvPr/>
        </p:nvGraphicFramePr>
        <p:xfrm>
          <a:off x="1222474" y="1609725"/>
          <a:ext cx="5365750" cy="538163"/>
        </p:xfrm>
        <a:graphic>
          <a:graphicData uri="http://schemas.openxmlformats.org/presentationml/2006/ole">
            <p:oleObj spid="_x0000_s174087" name="数式" r:id="rId8" imgW="2438280" imgH="241200" progId="Equation.3">
              <p:embed/>
            </p:oleObj>
          </a:graphicData>
        </a:graphic>
      </p:graphicFrame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3203848" y="3501008"/>
            <a:ext cx="5760640" cy="4616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rgbClr val="FF0000"/>
                </a:solidFill>
              </a:rPr>
              <a:t> can be tuned to be extremely large. </a:t>
            </a:r>
            <a:endParaRPr lang="ja-JP" altLang="en-US" sz="2400" dirty="0">
              <a:solidFill>
                <a:srgbClr val="FF0000"/>
              </a:solidFill>
              <a:ea typeface="+mn-ea"/>
            </a:endParaRPr>
          </a:p>
        </p:txBody>
      </p:sp>
      <p:graphicFrame>
        <p:nvGraphicFramePr>
          <p:cNvPr id="70672" name="Object 16"/>
          <p:cNvGraphicFramePr>
            <a:graphicFrameLocks noChangeAspect="1"/>
          </p:cNvGraphicFramePr>
          <p:nvPr/>
        </p:nvGraphicFramePr>
        <p:xfrm>
          <a:off x="4283968" y="3945104"/>
          <a:ext cx="1662113" cy="1017588"/>
        </p:xfrm>
        <a:graphic>
          <a:graphicData uri="http://schemas.openxmlformats.org/presentationml/2006/ole">
            <p:oleObj spid="_x0000_s174088" name="数式" r:id="rId9" imgW="838080" imgH="507960" progId="Equation.3">
              <p:embed/>
            </p:oleObj>
          </a:graphicData>
        </a:graphic>
      </p:graphicFrame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1763688" y="4797152"/>
            <a:ext cx="6696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srgbClr val="0000FF"/>
                </a:solidFill>
              </a:rPr>
              <a:t> can be made very large, even if </a:t>
            </a:r>
            <a:r>
              <a:rPr lang="en-US" altLang="ja-JP" sz="2400" i="1" dirty="0" smtClean="0">
                <a:solidFill>
                  <a:srgbClr val="0000FF"/>
                </a:solidFill>
                <a:latin typeface="Symbol" pitchFamily="18" charset="2"/>
              </a:rPr>
              <a:t>m </a:t>
            </a:r>
            <a:r>
              <a:rPr lang="en-US" altLang="ja-JP" sz="2400" baseline="30000" dirty="0" smtClean="0">
                <a:solidFill>
                  <a:srgbClr val="0000FF"/>
                </a:solidFill>
              </a:rPr>
              <a:t>-1</a:t>
            </a:r>
            <a:r>
              <a:rPr lang="en-US" altLang="ja-JP" sz="2400" dirty="0" smtClean="0">
                <a:solidFill>
                  <a:srgbClr val="0000FF"/>
                </a:solidFill>
              </a:rPr>
              <a:t> &lt;&lt; 300</a:t>
            </a:r>
            <a:r>
              <a:rPr lang="en-US" altLang="ja-JP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Mpc</a:t>
            </a:r>
            <a:r>
              <a:rPr lang="en-US" altLang="ja-JP" sz="2400" dirty="0" smtClean="0">
                <a:solidFill>
                  <a:srgbClr val="0000FF"/>
                </a:solidFill>
              </a:rPr>
              <a:t> . </a:t>
            </a:r>
            <a:endParaRPr lang="ja-JP" altLang="en-US" sz="2400" baseline="30000" dirty="0">
              <a:solidFill>
                <a:srgbClr val="0000FF"/>
              </a:solidFill>
              <a:latin typeface="Times New Roman" pitchFamily="18" charset="0"/>
              <a:ea typeface="ＭＳ Ｐゴシック" charset="-128"/>
            </a:endParaRPr>
          </a:p>
        </p:txBody>
      </p:sp>
      <p:graphicFrame>
        <p:nvGraphicFramePr>
          <p:cNvPr id="70673" name="Object 17"/>
          <p:cNvGraphicFramePr>
            <a:graphicFrameLocks noChangeAspect="1"/>
          </p:cNvGraphicFramePr>
          <p:nvPr/>
        </p:nvGraphicFramePr>
        <p:xfrm>
          <a:off x="3836930" y="5358226"/>
          <a:ext cx="2241550" cy="484187"/>
        </p:xfrm>
        <a:graphic>
          <a:graphicData uri="http://schemas.openxmlformats.org/presentationml/2006/ole">
            <p:oleObj spid="_x0000_s174089" name="数式" r:id="rId10" imgW="1130040" imgH="241200" progId="Equation.3">
              <p:embed/>
            </p:oleObj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683568" y="5343599"/>
            <a:ext cx="3150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D60093"/>
                </a:solidFill>
              </a:rPr>
              <a:t>Solar system constraint:</a:t>
            </a:r>
            <a:endParaRPr lang="ja-JP" altLang="en-US" sz="2400" dirty="0">
              <a:solidFill>
                <a:srgbClr val="D60093"/>
              </a:solidFill>
            </a:endParaRPr>
          </a:p>
        </p:txBody>
      </p:sp>
      <p:graphicFrame>
        <p:nvGraphicFramePr>
          <p:cNvPr id="70674" name="Object 18"/>
          <p:cNvGraphicFramePr>
            <a:graphicFrameLocks noChangeAspect="1"/>
          </p:cNvGraphicFramePr>
          <p:nvPr/>
        </p:nvGraphicFramePr>
        <p:xfrm>
          <a:off x="611560" y="5805488"/>
          <a:ext cx="1963738" cy="868362"/>
        </p:xfrm>
        <a:graphic>
          <a:graphicData uri="http://schemas.openxmlformats.org/presentationml/2006/ole">
            <p:oleObj spid="_x0000_s174090" name="数式" r:id="rId11" imgW="990360" imgH="431640" progId="Equation.3">
              <p:embed/>
            </p:oleObj>
          </a:graphicData>
        </a:graphic>
      </p:graphicFrame>
      <p:sp>
        <p:nvSpPr>
          <p:cNvPr id="25" name="正方形/長方形 24"/>
          <p:cNvSpPr/>
          <p:nvPr/>
        </p:nvSpPr>
        <p:spPr>
          <a:xfrm>
            <a:off x="2633752" y="5949280"/>
            <a:ext cx="45305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cs typeface="Times New Roman" pitchFamily="18" charset="0"/>
              </a:rPr>
              <a:t>Both</a:t>
            </a:r>
            <a:r>
              <a:rPr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altLang="ja-JP" sz="2400" dirty="0" smtClean="0">
                <a:solidFill>
                  <a:srgbClr val="FF0000"/>
                </a:solidFill>
              </a:rPr>
              <a:t> and </a:t>
            </a:r>
            <a:r>
              <a:rPr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sz="2400" dirty="0" smtClean="0">
                <a:solidFill>
                  <a:srgbClr val="FF0000"/>
                </a:solidFill>
              </a:rPr>
              <a:t> are  excited as in GR. 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70675" name="Object 19"/>
          <p:cNvGraphicFramePr>
            <a:graphicFrameLocks noChangeAspect="1"/>
          </p:cNvGraphicFramePr>
          <p:nvPr/>
        </p:nvGraphicFramePr>
        <p:xfrm>
          <a:off x="7236296" y="5805884"/>
          <a:ext cx="1441357" cy="863476"/>
        </p:xfrm>
        <a:graphic>
          <a:graphicData uri="http://schemas.openxmlformats.org/presentationml/2006/ole">
            <p:oleObj spid="_x0000_s174091" name="数式" r:id="rId12" imgW="723600" imgH="431640" progId="Equation.3">
              <p:embed/>
            </p:oleObj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4118458" y="586332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~</a:t>
            </a:r>
            <a:endParaRPr lang="ja-JP" altLang="en-US" sz="2400" dirty="0"/>
          </a:p>
        </p:txBody>
      </p:sp>
      <p:sp>
        <p:nvSpPr>
          <p:cNvPr id="26" name="正方形/長方形 25"/>
          <p:cNvSpPr/>
          <p:nvPr/>
        </p:nvSpPr>
        <p:spPr>
          <a:xfrm>
            <a:off x="4283968" y="476672"/>
            <a:ext cx="4640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9900"/>
                </a:solidFill>
              </a:rPr>
              <a:t>(PTEP2014 043E01 De </a:t>
            </a:r>
            <a:r>
              <a:rPr lang="en-US" altLang="ja-JP" dirty="0" err="1" smtClean="0">
                <a:solidFill>
                  <a:srgbClr val="009900"/>
                </a:solidFill>
              </a:rPr>
              <a:t>Felice</a:t>
            </a:r>
            <a:r>
              <a:rPr lang="en-US" altLang="ja-JP" dirty="0" smtClean="0">
                <a:solidFill>
                  <a:srgbClr val="009900"/>
                </a:solidFill>
              </a:rPr>
              <a:t>, Nakamura and TT)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/>
          <p:cNvCxnSpPr/>
          <p:nvPr/>
        </p:nvCxnSpPr>
        <p:spPr>
          <a:xfrm>
            <a:off x="1331640" y="5589240"/>
            <a:ext cx="648072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/>
          <p:nvPr/>
        </p:nvCxnSpPr>
        <p:spPr>
          <a:xfrm flipH="1" flipV="1">
            <a:off x="1323256" y="1412776"/>
            <a:ext cx="8384" cy="48329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8114" name="Object 18"/>
          <p:cNvGraphicFramePr>
            <a:graphicFrameLocks noChangeAspect="1"/>
          </p:cNvGraphicFramePr>
          <p:nvPr/>
        </p:nvGraphicFramePr>
        <p:xfrm>
          <a:off x="7380312" y="5661248"/>
          <a:ext cx="1119187" cy="488950"/>
        </p:xfrm>
        <a:graphic>
          <a:graphicData uri="http://schemas.openxmlformats.org/presentationml/2006/ole">
            <p:oleObj spid="_x0000_s219138" name="数式" r:id="rId3" imgW="495000" imgH="215640" progId="Equation.3">
              <p:embed/>
            </p:oleObj>
          </a:graphicData>
        </a:graphic>
      </p:graphicFrame>
      <p:sp>
        <p:nvSpPr>
          <p:cNvPr id="8" name="フリーフォーム 7"/>
          <p:cNvSpPr/>
          <p:nvPr/>
        </p:nvSpPr>
        <p:spPr>
          <a:xfrm>
            <a:off x="1524000" y="1103086"/>
            <a:ext cx="5747657" cy="4717143"/>
          </a:xfrm>
          <a:custGeom>
            <a:avLst/>
            <a:gdLst>
              <a:gd name="connsiteX0" fmla="*/ 0 w 5803295"/>
              <a:gd name="connsiteY0" fmla="*/ 263676 h 4794551"/>
              <a:gd name="connsiteX1" fmla="*/ 333829 w 5803295"/>
              <a:gd name="connsiteY1" fmla="*/ 3398761 h 4794551"/>
              <a:gd name="connsiteX2" fmla="*/ 856343 w 5803295"/>
              <a:gd name="connsiteY2" fmla="*/ 4458304 h 4794551"/>
              <a:gd name="connsiteX3" fmla="*/ 2119086 w 5803295"/>
              <a:gd name="connsiteY3" fmla="*/ 1381276 h 4794551"/>
              <a:gd name="connsiteX4" fmla="*/ 3744686 w 5803295"/>
              <a:gd name="connsiteY4" fmla="*/ 4676019 h 4794551"/>
              <a:gd name="connsiteX5" fmla="*/ 5428343 w 5803295"/>
              <a:gd name="connsiteY5" fmla="*/ 1134533 h 4794551"/>
              <a:gd name="connsiteX6" fmla="*/ 5747657 w 5803295"/>
              <a:gd name="connsiteY6" fmla="*/ 162076 h 4794551"/>
              <a:gd name="connsiteX7" fmla="*/ 5762171 w 5803295"/>
              <a:gd name="connsiteY7" fmla="*/ 162076 h 4794551"/>
              <a:gd name="connsiteX0" fmla="*/ 0 w 5803295"/>
              <a:gd name="connsiteY0" fmla="*/ 263676 h 4879219"/>
              <a:gd name="connsiteX1" fmla="*/ 333829 w 5803295"/>
              <a:gd name="connsiteY1" fmla="*/ 3398761 h 4879219"/>
              <a:gd name="connsiteX2" fmla="*/ 856343 w 5803295"/>
              <a:gd name="connsiteY2" fmla="*/ 4458304 h 4879219"/>
              <a:gd name="connsiteX3" fmla="*/ 2119086 w 5803295"/>
              <a:gd name="connsiteY3" fmla="*/ 1381276 h 4879219"/>
              <a:gd name="connsiteX4" fmla="*/ 3744686 w 5803295"/>
              <a:gd name="connsiteY4" fmla="*/ 4676019 h 4879219"/>
              <a:gd name="connsiteX5" fmla="*/ 5747657 w 5803295"/>
              <a:gd name="connsiteY5" fmla="*/ 162076 h 4879219"/>
              <a:gd name="connsiteX6" fmla="*/ 5762171 w 5803295"/>
              <a:gd name="connsiteY6" fmla="*/ 162076 h 4879219"/>
              <a:gd name="connsiteX0" fmla="*/ 0 w 5747657"/>
              <a:gd name="connsiteY0" fmla="*/ 101600 h 4717143"/>
              <a:gd name="connsiteX1" fmla="*/ 333829 w 5747657"/>
              <a:gd name="connsiteY1" fmla="*/ 3236685 h 4717143"/>
              <a:gd name="connsiteX2" fmla="*/ 856343 w 5747657"/>
              <a:gd name="connsiteY2" fmla="*/ 4296228 h 4717143"/>
              <a:gd name="connsiteX3" fmla="*/ 2119086 w 5747657"/>
              <a:gd name="connsiteY3" fmla="*/ 1219200 h 4717143"/>
              <a:gd name="connsiteX4" fmla="*/ 3744686 w 5747657"/>
              <a:gd name="connsiteY4" fmla="*/ 4513943 h 4717143"/>
              <a:gd name="connsiteX5" fmla="*/ 5747657 w 5747657"/>
              <a:gd name="connsiteY5" fmla="*/ 0 h 4717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47657" h="4717143">
                <a:moveTo>
                  <a:pt x="0" y="101600"/>
                </a:moveTo>
                <a:cubicBezTo>
                  <a:pt x="95552" y="1319590"/>
                  <a:pt x="191105" y="2537580"/>
                  <a:pt x="333829" y="3236685"/>
                </a:cubicBezTo>
                <a:cubicBezTo>
                  <a:pt x="476553" y="3935790"/>
                  <a:pt x="558800" y="4632475"/>
                  <a:pt x="856343" y="4296228"/>
                </a:cubicBezTo>
                <a:cubicBezTo>
                  <a:pt x="1153886" y="3959981"/>
                  <a:pt x="1637696" y="1182914"/>
                  <a:pt x="2119086" y="1219200"/>
                </a:cubicBezTo>
                <a:cubicBezTo>
                  <a:pt x="2600476" y="1255486"/>
                  <a:pt x="3139924" y="4717143"/>
                  <a:pt x="3744686" y="4513943"/>
                </a:cubicBezTo>
                <a:cubicBezTo>
                  <a:pt x="4349448" y="4310743"/>
                  <a:pt x="5411409" y="752324"/>
                  <a:pt x="5747657" y="0"/>
                </a:cubicBezTo>
              </a:path>
            </a:pathLst>
          </a:custGeom>
          <a:ln>
            <a:solidFill>
              <a:srgbClr val="D60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628571" y="2307770"/>
            <a:ext cx="1447484" cy="3281469"/>
          </a:xfrm>
          <a:custGeom>
            <a:avLst/>
            <a:gdLst>
              <a:gd name="connsiteX0" fmla="*/ 0 w 943429"/>
              <a:gd name="connsiteY0" fmla="*/ 0 h 2293258"/>
              <a:gd name="connsiteX1" fmla="*/ 580572 w 943429"/>
              <a:gd name="connsiteY1" fmla="*/ 1088572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580572 w 943429"/>
              <a:gd name="connsiteY1" fmla="*/ 1088572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580572 w 943429"/>
              <a:gd name="connsiteY1" fmla="*/ 1088572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496343 w 943429"/>
              <a:gd name="connsiteY1" fmla="*/ 1259170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496343 w 943429"/>
              <a:gd name="connsiteY1" fmla="*/ 1259170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496343 w 943429"/>
              <a:gd name="connsiteY1" fmla="*/ 1259170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496343 w 943429"/>
              <a:gd name="connsiteY1" fmla="*/ 1259170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496343 w 943429"/>
              <a:gd name="connsiteY1" fmla="*/ 1259170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496343 w 943429"/>
              <a:gd name="connsiteY1" fmla="*/ 1259170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496343 w 943429"/>
              <a:gd name="connsiteY1" fmla="*/ 1259170 h 2293258"/>
              <a:gd name="connsiteX2" fmla="*/ 943429 w 943429"/>
              <a:gd name="connsiteY2" fmla="*/ 2293258 h 2293258"/>
              <a:gd name="connsiteX3" fmla="*/ 898720 w 943429"/>
              <a:gd name="connsiteY3" fmla="*/ 2244016 h 2293258"/>
              <a:gd name="connsiteX0" fmla="*/ 0 w 898720"/>
              <a:gd name="connsiteY0" fmla="*/ 0 h 2244016"/>
              <a:gd name="connsiteX1" fmla="*/ 496343 w 898720"/>
              <a:gd name="connsiteY1" fmla="*/ 1259170 h 2244016"/>
              <a:gd name="connsiteX2" fmla="*/ 898720 w 898720"/>
              <a:gd name="connsiteY2" fmla="*/ 2244016 h 2244016"/>
              <a:gd name="connsiteX0" fmla="*/ 0 w 898720"/>
              <a:gd name="connsiteY0" fmla="*/ 0 h 2244016"/>
              <a:gd name="connsiteX1" fmla="*/ 496343 w 898720"/>
              <a:gd name="connsiteY1" fmla="*/ 1259170 h 2244016"/>
              <a:gd name="connsiteX2" fmla="*/ 898720 w 898720"/>
              <a:gd name="connsiteY2" fmla="*/ 2244016 h 2244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8720" h="2244016">
                <a:moveTo>
                  <a:pt x="0" y="0"/>
                </a:moveTo>
                <a:cubicBezTo>
                  <a:pt x="233441" y="68908"/>
                  <a:pt x="334907" y="753661"/>
                  <a:pt x="496343" y="1259170"/>
                </a:cubicBezTo>
                <a:cubicBezTo>
                  <a:pt x="646130" y="1633173"/>
                  <a:pt x="744548" y="2076153"/>
                  <a:pt x="898720" y="2244016"/>
                </a:cubicBezTo>
              </a:path>
            </a:pathLst>
          </a:cu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1547664" y="1196752"/>
            <a:ext cx="720080" cy="4320480"/>
          </a:xfrm>
          <a:custGeom>
            <a:avLst/>
            <a:gdLst>
              <a:gd name="connsiteX0" fmla="*/ 0 w 943429"/>
              <a:gd name="connsiteY0" fmla="*/ 0 h 2293258"/>
              <a:gd name="connsiteX1" fmla="*/ 580572 w 943429"/>
              <a:gd name="connsiteY1" fmla="*/ 1088572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580572 w 943429"/>
              <a:gd name="connsiteY1" fmla="*/ 1088572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580572 w 943429"/>
              <a:gd name="connsiteY1" fmla="*/ 1088572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152730 w 520095"/>
              <a:gd name="connsiteY0" fmla="*/ 0 h 3445386"/>
              <a:gd name="connsiteX1" fmla="*/ 157238 w 520095"/>
              <a:gd name="connsiteY1" fmla="*/ 2240700 h 3445386"/>
              <a:gd name="connsiteX2" fmla="*/ 520095 w 520095"/>
              <a:gd name="connsiteY2" fmla="*/ 3445386 h 3445386"/>
              <a:gd name="connsiteX3" fmla="*/ 520095 w 520095"/>
              <a:gd name="connsiteY3" fmla="*/ 3445386 h 3445386"/>
              <a:gd name="connsiteX0" fmla="*/ 152730 w 520095"/>
              <a:gd name="connsiteY0" fmla="*/ 0 h 3445386"/>
              <a:gd name="connsiteX1" fmla="*/ 157238 w 520095"/>
              <a:gd name="connsiteY1" fmla="*/ 2240700 h 3445386"/>
              <a:gd name="connsiteX2" fmla="*/ 520095 w 520095"/>
              <a:gd name="connsiteY2" fmla="*/ 3445386 h 3445386"/>
              <a:gd name="connsiteX3" fmla="*/ 520095 w 520095"/>
              <a:gd name="connsiteY3" fmla="*/ 3445386 h 3445386"/>
              <a:gd name="connsiteX0" fmla="*/ 13222 w 380587"/>
              <a:gd name="connsiteY0" fmla="*/ 0 h 3445386"/>
              <a:gd name="connsiteX1" fmla="*/ 157238 w 380587"/>
              <a:gd name="connsiteY1" fmla="*/ 1944216 h 3445386"/>
              <a:gd name="connsiteX2" fmla="*/ 380587 w 380587"/>
              <a:gd name="connsiteY2" fmla="*/ 3445386 h 3445386"/>
              <a:gd name="connsiteX3" fmla="*/ 380587 w 380587"/>
              <a:gd name="connsiteY3" fmla="*/ 3445386 h 3445386"/>
              <a:gd name="connsiteX0" fmla="*/ 13222 w 380587"/>
              <a:gd name="connsiteY0" fmla="*/ 0 h 3445386"/>
              <a:gd name="connsiteX1" fmla="*/ 157238 w 380587"/>
              <a:gd name="connsiteY1" fmla="*/ 1944216 h 3445386"/>
              <a:gd name="connsiteX2" fmla="*/ 380587 w 380587"/>
              <a:gd name="connsiteY2" fmla="*/ 3445386 h 3445386"/>
              <a:gd name="connsiteX3" fmla="*/ 380587 w 380587"/>
              <a:gd name="connsiteY3" fmla="*/ 3445386 h 3445386"/>
              <a:gd name="connsiteX0" fmla="*/ 0 w 367365"/>
              <a:gd name="connsiteY0" fmla="*/ 0 h 3445386"/>
              <a:gd name="connsiteX1" fmla="*/ 144016 w 367365"/>
              <a:gd name="connsiteY1" fmla="*/ 1944216 h 3445386"/>
              <a:gd name="connsiteX2" fmla="*/ 367365 w 367365"/>
              <a:gd name="connsiteY2" fmla="*/ 3445386 h 3445386"/>
              <a:gd name="connsiteX3" fmla="*/ 367365 w 367365"/>
              <a:gd name="connsiteY3" fmla="*/ 3445386 h 3445386"/>
              <a:gd name="connsiteX0" fmla="*/ 0 w 367365"/>
              <a:gd name="connsiteY0" fmla="*/ 0 h 3445386"/>
              <a:gd name="connsiteX1" fmla="*/ 144016 w 367365"/>
              <a:gd name="connsiteY1" fmla="*/ 1944216 h 3445386"/>
              <a:gd name="connsiteX2" fmla="*/ 367365 w 367365"/>
              <a:gd name="connsiteY2" fmla="*/ 3445386 h 3445386"/>
              <a:gd name="connsiteX3" fmla="*/ 367365 w 367365"/>
              <a:gd name="connsiteY3" fmla="*/ 3445386 h 3445386"/>
              <a:gd name="connsiteX0" fmla="*/ 0 w 367365"/>
              <a:gd name="connsiteY0" fmla="*/ 0 h 3445386"/>
              <a:gd name="connsiteX1" fmla="*/ 144016 w 367365"/>
              <a:gd name="connsiteY1" fmla="*/ 1944216 h 3445386"/>
              <a:gd name="connsiteX2" fmla="*/ 367365 w 367365"/>
              <a:gd name="connsiteY2" fmla="*/ 3445386 h 3445386"/>
              <a:gd name="connsiteX3" fmla="*/ 367365 w 367365"/>
              <a:gd name="connsiteY3" fmla="*/ 3445386 h 3445386"/>
              <a:gd name="connsiteX0" fmla="*/ 0 w 367365"/>
              <a:gd name="connsiteY0" fmla="*/ 0 h 3445386"/>
              <a:gd name="connsiteX1" fmla="*/ 183683 w 367365"/>
              <a:gd name="connsiteY1" fmla="*/ 2641463 h 3445386"/>
              <a:gd name="connsiteX2" fmla="*/ 367365 w 367365"/>
              <a:gd name="connsiteY2" fmla="*/ 3445386 h 3445386"/>
              <a:gd name="connsiteX3" fmla="*/ 367365 w 367365"/>
              <a:gd name="connsiteY3" fmla="*/ 3445386 h 3445386"/>
              <a:gd name="connsiteX0" fmla="*/ 0 w 367365"/>
              <a:gd name="connsiteY0" fmla="*/ 0 h 3445386"/>
              <a:gd name="connsiteX1" fmla="*/ 183683 w 367365"/>
              <a:gd name="connsiteY1" fmla="*/ 2641463 h 3445386"/>
              <a:gd name="connsiteX2" fmla="*/ 367365 w 367365"/>
              <a:gd name="connsiteY2" fmla="*/ 3445386 h 3445386"/>
              <a:gd name="connsiteX3" fmla="*/ 367365 w 367365"/>
              <a:gd name="connsiteY3" fmla="*/ 3445386 h 3445386"/>
              <a:gd name="connsiteX0" fmla="*/ 0 w 367365"/>
              <a:gd name="connsiteY0" fmla="*/ 0 h 3445386"/>
              <a:gd name="connsiteX1" fmla="*/ 183683 w 367365"/>
              <a:gd name="connsiteY1" fmla="*/ 2641463 h 3445386"/>
              <a:gd name="connsiteX2" fmla="*/ 367365 w 367365"/>
              <a:gd name="connsiteY2" fmla="*/ 3445386 h 3445386"/>
              <a:gd name="connsiteX3" fmla="*/ 367365 w 367365"/>
              <a:gd name="connsiteY3" fmla="*/ 3445386 h 3445386"/>
              <a:gd name="connsiteX0" fmla="*/ 0 w 367365"/>
              <a:gd name="connsiteY0" fmla="*/ 0 h 3445386"/>
              <a:gd name="connsiteX1" fmla="*/ 183683 w 367365"/>
              <a:gd name="connsiteY1" fmla="*/ 2641463 h 3445386"/>
              <a:gd name="connsiteX2" fmla="*/ 367365 w 367365"/>
              <a:gd name="connsiteY2" fmla="*/ 3445386 h 3445386"/>
              <a:gd name="connsiteX3" fmla="*/ 367365 w 367365"/>
              <a:gd name="connsiteY3" fmla="*/ 3445386 h 3445386"/>
              <a:gd name="connsiteX0" fmla="*/ 0 w 367365"/>
              <a:gd name="connsiteY0" fmla="*/ 0 h 3445386"/>
              <a:gd name="connsiteX1" fmla="*/ 146946 w 367365"/>
              <a:gd name="connsiteY1" fmla="*/ 2469193 h 3445386"/>
              <a:gd name="connsiteX2" fmla="*/ 367365 w 367365"/>
              <a:gd name="connsiteY2" fmla="*/ 3445386 h 3445386"/>
              <a:gd name="connsiteX3" fmla="*/ 367365 w 367365"/>
              <a:gd name="connsiteY3" fmla="*/ 3445386 h 3445386"/>
              <a:gd name="connsiteX0" fmla="*/ 0 w 367365"/>
              <a:gd name="connsiteY0" fmla="*/ 0 h 3445386"/>
              <a:gd name="connsiteX1" fmla="*/ 146946 w 367365"/>
              <a:gd name="connsiteY1" fmla="*/ 2469193 h 3445386"/>
              <a:gd name="connsiteX2" fmla="*/ 367365 w 367365"/>
              <a:gd name="connsiteY2" fmla="*/ 3445386 h 3445386"/>
              <a:gd name="connsiteX3" fmla="*/ 367365 w 367365"/>
              <a:gd name="connsiteY3" fmla="*/ 3445386 h 344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365" h="3445386">
                <a:moveTo>
                  <a:pt x="0" y="0"/>
                </a:moveTo>
                <a:cubicBezTo>
                  <a:pt x="45407" y="727150"/>
                  <a:pt x="33734" y="1624951"/>
                  <a:pt x="146946" y="2469193"/>
                </a:cubicBezTo>
                <a:cubicBezTo>
                  <a:pt x="179483" y="3007183"/>
                  <a:pt x="283630" y="3400296"/>
                  <a:pt x="367365" y="3445386"/>
                </a:cubicBezTo>
                <a:lnTo>
                  <a:pt x="367365" y="3445386"/>
                </a:lnTo>
              </a:path>
            </a:pathLst>
          </a:cu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18115" name="Object 11"/>
          <p:cNvGraphicFramePr>
            <a:graphicFrameLocks noChangeAspect="1"/>
          </p:cNvGraphicFramePr>
          <p:nvPr/>
        </p:nvGraphicFramePr>
        <p:xfrm>
          <a:off x="961182" y="980728"/>
          <a:ext cx="298450" cy="325438"/>
        </p:xfrm>
        <a:graphic>
          <a:graphicData uri="http://schemas.openxmlformats.org/presentationml/2006/ole">
            <p:oleObj spid="_x0000_s219139" name="数式" r:id="rId4" imgW="152280" imgH="164880" progId="Equation.3">
              <p:embed/>
            </p:oleObj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4067944" y="2420888"/>
            <a:ext cx="2485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0000FF"/>
                </a:solidFill>
              </a:rPr>
              <a:t>Healthy branch</a:t>
            </a:r>
            <a:endParaRPr lang="ja-JP" altLang="en-US" sz="28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1553029" y="1175657"/>
            <a:ext cx="72571" cy="1337734"/>
          </a:xfrm>
          <a:custGeom>
            <a:avLst/>
            <a:gdLst>
              <a:gd name="connsiteX0" fmla="*/ 0 w 72571"/>
              <a:gd name="connsiteY0" fmla="*/ 0 h 1337734"/>
              <a:gd name="connsiteX1" fmla="*/ 58057 w 72571"/>
              <a:gd name="connsiteY1" fmla="*/ 1146629 h 1337734"/>
              <a:gd name="connsiteX2" fmla="*/ 72571 w 72571"/>
              <a:gd name="connsiteY2" fmla="*/ 1146629 h 1337734"/>
              <a:gd name="connsiteX3" fmla="*/ 58057 w 72571"/>
              <a:gd name="connsiteY3" fmla="*/ 1190172 h 1337734"/>
              <a:gd name="connsiteX0" fmla="*/ 0 w 72571"/>
              <a:gd name="connsiteY0" fmla="*/ 0 h 1337734"/>
              <a:gd name="connsiteX1" fmla="*/ 58057 w 72571"/>
              <a:gd name="connsiteY1" fmla="*/ 1146629 h 1337734"/>
              <a:gd name="connsiteX2" fmla="*/ 72571 w 72571"/>
              <a:gd name="connsiteY2" fmla="*/ 1146629 h 1337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571" h="1337734">
                <a:moveTo>
                  <a:pt x="0" y="0"/>
                </a:moveTo>
                <a:cubicBezTo>
                  <a:pt x="19352" y="382210"/>
                  <a:pt x="45962" y="955524"/>
                  <a:pt x="58057" y="1146629"/>
                </a:cubicBezTo>
                <a:cubicBezTo>
                  <a:pt x="70152" y="1337734"/>
                  <a:pt x="72571" y="1139372"/>
                  <a:pt x="72571" y="1146629"/>
                </a:cubicBezTo>
              </a:path>
            </a:pathLst>
          </a:cu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547664" y="1052736"/>
            <a:ext cx="2948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Gradient instability</a:t>
            </a:r>
            <a:endParaRPr lang="ja-JP" altLang="en-US" sz="28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16" name="フリーフォーム 15"/>
          <p:cNvSpPr/>
          <p:nvPr/>
        </p:nvSpPr>
        <p:spPr>
          <a:xfrm>
            <a:off x="2267744" y="2291386"/>
            <a:ext cx="1368153" cy="3225846"/>
          </a:xfrm>
          <a:custGeom>
            <a:avLst/>
            <a:gdLst>
              <a:gd name="connsiteX0" fmla="*/ 0 w 72571"/>
              <a:gd name="connsiteY0" fmla="*/ 0 h 1337734"/>
              <a:gd name="connsiteX1" fmla="*/ 58057 w 72571"/>
              <a:gd name="connsiteY1" fmla="*/ 1146629 h 1337734"/>
              <a:gd name="connsiteX2" fmla="*/ 72571 w 72571"/>
              <a:gd name="connsiteY2" fmla="*/ 1146629 h 1337734"/>
              <a:gd name="connsiteX3" fmla="*/ 58057 w 72571"/>
              <a:gd name="connsiteY3" fmla="*/ 1190172 h 1337734"/>
              <a:gd name="connsiteX0" fmla="*/ 0 w 72571"/>
              <a:gd name="connsiteY0" fmla="*/ 0 h 1337734"/>
              <a:gd name="connsiteX1" fmla="*/ 58057 w 72571"/>
              <a:gd name="connsiteY1" fmla="*/ 1146629 h 1337734"/>
              <a:gd name="connsiteX2" fmla="*/ 72571 w 72571"/>
              <a:gd name="connsiteY2" fmla="*/ 1146629 h 1337734"/>
              <a:gd name="connsiteX0" fmla="*/ 854607 w 873959"/>
              <a:gd name="connsiteY0" fmla="*/ 0 h 382210"/>
              <a:gd name="connsiteX1" fmla="*/ 120013 w 873959"/>
              <a:gd name="connsiteY1" fmla="*/ 125806 h 382210"/>
              <a:gd name="connsiteX2" fmla="*/ 134527 w 873959"/>
              <a:gd name="connsiteY2" fmla="*/ 125806 h 382210"/>
              <a:gd name="connsiteX0" fmla="*/ 854607 w 854607"/>
              <a:gd name="connsiteY0" fmla="*/ 0 h 155233"/>
              <a:gd name="connsiteX1" fmla="*/ 120013 w 854607"/>
              <a:gd name="connsiteY1" fmla="*/ 125806 h 155233"/>
              <a:gd name="connsiteX2" fmla="*/ 134527 w 854607"/>
              <a:gd name="connsiteY2" fmla="*/ 125806 h 155233"/>
              <a:gd name="connsiteX0" fmla="*/ 1296144 w 1296144"/>
              <a:gd name="connsiteY0" fmla="*/ 402253 h 3570605"/>
              <a:gd name="connsiteX1" fmla="*/ 561550 w 1296144"/>
              <a:gd name="connsiteY1" fmla="*/ 528059 h 3570605"/>
              <a:gd name="connsiteX2" fmla="*/ 0 w 1296144"/>
              <a:gd name="connsiteY2" fmla="*/ 3570605 h 3570605"/>
              <a:gd name="connsiteX0" fmla="*/ 1296144 w 1296144"/>
              <a:gd name="connsiteY0" fmla="*/ 0 h 3168352"/>
              <a:gd name="connsiteX1" fmla="*/ 792088 w 1296144"/>
              <a:gd name="connsiteY1" fmla="*/ 936104 h 3168352"/>
              <a:gd name="connsiteX2" fmla="*/ 0 w 1296144"/>
              <a:gd name="connsiteY2" fmla="*/ 3168352 h 3168352"/>
              <a:gd name="connsiteX0" fmla="*/ 1296144 w 1296144"/>
              <a:gd name="connsiteY0" fmla="*/ 0 h 3168352"/>
              <a:gd name="connsiteX1" fmla="*/ 792088 w 1296144"/>
              <a:gd name="connsiteY1" fmla="*/ 936104 h 3168352"/>
              <a:gd name="connsiteX2" fmla="*/ 0 w 1296144"/>
              <a:gd name="connsiteY2" fmla="*/ 3168352 h 3168352"/>
              <a:gd name="connsiteX0" fmla="*/ 1296144 w 1296144"/>
              <a:gd name="connsiteY0" fmla="*/ 0 h 3168352"/>
              <a:gd name="connsiteX1" fmla="*/ 792088 w 1296144"/>
              <a:gd name="connsiteY1" fmla="*/ 936104 h 3168352"/>
              <a:gd name="connsiteX2" fmla="*/ 0 w 1296144"/>
              <a:gd name="connsiteY2" fmla="*/ 3168352 h 3168352"/>
              <a:gd name="connsiteX0" fmla="*/ 1728192 w 1728192"/>
              <a:gd name="connsiteY0" fmla="*/ 0 h 3528391"/>
              <a:gd name="connsiteX1" fmla="*/ 1224136 w 1728192"/>
              <a:gd name="connsiteY1" fmla="*/ 936104 h 3528391"/>
              <a:gd name="connsiteX2" fmla="*/ 0 w 1728192"/>
              <a:gd name="connsiteY2" fmla="*/ 3528391 h 3528391"/>
              <a:gd name="connsiteX0" fmla="*/ 1296144 w 1296144"/>
              <a:gd name="connsiteY0" fmla="*/ 0 h 3168351"/>
              <a:gd name="connsiteX1" fmla="*/ 792088 w 1296144"/>
              <a:gd name="connsiteY1" fmla="*/ 936104 h 3168351"/>
              <a:gd name="connsiteX2" fmla="*/ 0 w 1296144"/>
              <a:gd name="connsiteY2" fmla="*/ 3168351 h 3168351"/>
              <a:gd name="connsiteX0" fmla="*/ 1423907 w 1423907"/>
              <a:gd name="connsiteY0" fmla="*/ 0 h 3537673"/>
              <a:gd name="connsiteX1" fmla="*/ 919851 w 1423907"/>
              <a:gd name="connsiteY1" fmla="*/ 936104 h 3537673"/>
              <a:gd name="connsiteX2" fmla="*/ 127763 w 1423907"/>
              <a:gd name="connsiteY2" fmla="*/ 3168351 h 3537673"/>
              <a:gd name="connsiteX3" fmla="*/ 153276 w 1423907"/>
              <a:gd name="connsiteY3" fmla="*/ 3152033 h 3537673"/>
              <a:gd name="connsiteX0" fmla="*/ 1423907 w 1423907"/>
              <a:gd name="connsiteY0" fmla="*/ 0 h 3537673"/>
              <a:gd name="connsiteX1" fmla="*/ 919851 w 1423907"/>
              <a:gd name="connsiteY1" fmla="*/ 936104 h 3537673"/>
              <a:gd name="connsiteX2" fmla="*/ 127763 w 1423907"/>
              <a:gd name="connsiteY2" fmla="*/ 3168351 h 3537673"/>
              <a:gd name="connsiteX3" fmla="*/ 487804 w 1423907"/>
              <a:gd name="connsiteY3" fmla="*/ 3456383 h 3537673"/>
              <a:gd name="connsiteX0" fmla="*/ 1399521 w 1399521"/>
              <a:gd name="connsiteY0" fmla="*/ 0 h 3655364"/>
              <a:gd name="connsiteX1" fmla="*/ 895465 w 1399521"/>
              <a:gd name="connsiteY1" fmla="*/ 936104 h 3655364"/>
              <a:gd name="connsiteX2" fmla="*/ 103377 w 1399521"/>
              <a:gd name="connsiteY2" fmla="*/ 3168351 h 3655364"/>
              <a:gd name="connsiteX3" fmla="*/ 463418 w 1399521"/>
              <a:gd name="connsiteY3" fmla="*/ 3456383 h 3655364"/>
              <a:gd name="connsiteX0" fmla="*/ 936103 w 936103"/>
              <a:gd name="connsiteY0" fmla="*/ 0 h 3456383"/>
              <a:gd name="connsiteX1" fmla="*/ 432047 w 936103"/>
              <a:gd name="connsiteY1" fmla="*/ 936104 h 3456383"/>
              <a:gd name="connsiteX2" fmla="*/ 0 w 936103"/>
              <a:gd name="connsiteY2" fmla="*/ 3456383 h 3456383"/>
              <a:gd name="connsiteX0" fmla="*/ 1296143 w 1296143"/>
              <a:gd name="connsiteY0" fmla="*/ 0 h 3096343"/>
              <a:gd name="connsiteX1" fmla="*/ 792087 w 1296143"/>
              <a:gd name="connsiteY1" fmla="*/ 936104 h 3096343"/>
              <a:gd name="connsiteX2" fmla="*/ 0 w 1296143"/>
              <a:gd name="connsiteY2" fmla="*/ 3096343 h 3096343"/>
              <a:gd name="connsiteX0" fmla="*/ 1296143 w 1296143"/>
              <a:gd name="connsiteY0" fmla="*/ 0 h 3096343"/>
              <a:gd name="connsiteX1" fmla="*/ 792087 w 1296143"/>
              <a:gd name="connsiteY1" fmla="*/ 936104 h 3096343"/>
              <a:gd name="connsiteX2" fmla="*/ 0 w 1296143"/>
              <a:gd name="connsiteY2" fmla="*/ 3096343 h 3096343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524169"/>
              <a:gd name="connsiteY0" fmla="*/ 228026 h 3396377"/>
              <a:gd name="connsiteX1" fmla="*/ 1440160 w 1524169"/>
              <a:gd name="connsiteY1" fmla="*/ 156017 h 3396377"/>
              <a:gd name="connsiteX2" fmla="*/ 864095 w 1524169"/>
              <a:gd name="connsiteY2" fmla="*/ 1164130 h 3396377"/>
              <a:gd name="connsiteX3" fmla="*/ 0 w 1524169"/>
              <a:gd name="connsiteY3" fmla="*/ 3396377 h 3396377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440160 w 1440160"/>
              <a:gd name="connsiteY0" fmla="*/ 0 h 3240360"/>
              <a:gd name="connsiteX1" fmla="*/ 864095 w 1440160"/>
              <a:gd name="connsiteY1" fmla="*/ 1008113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08113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08113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80120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80120 h 3240360"/>
              <a:gd name="connsiteX2" fmla="*/ 0 w 1440160"/>
              <a:gd name="connsiteY2" fmla="*/ 3240360 h 3240360"/>
              <a:gd name="connsiteX0" fmla="*/ 1368153 w 1368153"/>
              <a:gd name="connsiteY0" fmla="*/ 0 h 3225846"/>
              <a:gd name="connsiteX1" fmla="*/ 792088 w 1368153"/>
              <a:gd name="connsiteY1" fmla="*/ 1080120 h 3225846"/>
              <a:gd name="connsiteX2" fmla="*/ 0 w 1368153"/>
              <a:gd name="connsiteY2" fmla="*/ 3225846 h 3225846"/>
              <a:gd name="connsiteX0" fmla="*/ 1368153 w 1368153"/>
              <a:gd name="connsiteY0" fmla="*/ 0 h 3225846"/>
              <a:gd name="connsiteX1" fmla="*/ 792088 w 1368153"/>
              <a:gd name="connsiteY1" fmla="*/ 1080120 h 3225846"/>
              <a:gd name="connsiteX2" fmla="*/ 0 w 1368153"/>
              <a:gd name="connsiteY2" fmla="*/ 3225846 h 3225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8153" h="3225846">
                <a:moveTo>
                  <a:pt x="1368153" y="0"/>
                </a:moveTo>
                <a:cubicBezTo>
                  <a:pt x="1056425" y="71516"/>
                  <a:pt x="995457" y="485305"/>
                  <a:pt x="792088" y="1080120"/>
                </a:cubicBezTo>
                <a:cubicBezTo>
                  <a:pt x="579569" y="1671014"/>
                  <a:pt x="256882" y="3137883"/>
                  <a:pt x="0" y="3225846"/>
                </a:cubicBezTo>
              </a:path>
            </a:pathLst>
          </a:custGeom>
          <a:ln w="412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5191606" y="1196752"/>
            <a:ext cx="2044690" cy="4436030"/>
          </a:xfrm>
          <a:custGeom>
            <a:avLst/>
            <a:gdLst>
              <a:gd name="connsiteX0" fmla="*/ 0 w 72571"/>
              <a:gd name="connsiteY0" fmla="*/ 0 h 1337734"/>
              <a:gd name="connsiteX1" fmla="*/ 58057 w 72571"/>
              <a:gd name="connsiteY1" fmla="*/ 1146629 h 1337734"/>
              <a:gd name="connsiteX2" fmla="*/ 72571 w 72571"/>
              <a:gd name="connsiteY2" fmla="*/ 1146629 h 1337734"/>
              <a:gd name="connsiteX3" fmla="*/ 58057 w 72571"/>
              <a:gd name="connsiteY3" fmla="*/ 1190172 h 1337734"/>
              <a:gd name="connsiteX0" fmla="*/ 0 w 72571"/>
              <a:gd name="connsiteY0" fmla="*/ 0 h 1337734"/>
              <a:gd name="connsiteX1" fmla="*/ 58057 w 72571"/>
              <a:gd name="connsiteY1" fmla="*/ 1146629 h 1337734"/>
              <a:gd name="connsiteX2" fmla="*/ 72571 w 72571"/>
              <a:gd name="connsiteY2" fmla="*/ 1146629 h 1337734"/>
              <a:gd name="connsiteX0" fmla="*/ 854607 w 873959"/>
              <a:gd name="connsiteY0" fmla="*/ 0 h 382210"/>
              <a:gd name="connsiteX1" fmla="*/ 120013 w 873959"/>
              <a:gd name="connsiteY1" fmla="*/ 125806 h 382210"/>
              <a:gd name="connsiteX2" fmla="*/ 134527 w 873959"/>
              <a:gd name="connsiteY2" fmla="*/ 125806 h 382210"/>
              <a:gd name="connsiteX0" fmla="*/ 854607 w 854607"/>
              <a:gd name="connsiteY0" fmla="*/ 0 h 155233"/>
              <a:gd name="connsiteX1" fmla="*/ 120013 w 854607"/>
              <a:gd name="connsiteY1" fmla="*/ 125806 h 155233"/>
              <a:gd name="connsiteX2" fmla="*/ 134527 w 854607"/>
              <a:gd name="connsiteY2" fmla="*/ 125806 h 155233"/>
              <a:gd name="connsiteX0" fmla="*/ 1296144 w 1296144"/>
              <a:gd name="connsiteY0" fmla="*/ 402253 h 3570605"/>
              <a:gd name="connsiteX1" fmla="*/ 561550 w 1296144"/>
              <a:gd name="connsiteY1" fmla="*/ 528059 h 3570605"/>
              <a:gd name="connsiteX2" fmla="*/ 0 w 1296144"/>
              <a:gd name="connsiteY2" fmla="*/ 3570605 h 3570605"/>
              <a:gd name="connsiteX0" fmla="*/ 1296144 w 1296144"/>
              <a:gd name="connsiteY0" fmla="*/ 0 h 3168352"/>
              <a:gd name="connsiteX1" fmla="*/ 792088 w 1296144"/>
              <a:gd name="connsiteY1" fmla="*/ 936104 h 3168352"/>
              <a:gd name="connsiteX2" fmla="*/ 0 w 1296144"/>
              <a:gd name="connsiteY2" fmla="*/ 3168352 h 3168352"/>
              <a:gd name="connsiteX0" fmla="*/ 1296144 w 1296144"/>
              <a:gd name="connsiteY0" fmla="*/ 0 h 3168352"/>
              <a:gd name="connsiteX1" fmla="*/ 792088 w 1296144"/>
              <a:gd name="connsiteY1" fmla="*/ 936104 h 3168352"/>
              <a:gd name="connsiteX2" fmla="*/ 0 w 1296144"/>
              <a:gd name="connsiteY2" fmla="*/ 3168352 h 3168352"/>
              <a:gd name="connsiteX0" fmla="*/ 1296144 w 1296144"/>
              <a:gd name="connsiteY0" fmla="*/ 0 h 3168352"/>
              <a:gd name="connsiteX1" fmla="*/ 792088 w 1296144"/>
              <a:gd name="connsiteY1" fmla="*/ 936104 h 3168352"/>
              <a:gd name="connsiteX2" fmla="*/ 0 w 1296144"/>
              <a:gd name="connsiteY2" fmla="*/ 3168352 h 3168352"/>
              <a:gd name="connsiteX0" fmla="*/ 1728192 w 1728192"/>
              <a:gd name="connsiteY0" fmla="*/ 0 h 3528391"/>
              <a:gd name="connsiteX1" fmla="*/ 1224136 w 1728192"/>
              <a:gd name="connsiteY1" fmla="*/ 936104 h 3528391"/>
              <a:gd name="connsiteX2" fmla="*/ 0 w 1728192"/>
              <a:gd name="connsiteY2" fmla="*/ 3528391 h 3528391"/>
              <a:gd name="connsiteX0" fmla="*/ 1296144 w 1296144"/>
              <a:gd name="connsiteY0" fmla="*/ 0 h 3168351"/>
              <a:gd name="connsiteX1" fmla="*/ 792088 w 1296144"/>
              <a:gd name="connsiteY1" fmla="*/ 936104 h 3168351"/>
              <a:gd name="connsiteX2" fmla="*/ 0 w 1296144"/>
              <a:gd name="connsiteY2" fmla="*/ 3168351 h 3168351"/>
              <a:gd name="connsiteX0" fmla="*/ 1423907 w 1423907"/>
              <a:gd name="connsiteY0" fmla="*/ 0 h 3537673"/>
              <a:gd name="connsiteX1" fmla="*/ 919851 w 1423907"/>
              <a:gd name="connsiteY1" fmla="*/ 936104 h 3537673"/>
              <a:gd name="connsiteX2" fmla="*/ 127763 w 1423907"/>
              <a:gd name="connsiteY2" fmla="*/ 3168351 h 3537673"/>
              <a:gd name="connsiteX3" fmla="*/ 153276 w 1423907"/>
              <a:gd name="connsiteY3" fmla="*/ 3152033 h 3537673"/>
              <a:gd name="connsiteX0" fmla="*/ 1423907 w 1423907"/>
              <a:gd name="connsiteY0" fmla="*/ 0 h 3537673"/>
              <a:gd name="connsiteX1" fmla="*/ 919851 w 1423907"/>
              <a:gd name="connsiteY1" fmla="*/ 936104 h 3537673"/>
              <a:gd name="connsiteX2" fmla="*/ 127763 w 1423907"/>
              <a:gd name="connsiteY2" fmla="*/ 3168351 h 3537673"/>
              <a:gd name="connsiteX3" fmla="*/ 487804 w 1423907"/>
              <a:gd name="connsiteY3" fmla="*/ 3456383 h 3537673"/>
              <a:gd name="connsiteX0" fmla="*/ 1399521 w 1399521"/>
              <a:gd name="connsiteY0" fmla="*/ 0 h 3655364"/>
              <a:gd name="connsiteX1" fmla="*/ 895465 w 1399521"/>
              <a:gd name="connsiteY1" fmla="*/ 936104 h 3655364"/>
              <a:gd name="connsiteX2" fmla="*/ 103377 w 1399521"/>
              <a:gd name="connsiteY2" fmla="*/ 3168351 h 3655364"/>
              <a:gd name="connsiteX3" fmla="*/ 463418 w 1399521"/>
              <a:gd name="connsiteY3" fmla="*/ 3456383 h 3655364"/>
              <a:gd name="connsiteX0" fmla="*/ 936103 w 936103"/>
              <a:gd name="connsiteY0" fmla="*/ 0 h 3456383"/>
              <a:gd name="connsiteX1" fmla="*/ 432047 w 936103"/>
              <a:gd name="connsiteY1" fmla="*/ 936104 h 3456383"/>
              <a:gd name="connsiteX2" fmla="*/ 0 w 936103"/>
              <a:gd name="connsiteY2" fmla="*/ 3456383 h 3456383"/>
              <a:gd name="connsiteX0" fmla="*/ 1296143 w 1296143"/>
              <a:gd name="connsiteY0" fmla="*/ 0 h 3096343"/>
              <a:gd name="connsiteX1" fmla="*/ 792087 w 1296143"/>
              <a:gd name="connsiteY1" fmla="*/ 936104 h 3096343"/>
              <a:gd name="connsiteX2" fmla="*/ 0 w 1296143"/>
              <a:gd name="connsiteY2" fmla="*/ 3096343 h 3096343"/>
              <a:gd name="connsiteX0" fmla="*/ 1296143 w 1296143"/>
              <a:gd name="connsiteY0" fmla="*/ 0 h 3096343"/>
              <a:gd name="connsiteX1" fmla="*/ 792087 w 1296143"/>
              <a:gd name="connsiteY1" fmla="*/ 936104 h 3096343"/>
              <a:gd name="connsiteX2" fmla="*/ 0 w 1296143"/>
              <a:gd name="connsiteY2" fmla="*/ 3096343 h 3096343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524169"/>
              <a:gd name="connsiteY0" fmla="*/ 228026 h 3396377"/>
              <a:gd name="connsiteX1" fmla="*/ 1440160 w 1524169"/>
              <a:gd name="connsiteY1" fmla="*/ 156017 h 3396377"/>
              <a:gd name="connsiteX2" fmla="*/ 864095 w 1524169"/>
              <a:gd name="connsiteY2" fmla="*/ 1164130 h 3396377"/>
              <a:gd name="connsiteX3" fmla="*/ 0 w 1524169"/>
              <a:gd name="connsiteY3" fmla="*/ 3396377 h 3396377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440160 w 1440160"/>
              <a:gd name="connsiteY0" fmla="*/ 0 h 3240360"/>
              <a:gd name="connsiteX1" fmla="*/ 864095 w 1440160"/>
              <a:gd name="connsiteY1" fmla="*/ 1008113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08113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08113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80120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80120 h 3240360"/>
              <a:gd name="connsiteX2" fmla="*/ 0 w 1440160"/>
              <a:gd name="connsiteY2" fmla="*/ 3240360 h 3240360"/>
              <a:gd name="connsiteX0" fmla="*/ 2044690 w 2044690"/>
              <a:gd name="connsiteY0" fmla="*/ 0 h 4436030"/>
              <a:gd name="connsiteX1" fmla="*/ 864095 w 2044690"/>
              <a:gd name="connsiteY1" fmla="*/ 2275790 h 4436030"/>
              <a:gd name="connsiteX2" fmla="*/ 0 w 2044690"/>
              <a:gd name="connsiteY2" fmla="*/ 4436030 h 4436030"/>
              <a:gd name="connsiteX0" fmla="*/ 2044690 w 2044690"/>
              <a:gd name="connsiteY0" fmla="*/ 0 h 4436030"/>
              <a:gd name="connsiteX1" fmla="*/ 864095 w 2044690"/>
              <a:gd name="connsiteY1" fmla="*/ 2275790 h 4436030"/>
              <a:gd name="connsiteX2" fmla="*/ 0 w 2044690"/>
              <a:gd name="connsiteY2" fmla="*/ 4436030 h 4436030"/>
              <a:gd name="connsiteX0" fmla="*/ 2044690 w 2044690"/>
              <a:gd name="connsiteY0" fmla="*/ 0 h 4436030"/>
              <a:gd name="connsiteX1" fmla="*/ 1036578 w 2044690"/>
              <a:gd name="connsiteY1" fmla="*/ 2736304 h 4436030"/>
              <a:gd name="connsiteX2" fmla="*/ 0 w 2044690"/>
              <a:gd name="connsiteY2" fmla="*/ 4436030 h 443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690" h="4436030">
                <a:moveTo>
                  <a:pt x="2044690" y="0"/>
                </a:moveTo>
                <a:cubicBezTo>
                  <a:pt x="1780020" y="877735"/>
                  <a:pt x="1239947" y="2141489"/>
                  <a:pt x="1036578" y="2736304"/>
                </a:cubicBezTo>
                <a:cubicBezTo>
                  <a:pt x="824059" y="3327198"/>
                  <a:pt x="330715" y="4422442"/>
                  <a:pt x="0" y="4436030"/>
                </a:cubicBezTo>
              </a:path>
            </a:pathLst>
          </a:custGeom>
          <a:ln w="412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457200" y="0"/>
            <a:ext cx="8229600" cy="7647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dirty="0" smtClean="0">
                <a:latin typeface="+mj-lt"/>
                <a:ea typeface="+mj-ea"/>
                <a:cs typeface="+mj-cs"/>
              </a:rPr>
              <a:t>Meaning of </a:t>
            </a:r>
            <a:r>
              <a:rPr lang="en-US" altLang="ja-JP" sz="4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c </a:t>
            </a:r>
            <a:r>
              <a:rPr lang="en-US" altLang="ja-JP" sz="4400" dirty="0" smtClean="0">
                <a:latin typeface="+mj-lt"/>
                <a:ea typeface="+mj-ea"/>
                <a:cs typeface="+mj-cs"/>
              </a:rPr>
              <a:t>&gt;&gt;1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683568" y="1628800"/>
          <a:ext cx="3184525" cy="609600"/>
        </p:xfrm>
        <a:graphic>
          <a:graphicData uri="http://schemas.openxmlformats.org/presentationml/2006/ole">
            <p:oleObj spid="_x0000_s202754" name="数式" r:id="rId4" imgW="1409400" imgH="266400" progId="Equation.3">
              <p:embed/>
            </p:oleObj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547664" y="118373"/>
            <a:ext cx="60461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u="sng" dirty="0" smtClean="0"/>
              <a:t>Gravitational wave propagation</a:t>
            </a:r>
            <a:endParaRPr lang="ja-JP" altLang="en-US" sz="3600" u="sng" dirty="0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721589" y="2060848"/>
          <a:ext cx="3730625" cy="1071562"/>
        </p:xfrm>
        <a:graphic>
          <a:graphicData uri="http://schemas.openxmlformats.org/presentationml/2006/ole">
            <p:oleObj spid="_x0000_s202755" name="数式" r:id="rId5" imgW="1650960" imgH="469800" progId="Equation.3">
              <p:embed/>
            </p:oleObj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395536" y="764704"/>
            <a:ext cx="5115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990033"/>
                </a:solidFill>
              </a:rPr>
              <a:t>Short wavelength approximation</a:t>
            </a:r>
            <a:r>
              <a:rPr lang="ja-JP" altLang="en-US" sz="2800" dirty="0" smtClean="0">
                <a:solidFill>
                  <a:srgbClr val="990033"/>
                </a:solidFill>
              </a:rPr>
              <a:t>：</a:t>
            </a:r>
            <a:endParaRPr lang="ja-JP" altLang="en-US" sz="2800" dirty="0">
              <a:solidFill>
                <a:srgbClr val="990033"/>
              </a:solidFill>
            </a:endParaRPr>
          </a:p>
        </p:txBody>
      </p:sp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1403648" y="1196752"/>
          <a:ext cx="1883675" cy="504056"/>
        </p:xfrm>
        <a:graphic>
          <a:graphicData uri="http://schemas.openxmlformats.org/presentationml/2006/ole">
            <p:oleObj spid="_x0000_s202756" name="数式" r:id="rId6" imgW="914400" imgH="241200" progId="Equation.3">
              <p:embed/>
            </p:oleObj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5028278" y="2333972"/>
            <a:ext cx="36481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009900"/>
                </a:solidFill>
              </a:rPr>
              <a:t>(</a:t>
            </a:r>
            <a:r>
              <a:rPr lang="en-US" altLang="ja-JP" sz="2000" dirty="0" err="1" smtClean="0">
                <a:solidFill>
                  <a:srgbClr val="009900"/>
                </a:solidFill>
              </a:rPr>
              <a:t>Comelli</a:t>
            </a:r>
            <a:r>
              <a:rPr lang="en-US" altLang="ja-JP" sz="2000" dirty="0" smtClean="0">
                <a:solidFill>
                  <a:srgbClr val="009900"/>
                </a:solidFill>
              </a:rPr>
              <a:t>, </a:t>
            </a:r>
            <a:r>
              <a:rPr lang="en-US" altLang="ja-JP" sz="2000" dirty="0" err="1" smtClean="0">
                <a:solidFill>
                  <a:srgbClr val="009900"/>
                </a:solidFill>
              </a:rPr>
              <a:t>Crisostomi</a:t>
            </a:r>
            <a:r>
              <a:rPr lang="en-US" altLang="ja-JP" sz="2000" dirty="0" smtClean="0">
                <a:solidFill>
                  <a:srgbClr val="009900"/>
                </a:solidFill>
              </a:rPr>
              <a:t>, </a:t>
            </a:r>
            <a:r>
              <a:rPr lang="en-US" altLang="ja-JP" sz="2000" dirty="0" err="1" smtClean="0">
                <a:solidFill>
                  <a:srgbClr val="009900"/>
                </a:solidFill>
              </a:rPr>
              <a:t>Pilo</a:t>
            </a:r>
            <a:r>
              <a:rPr lang="en-US" altLang="ja-JP" sz="2000" dirty="0" smtClean="0">
                <a:solidFill>
                  <a:srgbClr val="009900"/>
                </a:solidFill>
              </a:rPr>
              <a:t>  (2012))</a:t>
            </a:r>
            <a:endParaRPr lang="ja-JP" altLang="en-US" sz="2000" dirty="0">
              <a:solidFill>
                <a:srgbClr val="009900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716016" y="3918148"/>
            <a:ext cx="3960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olidFill>
                  <a:srgbClr val="0000FF"/>
                </a:solidFill>
              </a:rPr>
              <a:t> </a:t>
            </a:r>
          </a:p>
          <a:p>
            <a:r>
              <a:rPr lang="en-US" altLang="ja-JP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ja-JP" altLang="en-US" sz="2800" dirty="0" smtClean="0">
                <a:solidFill>
                  <a:srgbClr val="0000FF"/>
                </a:solidFill>
              </a:rPr>
              <a:t>≠１</a:t>
            </a:r>
            <a:r>
              <a:rPr lang="en-US" altLang="ja-JP" sz="2800" dirty="0" smtClean="0">
                <a:solidFill>
                  <a:srgbClr val="0000FF"/>
                </a:solidFill>
              </a:rPr>
              <a:t> is important. </a:t>
            </a:r>
            <a:endParaRPr lang="ja-JP" altLang="en-US" sz="2800" i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6142" name="Object 14"/>
          <p:cNvGraphicFramePr>
            <a:graphicFrameLocks noChangeAspect="1"/>
          </p:cNvGraphicFramePr>
          <p:nvPr/>
        </p:nvGraphicFramePr>
        <p:xfrm>
          <a:off x="4882555" y="3297238"/>
          <a:ext cx="1197543" cy="720135"/>
        </p:xfrm>
        <a:graphic>
          <a:graphicData uri="http://schemas.openxmlformats.org/presentationml/2006/ole">
            <p:oleObj spid="_x0000_s202758" name="数式" r:id="rId7" imgW="749160" imgH="444240" progId="Equation.3">
              <p:embed/>
            </p:oleObj>
          </a:graphicData>
        </a:graphic>
      </p:graphicFrame>
      <p:graphicFrame>
        <p:nvGraphicFramePr>
          <p:cNvPr id="176143" name="Object 15"/>
          <p:cNvGraphicFramePr>
            <a:graphicFrameLocks noChangeAspect="1"/>
          </p:cNvGraphicFramePr>
          <p:nvPr/>
        </p:nvGraphicFramePr>
        <p:xfrm>
          <a:off x="2123728" y="3212976"/>
          <a:ext cx="1662113" cy="720725"/>
        </p:xfrm>
        <a:graphic>
          <a:graphicData uri="http://schemas.openxmlformats.org/presentationml/2006/ole">
            <p:oleObj spid="_x0000_s202759" name="数式" r:id="rId8" imgW="1028520" imgH="444240" progId="Equation.3">
              <p:embed/>
            </p:oleObj>
          </a:graphicData>
        </a:graphic>
      </p:graphicFrame>
      <p:cxnSp>
        <p:nvCxnSpPr>
          <p:cNvPr id="25" name="直線コネクタ 24"/>
          <p:cNvCxnSpPr/>
          <p:nvPr/>
        </p:nvCxnSpPr>
        <p:spPr>
          <a:xfrm>
            <a:off x="1331640" y="2166392"/>
            <a:ext cx="360040" cy="0"/>
          </a:xfrm>
          <a:prstGeom prst="line">
            <a:avLst/>
          </a:prstGeom>
          <a:ln w="444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1355870" y="2766020"/>
            <a:ext cx="648072" cy="0"/>
          </a:xfrm>
          <a:prstGeom prst="line">
            <a:avLst/>
          </a:prstGeom>
          <a:ln w="444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1979712" y="2180460"/>
            <a:ext cx="432048" cy="0"/>
          </a:xfrm>
          <a:prstGeom prst="line">
            <a:avLst/>
          </a:prstGeom>
          <a:ln w="444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2363982" y="3068120"/>
            <a:ext cx="576064" cy="0"/>
          </a:xfrm>
          <a:prstGeom prst="line">
            <a:avLst/>
          </a:prstGeom>
          <a:ln w="444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563782" y="3918148"/>
            <a:ext cx="3792194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mass term is important. </a:t>
            </a:r>
            <a:endParaRPr lang="ja-JP" altLang="en-US" sz="28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851814" y="4811861"/>
            <a:ext cx="224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solidFill>
                  <a:srgbClr val="FF0000"/>
                </a:solidFill>
              </a:rPr>
              <a:t>Eigenmodes</a:t>
            </a:r>
            <a:r>
              <a:rPr lang="en-US" altLang="ja-JP" sz="2400" dirty="0" smtClean="0">
                <a:solidFill>
                  <a:srgbClr val="FF0000"/>
                </a:solidFill>
              </a:rPr>
              <a:t> are</a:t>
            </a:r>
            <a:endParaRPr lang="ja-JP" altLang="en-US" sz="2400" dirty="0"/>
          </a:p>
        </p:txBody>
      </p:sp>
      <p:graphicFrame>
        <p:nvGraphicFramePr>
          <p:cNvPr id="176148" name="Object 20"/>
          <p:cNvGraphicFramePr>
            <a:graphicFrameLocks noChangeAspect="1"/>
          </p:cNvGraphicFramePr>
          <p:nvPr/>
        </p:nvGraphicFramePr>
        <p:xfrm>
          <a:off x="2349500" y="5302250"/>
          <a:ext cx="804863" cy="493713"/>
        </p:xfrm>
        <a:graphic>
          <a:graphicData uri="http://schemas.openxmlformats.org/presentationml/2006/ole">
            <p:oleObj spid="_x0000_s202760" name="数式" r:id="rId9" imgW="355320" imgH="215640" progId="Equation.3">
              <p:embed/>
            </p:oleObj>
          </a:graphicData>
        </a:graphic>
      </p:graphicFrame>
      <p:graphicFrame>
        <p:nvGraphicFramePr>
          <p:cNvPr id="176149" name="Object 21"/>
          <p:cNvGraphicFramePr>
            <a:graphicFrameLocks noChangeAspect="1"/>
          </p:cNvGraphicFramePr>
          <p:nvPr/>
        </p:nvGraphicFramePr>
        <p:xfrm>
          <a:off x="738188" y="5294660"/>
          <a:ext cx="1409700" cy="582612"/>
        </p:xfrm>
        <a:graphic>
          <a:graphicData uri="http://schemas.openxmlformats.org/presentationml/2006/ole">
            <p:oleObj spid="_x0000_s202761" name="数式" r:id="rId10" imgW="622080" imgH="253800" progId="Equation.3">
              <p:embed/>
            </p:oleObj>
          </a:graphicData>
        </a:graphic>
      </p:graphicFrame>
      <p:sp>
        <p:nvSpPr>
          <p:cNvPr id="59" name="正方形/長方形 58"/>
          <p:cNvSpPr/>
          <p:nvPr/>
        </p:nvSpPr>
        <p:spPr>
          <a:xfrm>
            <a:off x="4987154" y="4782244"/>
            <a:ext cx="224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solidFill>
                  <a:srgbClr val="0000FF"/>
                </a:solidFill>
              </a:rPr>
              <a:t>Eigenmodes</a:t>
            </a:r>
            <a:r>
              <a:rPr lang="en-US" altLang="ja-JP" sz="2400" dirty="0" smtClean="0">
                <a:solidFill>
                  <a:srgbClr val="0000FF"/>
                </a:solidFill>
              </a:rPr>
              <a:t> are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176150" name="Object 22"/>
          <p:cNvGraphicFramePr>
            <a:graphicFrameLocks noChangeAspect="1"/>
          </p:cNvGraphicFramePr>
          <p:nvPr/>
        </p:nvGraphicFramePr>
        <p:xfrm>
          <a:off x="5345977" y="5266928"/>
          <a:ext cx="920750" cy="552450"/>
        </p:xfrm>
        <a:graphic>
          <a:graphicData uri="http://schemas.openxmlformats.org/presentationml/2006/ole">
            <p:oleObj spid="_x0000_s202762" name="数式" r:id="rId11" imgW="406080" imgH="241200" progId="Equation.3">
              <p:embed/>
            </p:oleObj>
          </a:graphicData>
        </a:graphic>
      </p:graphicFrame>
      <p:cxnSp>
        <p:nvCxnSpPr>
          <p:cNvPr id="62" name="直線コネクタ 61"/>
          <p:cNvCxnSpPr/>
          <p:nvPr/>
        </p:nvCxnSpPr>
        <p:spPr>
          <a:xfrm>
            <a:off x="2267744" y="5805264"/>
            <a:ext cx="864096" cy="0"/>
          </a:xfrm>
          <a:prstGeom prst="line">
            <a:avLst/>
          </a:prstGeom>
          <a:ln w="476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正方形/長方形 62"/>
          <p:cNvSpPr/>
          <p:nvPr/>
        </p:nvSpPr>
        <p:spPr>
          <a:xfrm>
            <a:off x="683568" y="5805264"/>
            <a:ext cx="38884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FF0000"/>
                </a:solidFill>
                <a:cs typeface="Times New Roman" pitchFamily="18" charset="0"/>
              </a:rPr>
              <a:t> modified dispersion relation due to the effect of mass </a:t>
            </a:r>
            <a:endParaRPr lang="ja-JP" altLang="en-US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5076056" y="5766355"/>
            <a:ext cx="39959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3366FF"/>
                </a:solidFill>
                <a:cs typeface="Times New Roman" pitchFamily="18" charset="0"/>
              </a:rPr>
              <a:t> modified dispersion relation due to different light cone </a:t>
            </a:r>
            <a:endParaRPr lang="ja-JP" altLang="en-US" sz="2400" dirty="0">
              <a:solidFill>
                <a:srgbClr val="3366FF"/>
              </a:solidFill>
              <a:cs typeface="Times New Roman" pitchFamily="18" charset="0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4321898" y="3356992"/>
            <a:ext cx="682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i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3200" i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3200" i="1" baseline="-25000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ja-JP" altLang="en-US" sz="3200" dirty="0">
              <a:solidFill>
                <a:srgbClr val="CC0099"/>
              </a:solidFill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611560" y="4149080"/>
            <a:ext cx="7848872" cy="0"/>
          </a:xfrm>
          <a:prstGeom prst="straightConnector1">
            <a:avLst/>
          </a:prstGeom>
          <a:ln w="4762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H="1">
            <a:off x="4572000" y="4027160"/>
            <a:ext cx="18966" cy="2642200"/>
          </a:xfrm>
          <a:prstGeom prst="line">
            <a:avLst/>
          </a:prstGeom>
          <a:ln w="19050">
            <a:solidFill>
              <a:srgbClr val="CC00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正方形/長方形 69"/>
          <p:cNvSpPr/>
          <p:nvPr/>
        </p:nvSpPr>
        <p:spPr>
          <a:xfrm>
            <a:off x="8354346" y="3903439"/>
            <a:ext cx="682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i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endParaRPr lang="ja-JP" altLang="en-US" sz="3200" dirty="0">
              <a:solidFill>
                <a:srgbClr val="CC0099"/>
              </a:solidFill>
            </a:endParaRPr>
          </a:p>
        </p:txBody>
      </p:sp>
      <p:cxnSp>
        <p:nvCxnSpPr>
          <p:cNvPr id="73" name="直線コネクタ 72"/>
          <p:cNvCxnSpPr/>
          <p:nvPr/>
        </p:nvCxnSpPr>
        <p:spPr>
          <a:xfrm flipV="1">
            <a:off x="4587240" y="3933056"/>
            <a:ext cx="0" cy="216025"/>
          </a:xfrm>
          <a:prstGeom prst="line">
            <a:avLst/>
          </a:prstGeom>
          <a:ln w="6032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>
            <a:off x="5898624" y="5759544"/>
            <a:ext cx="360040" cy="0"/>
          </a:xfrm>
          <a:prstGeom prst="line">
            <a:avLst/>
          </a:prstGeom>
          <a:ln w="47625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2763" name="Object 11"/>
          <p:cNvGraphicFramePr>
            <a:graphicFrameLocks noChangeAspect="1"/>
          </p:cNvGraphicFramePr>
          <p:nvPr/>
        </p:nvGraphicFramePr>
        <p:xfrm>
          <a:off x="4932040" y="1700808"/>
          <a:ext cx="3529012" cy="457200"/>
        </p:xfrm>
        <a:graphic>
          <a:graphicData uri="http://schemas.openxmlformats.org/presentationml/2006/ole">
            <p:oleObj spid="_x0000_s202763" name="数式" r:id="rId12" imgW="1968480" imgH="253800" progId="Equation.3">
              <p:embed/>
            </p:oleObj>
          </a:graphicData>
        </a:graphic>
      </p:graphicFrame>
      <p:graphicFrame>
        <p:nvGraphicFramePr>
          <p:cNvPr id="202764" name="Object 6"/>
          <p:cNvGraphicFramePr>
            <a:graphicFrameLocks noChangeAspect="1"/>
          </p:cNvGraphicFramePr>
          <p:nvPr/>
        </p:nvGraphicFramePr>
        <p:xfrm>
          <a:off x="6066236" y="3272621"/>
          <a:ext cx="2987824" cy="717453"/>
        </p:xfrm>
        <a:graphic>
          <a:graphicData uri="http://schemas.openxmlformats.org/presentationml/2006/ole">
            <p:oleObj spid="_x0000_s202764" name="数式" r:id="rId13" imgW="2197080" imgH="520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角丸四角形 162"/>
          <p:cNvSpPr/>
          <p:nvPr/>
        </p:nvSpPr>
        <p:spPr>
          <a:xfrm>
            <a:off x="1331640" y="2060848"/>
            <a:ext cx="7200800" cy="9361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角丸四角形 161"/>
          <p:cNvSpPr/>
          <p:nvPr/>
        </p:nvSpPr>
        <p:spPr>
          <a:xfrm>
            <a:off x="3203848" y="1196752"/>
            <a:ext cx="1224136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611560" y="116632"/>
            <a:ext cx="80733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u="sng" dirty="0" smtClean="0">
                <a:solidFill>
                  <a:srgbClr val="0000FF"/>
                </a:solidFill>
              </a:rPr>
              <a:t>Gravitational wave propagation over a long distance </a:t>
            </a:r>
            <a:r>
              <a:rPr lang="en-US" altLang="ja-JP" sz="2800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ja-JP" altLang="en-US" sz="2800" i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2338" name="Object 2"/>
          <p:cNvGraphicFramePr>
            <a:graphicFrameLocks noChangeAspect="1"/>
          </p:cNvGraphicFramePr>
          <p:nvPr/>
        </p:nvGraphicFramePr>
        <p:xfrm>
          <a:off x="900113" y="1109663"/>
          <a:ext cx="6921500" cy="1023937"/>
        </p:xfrm>
        <a:graphic>
          <a:graphicData uri="http://schemas.openxmlformats.org/presentationml/2006/ole">
            <p:oleObj spid="_x0000_s177154" name="数式" r:id="rId3" imgW="3657600" imgH="533160" progId="Equation.3">
              <p:embed/>
            </p:oleObj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467544" y="692696"/>
            <a:ext cx="6573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Phase shift due to the modified dispersion relation:</a:t>
            </a:r>
            <a:endParaRPr lang="ja-JP" altLang="en-US" sz="2400" dirty="0"/>
          </a:p>
        </p:txBody>
      </p:sp>
      <p:grpSp>
        <p:nvGrpSpPr>
          <p:cNvPr id="3" name="グループ化 78"/>
          <p:cNvGrpSpPr/>
          <p:nvPr/>
        </p:nvGrpSpPr>
        <p:grpSpPr>
          <a:xfrm>
            <a:off x="755576" y="3248496"/>
            <a:ext cx="4568825" cy="2844800"/>
            <a:chOff x="2287588" y="2006600"/>
            <a:chExt cx="4568825" cy="2844800"/>
          </a:xfrm>
        </p:grpSpPr>
        <p:sp>
          <p:nvSpPr>
            <p:cNvPr id="80" name="テキスト ボックス 79"/>
            <p:cNvSpPr txBox="1"/>
            <p:nvPr/>
          </p:nvSpPr>
          <p:spPr>
            <a:xfrm>
              <a:off x="6084168" y="270892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Times New Roman" pitchFamily="18" charset="0"/>
                  <a:cs typeface="Times New Roman" pitchFamily="18" charset="0"/>
                </a:rPr>
                <a:t>log</a:t>
              </a:r>
              <a:r>
                <a:rPr kumimoji="1" lang="en-US" altLang="ja-JP" baseline="-25000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kumimoji="1" lang="en-US" altLang="ja-JP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kumimoji="1" lang="ja-JP" alt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5796136" y="3347700"/>
              <a:ext cx="8451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ja-JP" i="1" dirty="0" smtClean="0">
                  <a:latin typeface="Symbol" pitchFamily="18" charset="2"/>
                  <a:cs typeface="Times New Roman" pitchFamily="18" charset="0"/>
                </a:rPr>
                <a:t>k </a:t>
              </a:r>
              <a:r>
                <a:rPr lang="en-US" altLang="ja-JP" dirty="0" smtClean="0">
                  <a:latin typeface="Times New Roman" pitchFamily="18" charset="0"/>
                  <a:cs typeface="Times New Roman" pitchFamily="18" charset="0"/>
                </a:rPr>
                <a:t>=0.2</a:t>
              </a:r>
              <a:endParaRPr kumimoji="1" lang="ja-JP" alt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5076056" y="3779186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ja-JP" i="1" dirty="0" smtClean="0">
                  <a:latin typeface="Symbol" pitchFamily="18" charset="2"/>
                  <a:cs typeface="Times New Roman" pitchFamily="18" charset="0"/>
                </a:rPr>
                <a:t>k </a:t>
              </a:r>
              <a:r>
                <a:rPr lang="en-US" altLang="ja-JP" dirty="0" smtClean="0">
                  <a:latin typeface="Times New Roman" pitchFamily="18" charset="0"/>
                  <a:cs typeface="Times New Roman" pitchFamily="18" charset="0"/>
                </a:rPr>
                <a:t>=1</a:t>
              </a:r>
              <a:endParaRPr kumimoji="1" lang="ja-JP" alt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4860032" y="4283804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ja-JP" i="1" dirty="0" smtClean="0">
                  <a:latin typeface="Symbol" pitchFamily="18" charset="2"/>
                  <a:cs typeface="Times New Roman" pitchFamily="18" charset="0"/>
                </a:rPr>
                <a:t>k </a:t>
              </a:r>
              <a:r>
                <a:rPr lang="en-US" altLang="ja-JP" dirty="0" smtClean="0">
                  <a:latin typeface="Times New Roman" pitchFamily="18" charset="0"/>
                  <a:cs typeface="Times New Roman" pitchFamily="18" charset="0"/>
                </a:rPr>
                <a:t>=100</a:t>
              </a:r>
              <a:endParaRPr kumimoji="1" lang="ja-JP" alt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グループ化 92"/>
            <p:cNvGrpSpPr/>
            <p:nvPr/>
          </p:nvGrpSpPr>
          <p:grpSpPr>
            <a:xfrm>
              <a:off x="2287588" y="2006600"/>
              <a:ext cx="4568825" cy="2844800"/>
              <a:chOff x="2287588" y="2006600"/>
              <a:chExt cx="4568825" cy="2844800"/>
            </a:xfrm>
          </p:grpSpPr>
          <p:sp>
            <p:nvSpPr>
              <p:cNvPr id="86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287588" y="2006600"/>
                <a:ext cx="4568825" cy="284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7" name="Freeform 6"/>
              <p:cNvSpPr>
                <a:spLocks noEditPoints="1"/>
              </p:cNvSpPr>
              <p:nvPr/>
            </p:nvSpPr>
            <p:spPr bwMode="auto">
              <a:xfrm>
                <a:off x="2363788" y="4064000"/>
                <a:ext cx="4352925" cy="736600"/>
              </a:xfrm>
              <a:custGeom>
                <a:avLst/>
                <a:gdLst/>
                <a:ahLst/>
                <a:cxnLst>
                  <a:cxn ang="0">
                    <a:pos x="24" y="456"/>
                  </a:cxn>
                  <a:cxn ang="0">
                    <a:pos x="56" y="440"/>
                  </a:cxn>
                  <a:cxn ang="0">
                    <a:pos x="120" y="400"/>
                  </a:cxn>
                  <a:cxn ang="0">
                    <a:pos x="160" y="376"/>
                  </a:cxn>
                  <a:cxn ang="0">
                    <a:pos x="192" y="368"/>
                  </a:cxn>
                  <a:cxn ang="0">
                    <a:pos x="264" y="336"/>
                  </a:cxn>
                  <a:cxn ang="0">
                    <a:pos x="304" y="336"/>
                  </a:cxn>
                  <a:cxn ang="0">
                    <a:pos x="344" y="320"/>
                  </a:cxn>
                  <a:cxn ang="0">
                    <a:pos x="416" y="272"/>
                  </a:cxn>
                  <a:cxn ang="0">
                    <a:pos x="448" y="256"/>
                  </a:cxn>
                  <a:cxn ang="0">
                    <a:pos x="536" y="240"/>
                  </a:cxn>
                  <a:cxn ang="0">
                    <a:pos x="600" y="200"/>
                  </a:cxn>
                  <a:cxn ang="0">
                    <a:pos x="640" y="200"/>
                  </a:cxn>
                  <a:cxn ang="0">
                    <a:pos x="679" y="184"/>
                  </a:cxn>
                  <a:cxn ang="0">
                    <a:pos x="751" y="136"/>
                  </a:cxn>
                  <a:cxn ang="0">
                    <a:pos x="799" y="144"/>
                  </a:cxn>
                  <a:cxn ang="0">
                    <a:pos x="823" y="112"/>
                  </a:cxn>
                  <a:cxn ang="0">
                    <a:pos x="911" y="104"/>
                  </a:cxn>
                  <a:cxn ang="0">
                    <a:pos x="975" y="64"/>
                  </a:cxn>
                  <a:cxn ang="0">
                    <a:pos x="1023" y="72"/>
                  </a:cxn>
                  <a:cxn ang="0">
                    <a:pos x="1055" y="64"/>
                  </a:cxn>
                  <a:cxn ang="0">
                    <a:pos x="1135" y="32"/>
                  </a:cxn>
                  <a:cxn ang="0">
                    <a:pos x="1135" y="48"/>
                  </a:cxn>
                  <a:cxn ang="0">
                    <a:pos x="1183" y="40"/>
                  </a:cxn>
                  <a:cxn ang="0">
                    <a:pos x="1223" y="32"/>
                  </a:cxn>
                  <a:cxn ang="0">
                    <a:pos x="1263" y="24"/>
                  </a:cxn>
                  <a:cxn ang="0">
                    <a:pos x="1295" y="24"/>
                  </a:cxn>
                  <a:cxn ang="0">
                    <a:pos x="1343" y="24"/>
                  </a:cxn>
                  <a:cxn ang="0">
                    <a:pos x="1375" y="8"/>
                  </a:cxn>
                  <a:cxn ang="0">
                    <a:pos x="1383" y="0"/>
                  </a:cxn>
                  <a:cxn ang="0">
                    <a:pos x="1375" y="16"/>
                  </a:cxn>
                  <a:cxn ang="0">
                    <a:pos x="1415" y="8"/>
                  </a:cxn>
                  <a:cxn ang="0">
                    <a:pos x="1415" y="24"/>
                  </a:cxn>
                  <a:cxn ang="0">
                    <a:pos x="1455" y="24"/>
                  </a:cxn>
                  <a:cxn ang="0">
                    <a:pos x="1503" y="8"/>
                  </a:cxn>
                  <a:cxn ang="0">
                    <a:pos x="1535" y="16"/>
                  </a:cxn>
                  <a:cxn ang="0">
                    <a:pos x="1583" y="16"/>
                  </a:cxn>
                  <a:cxn ang="0">
                    <a:pos x="1615" y="40"/>
                  </a:cxn>
                  <a:cxn ang="0">
                    <a:pos x="1655" y="48"/>
                  </a:cxn>
                  <a:cxn ang="0">
                    <a:pos x="1687" y="40"/>
                  </a:cxn>
                  <a:cxn ang="0">
                    <a:pos x="1775" y="72"/>
                  </a:cxn>
                  <a:cxn ang="0">
                    <a:pos x="1807" y="88"/>
                  </a:cxn>
                  <a:cxn ang="0">
                    <a:pos x="1887" y="88"/>
                  </a:cxn>
                  <a:cxn ang="0">
                    <a:pos x="1927" y="120"/>
                  </a:cxn>
                  <a:cxn ang="0">
                    <a:pos x="1959" y="136"/>
                  </a:cxn>
                  <a:cxn ang="0">
                    <a:pos x="2039" y="144"/>
                  </a:cxn>
                  <a:cxn ang="0">
                    <a:pos x="2079" y="160"/>
                  </a:cxn>
                  <a:cxn ang="0">
                    <a:pos x="2111" y="168"/>
                  </a:cxn>
                  <a:cxn ang="0">
                    <a:pos x="2190" y="216"/>
                  </a:cxn>
                  <a:cxn ang="0">
                    <a:pos x="2262" y="232"/>
                  </a:cxn>
                  <a:cxn ang="0">
                    <a:pos x="2286" y="256"/>
                  </a:cxn>
                  <a:cxn ang="0">
                    <a:pos x="2374" y="280"/>
                  </a:cxn>
                  <a:cxn ang="0">
                    <a:pos x="2414" y="296"/>
                  </a:cxn>
                  <a:cxn ang="0">
                    <a:pos x="2446" y="304"/>
                  </a:cxn>
                  <a:cxn ang="0">
                    <a:pos x="2518" y="336"/>
                  </a:cxn>
                  <a:cxn ang="0">
                    <a:pos x="2550" y="368"/>
                  </a:cxn>
                  <a:cxn ang="0">
                    <a:pos x="2590" y="368"/>
                  </a:cxn>
                  <a:cxn ang="0">
                    <a:pos x="2662" y="416"/>
                  </a:cxn>
                  <a:cxn ang="0">
                    <a:pos x="2702" y="432"/>
                  </a:cxn>
                  <a:cxn ang="0">
                    <a:pos x="2742" y="440"/>
                  </a:cxn>
                  <a:cxn ang="0">
                    <a:pos x="2734" y="432"/>
                  </a:cxn>
                </a:cxnLst>
                <a:rect l="0" t="0" r="r" b="b"/>
                <a:pathLst>
                  <a:path w="2742" h="464">
                    <a:moveTo>
                      <a:pt x="0" y="448"/>
                    </a:moveTo>
                    <a:lnTo>
                      <a:pt x="8" y="448"/>
                    </a:lnTo>
                    <a:lnTo>
                      <a:pt x="8" y="448"/>
                    </a:lnTo>
                    <a:lnTo>
                      <a:pt x="8" y="448"/>
                    </a:lnTo>
                    <a:lnTo>
                      <a:pt x="16" y="440"/>
                    </a:lnTo>
                    <a:lnTo>
                      <a:pt x="16" y="440"/>
                    </a:lnTo>
                    <a:lnTo>
                      <a:pt x="24" y="456"/>
                    </a:lnTo>
                    <a:lnTo>
                      <a:pt x="24" y="456"/>
                    </a:lnTo>
                    <a:lnTo>
                      <a:pt x="16" y="456"/>
                    </a:lnTo>
                    <a:lnTo>
                      <a:pt x="16" y="456"/>
                    </a:lnTo>
                    <a:lnTo>
                      <a:pt x="16" y="464"/>
                    </a:lnTo>
                    <a:lnTo>
                      <a:pt x="8" y="464"/>
                    </a:lnTo>
                    <a:lnTo>
                      <a:pt x="0" y="448"/>
                    </a:lnTo>
                    <a:close/>
                    <a:moveTo>
                      <a:pt x="48" y="432"/>
                    </a:moveTo>
                    <a:lnTo>
                      <a:pt x="48" y="424"/>
                    </a:lnTo>
                    <a:lnTo>
                      <a:pt x="56" y="440"/>
                    </a:lnTo>
                    <a:lnTo>
                      <a:pt x="48" y="448"/>
                    </a:lnTo>
                    <a:lnTo>
                      <a:pt x="48" y="432"/>
                    </a:lnTo>
                    <a:close/>
                    <a:moveTo>
                      <a:pt x="80" y="416"/>
                    </a:moveTo>
                    <a:lnTo>
                      <a:pt x="88" y="408"/>
                    </a:lnTo>
                    <a:lnTo>
                      <a:pt x="96" y="424"/>
                    </a:lnTo>
                    <a:lnTo>
                      <a:pt x="88" y="432"/>
                    </a:lnTo>
                    <a:lnTo>
                      <a:pt x="80" y="416"/>
                    </a:lnTo>
                    <a:close/>
                    <a:moveTo>
                      <a:pt x="120" y="400"/>
                    </a:moveTo>
                    <a:lnTo>
                      <a:pt x="120" y="400"/>
                    </a:lnTo>
                    <a:lnTo>
                      <a:pt x="128" y="392"/>
                    </a:lnTo>
                    <a:lnTo>
                      <a:pt x="128" y="408"/>
                    </a:lnTo>
                    <a:lnTo>
                      <a:pt x="128" y="408"/>
                    </a:lnTo>
                    <a:lnTo>
                      <a:pt x="120" y="416"/>
                    </a:lnTo>
                    <a:lnTo>
                      <a:pt x="120" y="400"/>
                    </a:lnTo>
                    <a:close/>
                    <a:moveTo>
                      <a:pt x="152" y="384"/>
                    </a:moveTo>
                    <a:lnTo>
                      <a:pt x="160" y="376"/>
                    </a:lnTo>
                    <a:lnTo>
                      <a:pt x="168" y="392"/>
                    </a:lnTo>
                    <a:lnTo>
                      <a:pt x="160" y="400"/>
                    </a:lnTo>
                    <a:lnTo>
                      <a:pt x="152" y="384"/>
                    </a:lnTo>
                    <a:close/>
                    <a:moveTo>
                      <a:pt x="192" y="368"/>
                    </a:moveTo>
                    <a:lnTo>
                      <a:pt x="200" y="360"/>
                    </a:lnTo>
                    <a:lnTo>
                      <a:pt x="208" y="376"/>
                    </a:lnTo>
                    <a:lnTo>
                      <a:pt x="200" y="384"/>
                    </a:lnTo>
                    <a:lnTo>
                      <a:pt x="192" y="368"/>
                    </a:lnTo>
                    <a:close/>
                    <a:moveTo>
                      <a:pt x="224" y="352"/>
                    </a:moveTo>
                    <a:lnTo>
                      <a:pt x="232" y="352"/>
                    </a:lnTo>
                    <a:lnTo>
                      <a:pt x="232" y="344"/>
                    </a:lnTo>
                    <a:lnTo>
                      <a:pt x="240" y="360"/>
                    </a:lnTo>
                    <a:lnTo>
                      <a:pt x="232" y="368"/>
                    </a:lnTo>
                    <a:lnTo>
                      <a:pt x="232" y="368"/>
                    </a:lnTo>
                    <a:lnTo>
                      <a:pt x="224" y="352"/>
                    </a:lnTo>
                    <a:close/>
                    <a:moveTo>
                      <a:pt x="264" y="336"/>
                    </a:moveTo>
                    <a:lnTo>
                      <a:pt x="272" y="328"/>
                    </a:lnTo>
                    <a:lnTo>
                      <a:pt x="280" y="344"/>
                    </a:lnTo>
                    <a:lnTo>
                      <a:pt x="272" y="352"/>
                    </a:lnTo>
                    <a:lnTo>
                      <a:pt x="264" y="336"/>
                    </a:lnTo>
                    <a:close/>
                    <a:moveTo>
                      <a:pt x="304" y="320"/>
                    </a:moveTo>
                    <a:lnTo>
                      <a:pt x="312" y="320"/>
                    </a:lnTo>
                    <a:lnTo>
                      <a:pt x="312" y="328"/>
                    </a:lnTo>
                    <a:lnTo>
                      <a:pt x="304" y="336"/>
                    </a:lnTo>
                    <a:lnTo>
                      <a:pt x="304" y="320"/>
                    </a:lnTo>
                    <a:close/>
                    <a:moveTo>
                      <a:pt x="336" y="304"/>
                    </a:moveTo>
                    <a:lnTo>
                      <a:pt x="344" y="304"/>
                    </a:lnTo>
                    <a:lnTo>
                      <a:pt x="344" y="304"/>
                    </a:lnTo>
                    <a:lnTo>
                      <a:pt x="352" y="312"/>
                    </a:lnTo>
                    <a:lnTo>
                      <a:pt x="344" y="320"/>
                    </a:lnTo>
                    <a:lnTo>
                      <a:pt x="344" y="320"/>
                    </a:lnTo>
                    <a:lnTo>
                      <a:pt x="344" y="320"/>
                    </a:lnTo>
                    <a:lnTo>
                      <a:pt x="336" y="304"/>
                    </a:lnTo>
                    <a:close/>
                    <a:moveTo>
                      <a:pt x="376" y="288"/>
                    </a:moveTo>
                    <a:lnTo>
                      <a:pt x="384" y="288"/>
                    </a:lnTo>
                    <a:lnTo>
                      <a:pt x="392" y="296"/>
                    </a:lnTo>
                    <a:lnTo>
                      <a:pt x="384" y="304"/>
                    </a:lnTo>
                    <a:lnTo>
                      <a:pt x="376" y="288"/>
                    </a:lnTo>
                    <a:close/>
                    <a:moveTo>
                      <a:pt x="416" y="272"/>
                    </a:moveTo>
                    <a:lnTo>
                      <a:pt x="416" y="272"/>
                    </a:lnTo>
                    <a:lnTo>
                      <a:pt x="424" y="288"/>
                    </a:lnTo>
                    <a:lnTo>
                      <a:pt x="416" y="288"/>
                    </a:lnTo>
                    <a:lnTo>
                      <a:pt x="416" y="272"/>
                    </a:lnTo>
                    <a:close/>
                    <a:moveTo>
                      <a:pt x="448" y="256"/>
                    </a:moveTo>
                    <a:lnTo>
                      <a:pt x="456" y="256"/>
                    </a:lnTo>
                    <a:lnTo>
                      <a:pt x="464" y="272"/>
                    </a:lnTo>
                    <a:lnTo>
                      <a:pt x="456" y="272"/>
                    </a:lnTo>
                    <a:lnTo>
                      <a:pt x="448" y="256"/>
                    </a:lnTo>
                    <a:close/>
                    <a:moveTo>
                      <a:pt x="488" y="240"/>
                    </a:moveTo>
                    <a:lnTo>
                      <a:pt x="496" y="240"/>
                    </a:lnTo>
                    <a:lnTo>
                      <a:pt x="496" y="256"/>
                    </a:lnTo>
                    <a:lnTo>
                      <a:pt x="496" y="256"/>
                    </a:lnTo>
                    <a:lnTo>
                      <a:pt x="488" y="240"/>
                    </a:lnTo>
                    <a:close/>
                    <a:moveTo>
                      <a:pt x="520" y="224"/>
                    </a:moveTo>
                    <a:lnTo>
                      <a:pt x="528" y="224"/>
                    </a:lnTo>
                    <a:lnTo>
                      <a:pt x="536" y="240"/>
                    </a:lnTo>
                    <a:lnTo>
                      <a:pt x="528" y="240"/>
                    </a:lnTo>
                    <a:lnTo>
                      <a:pt x="520" y="224"/>
                    </a:lnTo>
                    <a:close/>
                    <a:moveTo>
                      <a:pt x="560" y="216"/>
                    </a:moveTo>
                    <a:lnTo>
                      <a:pt x="568" y="208"/>
                    </a:lnTo>
                    <a:lnTo>
                      <a:pt x="576" y="224"/>
                    </a:lnTo>
                    <a:lnTo>
                      <a:pt x="568" y="224"/>
                    </a:lnTo>
                    <a:lnTo>
                      <a:pt x="560" y="216"/>
                    </a:lnTo>
                    <a:close/>
                    <a:moveTo>
                      <a:pt x="600" y="200"/>
                    </a:moveTo>
                    <a:lnTo>
                      <a:pt x="608" y="192"/>
                    </a:lnTo>
                    <a:lnTo>
                      <a:pt x="608" y="208"/>
                    </a:lnTo>
                    <a:lnTo>
                      <a:pt x="600" y="216"/>
                    </a:lnTo>
                    <a:lnTo>
                      <a:pt x="600" y="200"/>
                    </a:lnTo>
                    <a:close/>
                    <a:moveTo>
                      <a:pt x="632" y="184"/>
                    </a:moveTo>
                    <a:lnTo>
                      <a:pt x="640" y="184"/>
                    </a:lnTo>
                    <a:lnTo>
                      <a:pt x="648" y="192"/>
                    </a:lnTo>
                    <a:lnTo>
                      <a:pt x="640" y="200"/>
                    </a:lnTo>
                    <a:lnTo>
                      <a:pt x="632" y="184"/>
                    </a:lnTo>
                    <a:close/>
                    <a:moveTo>
                      <a:pt x="672" y="168"/>
                    </a:moveTo>
                    <a:lnTo>
                      <a:pt x="679" y="168"/>
                    </a:lnTo>
                    <a:lnTo>
                      <a:pt x="679" y="168"/>
                    </a:lnTo>
                    <a:lnTo>
                      <a:pt x="687" y="184"/>
                    </a:lnTo>
                    <a:lnTo>
                      <a:pt x="687" y="184"/>
                    </a:lnTo>
                    <a:lnTo>
                      <a:pt x="687" y="184"/>
                    </a:lnTo>
                    <a:lnTo>
                      <a:pt x="679" y="184"/>
                    </a:lnTo>
                    <a:lnTo>
                      <a:pt x="672" y="168"/>
                    </a:lnTo>
                    <a:close/>
                    <a:moveTo>
                      <a:pt x="711" y="152"/>
                    </a:moveTo>
                    <a:lnTo>
                      <a:pt x="719" y="152"/>
                    </a:lnTo>
                    <a:lnTo>
                      <a:pt x="719" y="168"/>
                    </a:lnTo>
                    <a:lnTo>
                      <a:pt x="711" y="168"/>
                    </a:lnTo>
                    <a:lnTo>
                      <a:pt x="711" y="152"/>
                    </a:lnTo>
                    <a:close/>
                    <a:moveTo>
                      <a:pt x="743" y="144"/>
                    </a:moveTo>
                    <a:lnTo>
                      <a:pt x="751" y="136"/>
                    </a:lnTo>
                    <a:lnTo>
                      <a:pt x="759" y="152"/>
                    </a:lnTo>
                    <a:lnTo>
                      <a:pt x="751" y="152"/>
                    </a:lnTo>
                    <a:lnTo>
                      <a:pt x="743" y="144"/>
                    </a:lnTo>
                    <a:close/>
                    <a:moveTo>
                      <a:pt x="783" y="128"/>
                    </a:moveTo>
                    <a:lnTo>
                      <a:pt x="791" y="128"/>
                    </a:lnTo>
                    <a:lnTo>
                      <a:pt x="791" y="128"/>
                    </a:lnTo>
                    <a:lnTo>
                      <a:pt x="799" y="136"/>
                    </a:lnTo>
                    <a:lnTo>
                      <a:pt x="799" y="144"/>
                    </a:lnTo>
                    <a:lnTo>
                      <a:pt x="799" y="144"/>
                    </a:lnTo>
                    <a:lnTo>
                      <a:pt x="791" y="144"/>
                    </a:lnTo>
                    <a:lnTo>
                      <a:pt x="783" y="128"/>
                    </a:lnTo>
                    <a:close/>
                    <a:moveTo>
                      <a:pt x="823" y="112"/>
                    </a:moveTo>
                    <a:lnTo>
                      <a:pt x="831" y="112"/>
                    </a:lnTo>
                    <a:lnTo>
                      <a:pt x="831" y="128"/>
                    </a:lnTo>
                    <a:lnTo>
                      <a:pt x="831" y="128"/>
                    </a:lnTo>
                    <a:lnTo>
                      <a:pt x="823" y="112"/>
                    </a:lnTo>
                    <a:close/>
                    <a:moveTo>
                      <a:pt x="863" y="104"/>
                    </a:moveTo>
                    <a:lnTo>
                      <a:pt x="871" y="96"/>
                    </a:lnTo>
                    <a:lnTo>
                      <a:pt x="871" y="112"/>
                    </a:lnTo>
                    <a:lnTo>
                      <a:pt x="863" y="120"/>
                    </a:lnTo>
                    <a:lnTo>
                      <a:pt x="863" y="104"/>
                    </a:lnTo>
                    <a:close/>
                    <a:moveTo>
                      <a:pt x="895" y="88"/>
                    </a:moveTo>
                    <a:lnTo>
                      <a:pt x="903" y="88"/>
                    </a:lnTo>
                    <a:lnTo>
                      <a:pt x="911" y="104"/>
                    </a:lnTo>
                    <a:lnTo>
                      <a:pt x="903" y="104"/>
                    </a:lnTo>
                    <a:lnTo>
                      <a:pt x="895" y="88"/>
                    </a:lnTo>
                    <a:close/>
                    <a:moveTo>
                      <a:pt x="935" y="80"/>
                    </a:moveTo>
                    <a:lnTo>
                      <a:pt x="943" y="72"/>
                    </a:lnTo>
                    <a:lnTo>
                      <a:pt x="951" y="88"/>
                    </a:lnTo>
                    <a:lnTo>
                      <a:pt x="943" y="96"/>
                    </a:lnTo>
                    <a:lnTo>
                      <a:pt x="935" y="80"/>
                    </a:lnTo>
                    <a:close/>
                    <a:moveTo>
                      <a:pt x="975" y="64"/>
                    </a:moveTo>
                    <a:lnTo>
                      <a:pt x="983" y="64"/>
                    </a:lnTo>
                    <a:lnTo>
                      <a:pt x="991" y="80"/>
                    </a:lnTo>
                    <a:lnTo>
                      <a:pt x="983" y="80"/>
                    </a:lnTo>
                    <a:lnTo>
                      <a:pt x="975" y="64"/>
                    </a:lnTo>
                    <a:close/>
                    <a:moveTo>
                      <a:pt x="1015" y="56"/>
                    </a:moveTo>
                    <a:lnTo>
                      <a:pt x="1023" y="56"/>
                    </a:lnTo>
                    <a:lnTo>
                      <a:pt x="1023" y="56"/>
                    </a:lnTo>
                    <a:lnTo>
                      <a:pt x="1023" y="72"/>
                    </a:lnTo>
                    <a:lnTo>
                      <a:pt x="1023" y="72"/>
                    </a:lnTo>
                    <a:lnTo>
                      <a:pt x="1023" y="72"/>
                    </a:lnTo>
                    <a:lnTo>
                      <a:pt x="1015" y="72"/>
                    </a:lnTo>
                    <a:lnTo>
                      <a:pt x="1015" y="56"/>
                    </a:lnTo>
                    <a:close/>
                    <a:moveTo>
                      <a:pt x="1055" y="48"/>
                    </a:moveTo>
                    <a:lnTo>
                      <a:pt x="1063" y="48"/>
                    </a:lnTo>
                    <a:lnTo>
                      <a:pt x="1063" y="64"/>
                    </a:lnTo>
                    <a:lnTo>
                      <a:pt x="1055" y="64"/>
                    </a:lnTo>
                    <a:lnTo>
                      <a:pt x="1055" y="48"/>
                    </a:lnTo>
                    <a:close/>
                    <a:moveTo>
                      <a:pt x="1095" y="40"/>
                    </a:moveTo>
                    <a:lnTo>
                      <a:pt x="1103" y="32"/>
                    </a:lnTo>
                    <a:lnTo>
                      <a:pt x="1103" y="48"/>
                    </a:lnTo>
                    <a:lnTo>
                      <a:pt x="1095" y="56"/>
                    </a:lnTo>
                    <a:lnTo>
                      <a:pt x="1095" y="40"/>
                    </a:lnTo>
                    <a:close/>
                    <a:moveTo>
                      <a:pt x="1135" y="32"/>
                    </a:moveTo>
                    <a:lnTo>
                      <a:pt x="1135" y="32"/>
                    </a:lnTo>
                    <a:lnTo>
                      <a:pt x="1135" y="32"/>
                    </a:lnTo>
                    <a:lnTo>
                      <a:pt x="1135" y="32"/>
                    </a:lnTo>
                    <a:lnTo>
                      <a:pt x="1135" y="32"/>
                    </a:lnTo>
                    <a:lnTo>
                      <a:pt x="1143" y="24"/>
                    </a:lnTo>
                    <a:lnTo>
                      <a:pt x="1143" y="40"/>
                    </a:lnTo>
                    <a:lnTo>
                      <a:pt x="1143" y="48"/>
                    </a:lnTo>
                    <a:lnTo>
                      <a:pt x="1135" y="48"/>
                    </a:lnTo>
                    <a:lnTo>
                      <a:pt x="1135" y="48"/>
                    </a:lnTo>
                    <a:lnTo>
                      <a:pt x="1135" y="48"/>
                    </a:lnTo>
                    <a:lnTo>
                      <a:pt x="1135" y="48"/>
                    </a:lnTo>
                    <a:lnTo>
                      <a:pt x="1135" y="48"/>
                    </a:lnTo>
                    <a:lnTo>
                      <a:pt x="1135" y="32"/>
                    </a:lnTo>
                    <a:close/>
                    <a:moveTo>
                      <a:pt x="1175" y="24"/>
                    </a:moveTo>
                    <a:lnTo>
                      <a:pt x="1175" y="24"/>
                    </a:lnTo>
                    <a:lnTo>
                      <a:pt x="1183" y="24"/>
                    </a:lnTo>
                    <a:lnTo>
                      <a:pt x="1183" y="40"/>
                    </a:lnTo>
                    <a:lnTo>
                      <a:pt x="1183" y="40"/>
                    </a:lnTo>
                    <a:lnTo>
                      <a:pt x="1183" y="40"/>
                    </a:lnTo>
                    <a:lnTo>
                      <a:pt x="1175" y="40"/>
                    </a:lnTo>
                    <a:lnTo>
                      <a:pt x="1175" y="24"/>
                    </a:lnTo>
                    <a:close/>
                    <a:moveTo>
                      <a:pt x="1207" y="16"/>
                    </a:moveTo>
                    <a:lnTo>
                      <a:pt x="1215" y="16"/>
                    </a:lnTo>
                    <a:lnTo>
                      <a:pt x="1215" y="16"/>
                    </a:lnTo>
                    <a:lnTo>
                      <a:pt x="1223" y="32"/>
                    </a:lnTo>
                    <a:lnTo>
                      <a:pt x="1223" y="32"/>
                    </a:lnTo>
                    <a:lnTo>
                      <a:pt x="1223" y="32"/>
                    </a:lnTo>
                    <a:lnTo>
                      <a:pt x="1215" y="32"/>
                    </a:lnTo>
                    <a:lnTo>
                      <a:pt x="1207" y="16"/>
                    </a:lnTo>
                    <a:close/>
                    <a:moveTo>
                      <a:pt x="1247" y="8"/>
                    </a:moveTo>
                    <a:lnTo>
                      <a:pt x="1255" y="8"/>
                    </a:lnTo>
                    <a:lnTo>
                      <a:pt x="1255" y="8"/>
                    </a:lnTo>
                    <a:lnTo>
                      <a:pt x="1263" y="24"/>
                    </a:lnTo>
                    <a:lnTo>
                      <a:pt x="1255" y="24"/>
                    </a:lnTo>
                    <a:lnTo>
                      <a:pt x="1255" y="24"/>
                    </a:lnTo>
                    <a:lnTo>
                      <a:pt x="1255" y="24"/>
                    </a:lnTo>
                    <a:lnTo>
                      <a:pt x="1247" y="8"/>
                    </a:lnTo>
                    <a:close/>
                    <a:moveTo>
                      <a:pt x="1287" y="8"/>
                    </a:moveTo>
                    <a:lnTo>
                      <a:pt x="1295" y="8"/>
                    </a:lnTo>
                    <a:lnTo>
                      <a:pt x="1303" y="24"/>
                    </a:lnTo>
                    <a:lnTo>
                      <a:pt x="1295" y="24"/>
                    </a:lnTo>
                    <a:lnTo>
                      <a:pt x="1287" y="8"/>
                    </a:lnTo>
                    <a:close/>
                    <a:moveTo>
                      <a:pt x="1327" y="8"/>
                    </a:moveTo>
                    <a:lnTo>
                      <a:pt x="1335" y="8"/>
                    </a:lnTo>
                    <a:lnTo>
                      <a:pt x="1335" y="8"/>
                    </a:lnTo>
                    <a:lnTo>
                      <a:pt x="1335" y="8"/>
                    </a:lnTo>
                    <a:lnTo>
                      <a:pt x="1335" y="8"/>
                    </a:lnTo>
                    <a:lnTo>
                      <a:pt x="1343" y="8"/>
                    </a:lnTo>
                    <a:lnTo>
                      <a:pt x="1343" y="24"/>
                    </a:lnTo>
                    <a:lnTo>
                      <a:pt x="1335" y="24"/>
                    </a:lnTo>
                    <a:lnTo>
                      <a:pt x="1335" y="24"/>
                    </a:lnTo>
                    <a:lnTo>
                      <a:pt x="1335" y="24"/>
                    </a:lnTo>
                    <a:lnTo>
                      <a:pt x="1335" y="24"/>
                    </a:lnTo>
                    <a:lnTo>
                      <a:pt x="1335" y="24"/>
                    </a:lnTo>
                    <a:lnTo>
                      <a:pt x="1327" y="8"/>
                    </a:lnTo>
                    <a:close/>
                    <a:moveTo>
                      <a:pt x="1375" y="8"/>
                    </a:moveTo>
                    <a:lnTo>
                      <a:pt x="1375" y="8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24"/>
                    </a:lnTo>
                    <a:lnTo>
                      <a:pt x="1375" y="24"/>
                    </a:lnTo>
                    <a:lnTo>
                      <a:pt x="1375" y="8"/>
                    </a:lnTo>
                    <a:close/>
                    <a:moveTo>
                      <a:pt x="1415" y="8"/>
                    </a:moveTo>
                    <a:lnTo>
                      <a:pt x="1415" y="8"/>
                    </a:lnTo>
                    <a:lnTo>
                      <a:pt x="1415" y="8"/>
                    </a:lnTo>
                    <a:lnTo>
                      <a:pt x="1415" y="8"/>
                    </a:lnTo>
                    <a:lnTo>
                      <a:pt x="1415" y="8"/>
                    </a:lnTo>
                    <a:lnTo>
                      <a:pt x="1423" y="8"/>
                    </a:lnTo>
                    <a:lnTo>
                      <a:pt x="1423" y="24"/>
                    </a:lnTo>
                    <a:lnTo>
                      <a:pt x="1415" y="24"/>
                    </a:lnTo>
                    <a:lnTo>
                      <a:pt x="1415" y="24"/>
                    </a:lnTo>
                    <a:lnTo>
                      <a:pt x="1415" y="24"/>
                    </a:lnTo>
                    <a:lnTo>
                      <a:pt x="1415" y="24"/>
                    </a:lnTo>
                    <a:lnTo>
                      <a:pt x="1415" y="24"/>
                    </a:lnTo>
                    <a:lnTo>
                      <a:pt x="1415" y="8"/>
                    </a:lnTo>
                    <a:close/>
                    <a:moveTo>
                      <a:pt x="1455" y="8"/>
                    </a:moveTo>
                    <a:lnTo>
                      <a:pt x="1455" y="8"/>
                    </a:lnTo>
                    <a:lnTo>
                      <a:pt x="1455" y="8"/>
                    </a:lnTo>
                    <a:lnTo>
                      <a:pt x="1463" y="8"/>
                    </a:lnTo>
                    <a:lnTo>
                      <a:pt x="1463" y="8"/>
                    </a:lnTo>
                    <a:lnTo>
                      <a:pt x="1455" y="24"/>
                    </a:lnTo>
                    <a:lnTo>
                      <a:pt x="1455" y="24"/>
                    </a:lnTo>
                    <a:lnTo>
                      <a:pt x="1455" y="24"/>
                    </a:lnTo>
                    <a:lnTo>
                      <a:pt x="1455" y="24"/>
                    </a:lnTo>
                    <a:lnTo>
                      <a:pt x="1455" y="24"/>
                    </a:lnTo>
                    <a:lnTo>
                      <a:pt x="1447" y="24"/>
                    </a:lnTo>
                    <a:lnTo>
                      <a:pt x="1455" y="8"/>
                    </a:lnTo>
                    <a:close/>
                    <a:moveTo>
                      <a:pt x="1495" y="8"/>
                    </a:moveTo>
                    <a:lnTo>
                      <a:pt x="1503" y="8"/>
                    </a:lnTo>
                    <a:lnTo>
                      <a:pt x="1503" y="8"/>
                    </a:lnTo>
                    <a:lnTo>
                      <a:pt x="1495" y="24"/>
                    </a:lnTo>
                    <a:lnTo>
                      <a:pt x="1495" y="24"/>
                    </a:lnTo>
                    <a:lnTo>
                      <a:pt x="1495" y="24"/>
                    </a:lnTo>
                    <a:lnTo>
                      <a:pt x="1487" y="24"/>
                    </a:lnTo>
                    <a:lnTo>
                      <a:pt x="1495" y="8"/>
                    </a:lnTo>
                    <a:close/>
                    <a:moveTo>
                      <a:pt x="1535" y="16"/>
                    </a:moveTo>
                    <a:lnTo>
                      <a:pt x="1535" y="16"/>
                    </a:lnTo>
                    <a:lnTo>
                      <a:pt x="1543" y="16"/>
                    </a:lnTo>
                    <a:lnTo>
                      <a:pt x="1535" y="32"/>
                    </a:lnTo>
                    <a:lnTo>
                      <a:pt x="1535" y="32"/>
                    </a:lnTo>
                    <a:lnTo>
                      <a:pt x="1535" y="32"/>
                    </a:lnTo>
                    <a:lnTo>
                      <a:pt x="1527" y="32"/>
                    </a:lnTo>
                    <a:lnTo>
                      <a:pt x="1535" y="16"/>
                    </a:lnTo>
                    <a:close/>
                    <a:moveTo>
                      <a:pt x="1575" y="16"/>
                    </a:moveTo>
                    <a:lnTo>
                      <a:pt x="1583" y="16"/>
                    </a:lnTo>
                    <a:lnTo>
                      <a:pt x="1575" y="32"/>
                    </a:lnTo>
                    <a:lnTo>
                      <a:pt x="1567" y="32"/>
                    </a:lnTo>
                    <a:lnTo>
                      <a:pt x="1575" y="16"/>
                    </a:lnTo>
                    <a:close/>
                    <a:moveTo>
                      <a:pt x="1615" y="24"/>
                    </a:moveTo>
                    <a:lnTo>
                      <a:pt x="1615" y="24"/>
                    </a:lnTo>
                    <a:lnTo>
                      <a:pt x="1623" y="24"/>
                    </a:lnTo>
                    <a:lnTo>
                      <a:pt x="1615" y="40"/>
                    </a:lnTo>
                    <a:lnTo>
                      <a:pt x="1615" y="40"/>
                    </a:lnTo>
                    <a:lnTo>
                      <a:pt x="1615" y="40"/>
                    </a:lnTo>
                    <a:lnTo>
                      <a:pt x="1607" y="40"/>
                    </a:lnTo>
                    <a:lnTo>
                      <a:pt x="1615" y="24"/>
                    </a:lnTo>
                    <a:close/>
                    <a:moveTo>
                      <a:pt x="1655" y="32"/>
                    </a:moveTo>
                    <a:lnTo>
                      <a:pt x="1655" y="32"/>
                    </a:lnTo>
                    <a:lnTo>
                      <a:pt x="1663" y="32"/>
                    </a:lnTo>
                    <a:lnTo>
                      <a:pt x="1655" y="48"/>
                    </a:lnTo>
                    <a:lnTo>
                      <a:pt x="1655" y="48"/>
                    </a:lnTo>
                    <a:lnTo>
                      <a:pt x="1655" y="48"/>
                    </a:lnTo>
                    <a:lnTo>
                      <a:pt x="1647" y="48"/>
                    </a:lnTo>
                    <a:lnTo>
                      <a:pt x="1655" y="32"/>
                    </a:lnTo>
                    <a:close/>
                    <a:moveTo>
                      <a:pt x="1687" y="40"/>
                    </a:moveTo>
                    <a:lnTo>
                      <a:pt x="1695" y="40"/>
                    </a:lnTo>
                    <a:lnTo>
                      <a:pt x="1695" y="56"/>
                    </a:lnTo>
                    <a:lnTo>
                      <a:pt x="1687" y="56"/>
                    </a:lnTo>
                    <a:lnTo>
                      <a:pt x="1687" y="40"/>
                    </a:lnTo>
                    <a:close/>
                    <a:moveTo>
                      <a:pt x="1727" y="48"/>
                    </a:moveTo>
                    <a:lnTo>
                      <a:pt x="1735" y="48"/>
                    </a:lnTo>
                    <a:lnTo>
                      <a:pt x="1735" y="64"/>
                    </a:lnTo>
                    <a:lnTo>
                      <a:pt x="1727" y="64"/>
                    </a:lnTo>
                    <a:lnTo>
                      <a:pt x="1727" y="48"/>
                    </a:lnTo>
                    <a:close/>
                    <a:moveTo>
                      <a:pt x="1767" y="56"/>
                    </a:moveTo>
                    <a:lnTo>
                      <a:pt x="1775" y="64"/>
                    </a:lnTo>
                    <a:lnTo>
                      <a:pt x="1775" y="72"/>
                    </a:lnTo>
                    <a:lnTo>
                      <a:pt x="1767" y="72"/>
                    </a:lnTo>
                    <a:lnTo>
                      <a:pt x="1767" y="56"/>
                    </a:lnTo>
                    <a:close/>
                    <a:moveTo>
                      <a:pt x="1807" y="72"/>
                    </a:moveTo>
                    <a:lnTo>
                      <a:pt x="1815" y="72"/>
                    </a:lnTo>
                    <a:lnTo>
                      <a:pt x="1815" y="72"/>
                    </a:lnTo>
                    <a:lnTo>
                      <a:pt x="1807" y="88"/>
                    </a:lnTo>
                    <a:lnTo>
                      <a:pt x="1807" y="88"/>
                    </a:lnTo>
                    <a:lnTo>
                      <a:pt x="1807" y="88"/>
                    </a:lnTo>
                    <a:lnTo>
                      <a:pt x="1799" y="88"/>
                    </a:lnTo>
                    <a:lnTo>
                      <a:pt x="1807" y="72"/>
                    </a:lnTo>
                    <a:close/>
                    <a:moveTo>
                      <a:pt x="1847" y="80"/>
                    </a:moveTo>
                    <a:lnTo>
                      <a:pt x="1855" y="80"/>
                    </a:lnTo>
                    <a:lnTo>
                      <a:pt x="1847" y="96"/>
                    </a:lnTo>
                    <a:lnTo>
                      <a:pt x="1839" y="96"/>
                    </a:lnTo>
                    <a:lnTo>
                      <a:pt x="1847" y="80"/>
                    </a:lnTo>
                    <a:close/>
                    <a:moveTo>
                      <a:pt x="1887" y="88"/>
                    </a:moveTo>
                    <a:lnTo>
                      <a:pt x="1895" y="96"/>
                    </a:lnTo>
                    <a:lnTo>
                      <a:pt x="1887" y="112"/>
                    </a:lnTo>
                    <a:lnTo>
                      <a:pt x="1879" y="104"/>
                    </a:lnTo>
                    <a:lnTo>
                      <a:pt x="1887" y="88"/>
                    </a:lnTo>
                    <a:close/>
                    <a:moveTo>
                      <a:pt x="1919" y="104"/>
                    </a:moveTo>
                    <a:lnTo>
                      <a:pt x="1927" y="104"/>
                    </a:lnTo>
                    <a:lnTo>
                      <a:pt x="1927" y="104"/>
                    </a:lnTo>
                    <a:lnTo>
                      <a:pt x="1927" y="120"/>
                    </a:lnTo>
                    <a:lnTo>
                      <a:pt x="1919" y="120"/>
                    </a:lnTo>
                    <a:lnTo>
                      <a:pt x="1919" y="120"/>
                    </a:lnTo>
                    <a:lnTo>
                      <a:pt x="1919" y="120"/>
                    </a:lnTo>
                    <a:lnTo>
                      <a:pt x="1919" y="104"/>
                    </a:lnTo>
                    <a:close/>
                    <a:moveTo>
                      <a:pt x="1959" y="120"/>
                    </a:moveTo>
                    <a:lnTo>
                      <a:pt x="1967" y="120"/>
                    </a:lnTo>
                    <a:lnTo>
                      <a:pt x="1959" y="136"/>
                    </a:lnTo>
                    <a:lnTo>
                      <a:pt x="1959" y="136"/>
                    </a:lnTo>
                    <a:lnTo>
                      <a:pt x="1959" y="120"/>
                    </a:lnTo>
                    <a:close/>
                    <a:moveTo>
                      <a:pt x="1999" y="128"/>
                    </a:moveTo>
                    <a:lnTo>
                      <a:pt x="2007" y="136"/>
                    </a:lnTo>
                    <a:lnTo>
                      <a:pt x="1999" y="144"/>
                    </a:lnTo>
                    <a:lnTo>
                      <a:pt x="1991" y="144"/>
                    </a:lnTo>
                    <a:lnTo>
                      <a:pt x="1999" y="128"/>
                    </a:lnTo>
                    <a:close/>
                    <a:moveTo>
                      <a:pt x="2039" y="144"/>
                    </a:moveTo>
                    <a:lnTo>
                      <a:pt x="2039" y="144"/>
                    </a:lnTo>
                    <a:lnTo>
                      <a:pt x="2047" y="144"/>
                    </a:lnTo>
                    <a:lnTo>
                      <a:pt x="2039" y="160"/>
                    </a:lnTo>
                    <a:lnTo>
                      <a:pt x="2031" y="160"/>
                    </a:lnTo>
                    <a:lnTo>
                      <a:pt x="2031" y="160"/>
                    </a:lnTo>
                    <a:lnTo>
                      <a:pt x="2031" y="160"/>
                    </a:lnTo>
                    <a:lnTo>
                      <a:pt x="2039" y="144"/>
                    </a:lnTo>
                    <a:close/>
                    <a:moveTo>
                      <a:pt x="2071" y="160"/>
                    </a:moveTo>
                    <a:lnTo>
                      <a:pt x="2079" y="160"/>
                    </a:lnTo>
                    <a:lnTo>
                      <a:pt x="2079" y="176"/>
                    </a:lnTo>
                    <a:lnTo>
                      <a:pt x="2071" y="176"/>
                    </a:lnTo>
                    <a:lnTo>
                      <a:pt x="2071" y="160"/>
                    </a:lnTo>
                    <a:close/>
                    <a:moveTo>
                      <a:pt x="2111" y="168"/>
                    </a:moveTo>
                    <a:lnTo>
                      <a:pt x="2118" y="176"/>
                    </a:lnTo>
                    <a:lnTo>
                      <a:pt x="2111" y="192"/>
                    </a:lnTo>
                    <a:lnTo>
                      <a:pt x="2103" y="184"/>
                    </a:lnTo>
                    <a:lnTo>
                      <a:pt x="2111" y="168"/>
                    </a:lnTo>
                    <a:close/>
                    <a:moveTo>
                      <a:pt x="2150" y="184"/>
                    </a:moveTo>
                    <a:lnTo>
                      <a:pt x="2158" y="192"/>
                    </a:lnTo>
                    <a:lnTo>
                      <a:pt x="2150" y="200"/>
                    </a:lnTo>
                    <a:lnTo>
                      <a:pt x="2142" y="200"/>
                    </a:lnTo>
                    <a:lnTo>
                      <a:pt x="2150" y="184"/>
                    </a:lnTo>
                    <a:close/>
                    <a:moveTo>
                      <a:pt x="2182" y="200"/>
                    </a:moveTo>
                    <a:lnTo>
                      <a:pt x="2190" y="200"/>
                    </a:lnTo>
                    <a:lnTo>
                      <a:pt x="2190" y="216"/>
                    </a:lnTo>
                    <a:lnTo>
                      <a:pt x="2182" y="216"/>
                    </a:lnTo>
                    <a:lnTo>
                      <a:pt x="2182" y="200"/>
                    </a:lnTo>
                    <a:close/>
                    <a:moveTo>
                      <a:pt x="2222" y="216"/>
                    </a:moveTo>
                    <a:lnTo>
                      <a:pt x="2230" y="216"/>
                    </a:lnTo>
                    <a:lnTo>
                      <a:pt x="2222" y="232"/>
                    </a:lnTo>
                    <a:lnTo>
                      <a:pt x="2214" y="232"/>
                    </a:lnTo>
                    <a:lnTo>
                      <a:pt x="2222" y="216"/>
                    </a:lnTo>
                    <a:close/>
                    <a:moveTo>
                      <a:pt x="2262" y="232"/>
                    </a:moveTo>
                    <a:lnTo>
                      <a:pt x="2270" y="232"/>
                    </a:lnTo>
                    <a:lnTo>
                      <a:pt x="2262" y="248"/>
                    </a:lnTo>
                    <a:lnTo>
                      <a:pt x="2254" y="248"/>
                    </a:lnTo>
                    <a:lnTo>
                      <a:pt x="2262" y="232"/>
                    </a:lnTo>
                    <a:close/>
                    <a:moveTo>
                      <a:pt x="2294" y="248"/>
                    </a:moveTo>
                    <a:lnTo>
                      <a:pt x="2302" y="248"/>
                    </a:lnTo>
                    <a:lnTo>
                      <a:pt x="2294" y="264"/>
                    </a:lnTo>
                    <a:lnTo>
                      <a:pt x="2286" y="256"/>
                    </a:lnTo>
                    <a:lnTo>
                      <a:pt x="2294" y="248"/>
                    </a:lnTo>
                    <a:close/>
                    <a:moveTo>
                      <a:pt x="2334" y="264"/>
                    </a:moveTo>
                    <a:lnTo>
                      <a:pt x="2342" y="264"/>
                    </a:lnTo>
                    <a:lnTo>
                      <a:pt x="2334" y="280"/>
                    </a:lnTo>
                    <a:lnTo>
                      <a:pt x="2326" y="272"/>
                    </a:lnTo>
                    <a:lnTo>
                      <a:pt x="2334" y="264"/>
                    </a:lnTo>
                    <a:close/>
                    <a:moveTo>
                      <a:pt x="2374" y="272"/>
                    </a:moveTo>
                    <a:lnTo>
                      <a:pt x="2374" y="280"/>
                    </a:lnTo>
                    <a:lnTo>
                      <a:pt x="2374" y="280"/>
                    </a:lnTo>
                    <a:lnTo>
                      <a:pt x="2374" y="296"/>
                    </a:lnTo>
                    <a:lnTo>
                      <a:pt x="2366" y="296"/>
                    </a:lnTo>
                    <a:lnTo>
                      <a:pt x="2366" y="296"/>
                    </a:lnTo>
                    <a:lnTo>
                      <a:pt x="2366" y="288"/>
                    </a:lnTo>
                    <a:lnTo>
                      <a:pt x="2374" y="272"/>
                    </a:lnTo>
                    <a:close/>
                    <a:moveTo>
                      <a:pt x="2406" y="288"/>
                    </a:moveTo>
                    <a:lnTo>
                      <a:pt x="2414" y="296"/>
                    </a:lnTo>
                    <a:lnTo>
                      <a:pt x="2406" y="312"/>
                    </a:lnTo>
                    <a:lnTo>
                      <a:pt x="2398" y="304"/>
                    </a:lnTo>
                    <a:lnTo>
                      <a:pt x="2406" y="288"/>
                    </a:lnTo>
                    <a:close/>
                    <a:moveTo>
                      <a:pt x="2446" y="304"/>
                    </a:moveTo>
                    <a:lnTo>
                      <a:pt x="2454" y="312"/>
                    </a:lnTo>
                    <a:lnTo>
                      <a:pt x="2446" y="328"/>
                    </a:lnTo>
                    <a:lnTo>
                      <a:pt x="2438" y="320"/>
                    </a:lnTo>
                    <a:lnTo>
                      <a:pt x="2446" y="304"/>
                    </a:lnTo>
                    <a:close/>
                    <a:moveTo>
                      <a:pt x="2478" y="320"/>
                    </a:moveTo>
                    <a:lnTo>
                      <a:pt x="2486" y="328"/>
                    </a:lnTo>
                    <a:lnTo>
                      <a:pt x="2486" y="328"/>
                    </a:lnTo>
                    <a:lnTo>
                      <a:pt x="2478" y="344"/>
                    </a:lnTo>
                    <a:lnTo>
                      <a:pt x="2478" y="336"/>
                    </a:lnTo>
                    <a:lnTo>
                      <a:pt x="2478" y="336"/>
                    </a:lnTo>
                    <a:lnTo>
                      <a:pt x="2478" y="320"/>
                    </a:lnTo>
                    <a:close/>
                    <a:moveTo>
                      <a:pt x="2518" y="336"/>
                    </a:moveTo>
                    <a:lnTo>
                      <a:pt x="2526" y="344"/>
                    </a:lnTo>
                    <a:lnTo>
                      <a:pt x="2518" y="352"/>
                    </a:lnTo>
                    <a:lnTo>
                      <a:pt x="2510" y="352"/>
                    </a:lnTo>
                    <a:lnTo>
                      <a:pt x="2518" y="336"/>
                    </a:lnTo>
                    <a:close/>
                    <a:moveTo>
                      <a:pt x="2558" y="352"/>
                    </a:moveTo>
                    <a:lnTo>
                      <a:pt x="2558" y="360"/>
                    </a:lnTo>
                    <a:lnTo>
                      <a:pt x="2558" y="368"/>
                    </a:lnTo>
                    <a:lnTo>
                      <a:pt x="2550" y="368"/>
                    </a:lnTo>
                    <a:lnTo>
                      <a:pt x="2558" y="352"/>
                    </a:lnTo>
                    <a:close/>
                    <a:moveTo>
                      <a:pt x="2590" y="368"/>
                    </a:moveTo>
                    <a:lnTo>
                      <a:pt x="2598" y="368"/>
                    </a:lnTo>
                    <a:lnTo>
                      <a:pt x="2598" y="376"/>
                    </a:lnTo>
                    <a:lnTo>
                      <a:pt x="2590" y="384"/>
                    </a:lnTo>
                    <a:lnTo>
                      <a:pt x="2590" y="384"/>
                    </a:lnTo>
                    <a:lnTo>
                      <a:pt x="2582" y="384"/>
                    </a:lnTo>
                    <a:lnTo>
                      <a:pt x="2590" y="368"/>
                    </a:lnTo>
                    <a:close/>
                    <a:moveTo>
                      <a:pt x="2630" y="384"/>
                    </a:moveTo>
                    <a:lnTo>
                      <a:pt x="2638" y="392"/>
                    </a:lnTo>
                    <a:lnTo>
                      <a:pt x="2630" y="400"/>
                    </a:lnTo>
                    <a:lnTo>
                      <a:pt x="2622" y="400"/>
                    </a:lnTo>
                    <a:lnTo>
                      <a:pt x="2630" y="384"/>
                    </a:lnTo>
                    <a:close/>
                    <a:moveTo>
                      <a:pt x="2662" y="400"/>
                    </a:moveTo>
                    <a:lnTo>
                      <a:pt x="2670" y="408"/>
                    </a:lnTo>
                    <a:lnTo>
                      <a:pt x="2662" y="416"/>
                    </a:lnTo>
                    <a:lnTo>
                      <a:pt x="2662" y="416"/>
                    </a:lnTo>
                    <a:lnTo>
                      <a:pt x="2662" y="400"/>
                    </a:lnTo>
                    <a:close/>
                    <a:moveTo>
                      <a:pt x="2702" y="416"/>
                    </a:moveTo>
                    <a:lnTo>
                      <a:pt x="2710" y="416"/>
                    </a:lnTo>
                    <a:lnTo>
                      <a:pt x="2710" y="424"/>
                    </a:lnTo>
                    <a:lnTo>
                      <a:pt x="2710" y="424"/>
                    </a:lnTo>
                    <a:lnTo>
                      <a:pt x="2702" y="432"/>
                    </a:lnTo>
                    <a:lnTo>
                      <a:pt x="2702" y="432"/>
                    </a:lnTo>
                    <a:lnTo>
                      <a:pt x="2702" y="432"/>
                    </a:lnTo>
                    <a:lnTo>
                      <a:pt x="2694" y="432"/>
                    </a:lnTo>
                    <a:lnTo>
                      <a:pt x="2702" y="416"/>
                    </a:lnTo>
                    <a:close/>
                    <a:moveTo>
                      <a:pt x="2734" y="432"/>
                    </a:moveTo>
                    <a:lnTo>
                      <a:pt x="2742" y="432"/>
                    </a:lnTo>
                    <a:lnTo>
                      <a:pt x="2742" y="432"/>
                    </a:lnTo>
                    <a:lnTo>
                      <a:pt x="2742" y="432"/>
                    </a:lnTo>
                    <a:lnTo>
                      <a:pt x="2742" y="440"/>
                    </a:lnTo>
                    <a:lnTo>
                      <a:pt x="2742" y="440"/>
                    </a:lnTo>
                    <a:lnTo>
                      <a:pt x="2742" y="448"/>
                    </a:lnTo>
                    <a:lnTo>
                      <a:pt x="2742" y="448"/>
                    </a:lnTo>
                    <a:lnTo>
                      <a:pt x="2734" y="448"/>
                    </a:lnTo>
                    <a:lnTo>
                      <a:pt x="2734" y="448"/>
                    </a:lnTo>
                    <a:lnTo>
                      <a:pt x="2734" y="448"/>
                    </a:lnTo>
                    <a:lnTo>
                      <a:pt x="2734" y="448"/>
                    </a:lnTo>
                    <a:lnTo>
                      <a:pt x="2734" y="432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8" name="Freeform 7"/>
              <p:cNvSpPr>
                <a:spLocks noEditPoints="1"/>
              </p:cNvSpPr>
              <p:nvPr/>
            </p:nvSpPr>
            <p:spPr bwMode="auto">
              <a:xfrm>
                <a:off x="2376488" y="2070100"/>
                <a:ext cx="4340225" cy="711200"/>
              </a:xfrm>
              <a:custGeom>
                <a:avLst/>
                <a:gdLst/>
                <a:ahLst/>
                <a:cxnLst>
                  <a:cxn ang="0">
                    <a:pos x="8" y="16"/>
                  </a:cxn>
                  <a:cxn ang="0">
                    <a:pos x="48" y="32"/>
                  </a:cxn>
                  <a:cxn ang="0">
                    <a:pos x="112" y="48"/>
                  </a:cxn>
                  <a:cxn ang="0">
                    <a:pos x="160" y="72"/>
                  </a:cxn>
                  <a:cxn ang="0">
                    <a:pos x="184" y="80"/>
                  </a:cxn>
                  <a:cxn ang="0">
                    <a:pos x="264" y="112"/>
                  </a:cxn>
                  <a:cxn ang="0">
                    <a:pos x="296" y="136"/>
                  </a:cxn>
                  <a:cxn ang="0">
                    <a:pos x="328" y="152"/>
                  </a:cxn>
                  <a:cxn ang="0">
                    <a:pos x="416" y="176"/>
                  </a:cxn>
                  <a:cxn ang="0">
                    <a:pos x="448" y="192"/>
                  </a:cxn>
                  <a:cxn ang="0">
                    <a:pos x="528" y="232"/>
                  </a:cxn>
                  <a:cxn ang="0">
                    <a:pos x="592" y="248"/>
                  </a:cxn>
                  <a:cxn ang="0">
                    <a:pos x="632" y="272"/>
                  </a:cxn>
                  <a:cxn ang="0">
                    <a:pos x="664" y="288"/>
                  </a:cxn>
                  <a:cxn ang="0">
                    <a:pos x="751" y="312"/>
                  </a:cxn>
                  <a:cxn ang="0">
                    <a:pos x="783" y="328"/>
                  </a:cxn>
                  <a:cxn ang="0">
                    <a:pos x="815" y="336"/>
                  </a:cxn>
                  <a:cxn ang="0">
                    <a:pos x="903" y="368"/>
                  </a:cxn>
                  <a:cxn ang="0">
                    <a:pos x="967" y="384"/>
                  </a:cxn>
                  <a:cxn ang="0">
                    <a:pos x="1015" y="392"/>
                  </a:cxn>
                  <a:cxn ang="0">
                    <a:pos x="1047" y="408"/>
                  </a:cxn>
                  <a:cxn ang="0">
                    <a:pos x="1127" y="416"/>
                  </a:cxn>
                  <a:cxn ang="0">
                    <a:pos x="1127" y="424"/>
                  </a:cxn>
                  <a:cxn ang="0">
                    <a:pos x="1175" y="424"/>
                  </a:cxn>
                  <a:cxn ang="0">
                    <a:pos x="1215" y="432"/>
                  </a:cxn>
                  <a:cxn ang="0">
                    <a:pos x="1255" y="440"/>
                  </a:cxn>
                  <a:cxn ang="0">
                    <a:pos x="1287" y="448"/>
                  </a:cxn>
                  <a:cxn ang="0">
                    <a:pos x="1335" y="448"/>
                  </a:cxn>
                  <a:cxn ang="0">
                    <a:pos x="1367" y="440"/>
                  </a:cxn>
                  <a:cxn ang="0">
                    <a:pos x="1375" y="440"/>
                  </a:cxn>
                  <a:cxn ang="0">
                    <a:pos x="1367" y="448"/>
                  </a:cxn>
                  <a:cxn ang="0">
                    <a:pos x="1407" y="440"/>
                  </a:cxn>
                  <a:cxn ang="0">
                    <a:pos x="1407" y="448"/>
                  </a:cxn>
                  <a:cxn ang="0">
                    <a:pos x="1455" y="440"/>
                  </a:cxn>
                  <a:cxn ang="0">
                    <a:pos x="1487" y="440"/>
                  </a:cxn>
                  <a:cxn ang="0">
                    <a:pos x="1527" y="432"/>
                  </a:cxn>
                  <a:cxn ang="0">
                    <a:pos x="1567" y="432"/>
                  </a:cxn>
                  <a:cxn ang="0">
                    <a:pos x="1607" y="432"/>
                  </a:cxn>
                  <a:cxn ang="0">
                    <a:pos x="1647" y="424"/>
                  </a:cxn>
                  <a:cxn ang="0">
                    <a:pos x="1679" y="408"/>
                  </a:cxn>
                  <a:cxn ang="0">
                    <a:pos x="1767" y="392"/>
                  </a:cxn>
                  <a:cxn ang="0">
                    <a:pos x="1799" y="384"/>
                  </a:cxn>
                  <a:cxn ang="0">
                    <a:pos x="1871" y="360"/>
                  </a:cxn>
                  <a:cxn ang="0">
                    <a:pos x="1919" y="344"/>
                  </a:cxn>
                  <a:cxn ang="0">
                    <a:pos x="1951" y="336"/>
                  </a:cxn>
                  <a:cxn ang="0">
                    <a:pos x="2023" y="304"/>
                  </a:cxn>
                  <a:cxn ang="0">
                    <a:pos x="2071" y="288"/>
                  </a:cxn>
                  <a:cxn ang="0">
                    <a:pos x="2095" y="280"/>
                  </a:cxn>
                  <a:cxn ang="0">
                    <a:pos x="2182" y="256"/>
                  </a:cxn>
                  <a:cxn ang="0">
                    <a:pos x="2246" y="216"/>
                  </a:cxn>
                  <a:cxn ang="0">
                    <a:pos x="2286" y="208"/>
                  </a:cxn>
                  <a:cxn ang="0">
                    <a:pos x="2358" y="168"/>
                  </a:cxn>
                  <a:cxn ang="0">
                    <a:pos x="2398" y="152"/>
                  </a:cxn>
                  <a:cxn ang="0">
                    <a:pos x="2430" y="144"/>
                  </a:cxn>
                  <a:cxn ang="0">
                    <a:pos x="2502" y="112"/>
                  </a:cxn>
                  <a:cxn ang="0">
                    <a:pos x="2542" y="104"/>
                  </a:cxn>
                  <a:cxn ang="0">
                    <a:pos x="2582" y="80"/>
                  </a:cxn>
                  <a:cxn ang="0">
                    <a:pos x="2662" y="48"/>
                  </a:cxn>
                  <a:cxn ang="0">
                    <a:pos x="2702" y="32"/>
                  </a:cxn>
                  <a:cxn ang="0">
                    <a:pos x="2734" y="16"/>
                  </a:cxn>
                  <a:cxn ang="0">
                    <a:pos x="2726" y="16"/>
                  </a:cxn>
                </a:cxnLst>
                <a:rect l="0" t="0" r="r" b="b"/>
                <a:pathLst>
                  <a:path w="2734" h="448">
                    <a:moveTo>
                      <a:pt x="0" y="0"/>
                    </a:moveTo>
                    <a:lnTo>
                      <a:pt x="8" y="0"/>
                    </a:lnTo>
                    <a:lnTo>
                      <a:pt x="8" y="0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8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  <a:moveTo>
                      <a:pt x="40" y="16"/>
                    </a:moveTo>
                    <a:lnTo>
                      <a:pt x="48" y="24"/>
                    </a:lnTo>
                    <a:lnTo>
                      <a:pt x="48" y="32"/>
                    </a:lnTo>
                    <a:lnTo>
                      <a:pt x="40" y="24"/>
                    </a:lnTo>
                    <a:lnTo>
                      <a:pt x="40" y="16"/>
                    </a:lnTo>
                    <a:close/>
                    <a:moveTo>
                      <a:pt x="80" y="32"/>
                    </a:moveTo>
                    <a:lnTo>
                      <a:pt x="88" y="40"/>
                    </a:lnTo>
                    <a:lnTo>
                      <a:pt x="80" y="48"/>
                    </a:lnTo>
                    <a:lnTo>
                      <a:pt x="72" y="40"/>
                    </a:lnTo>
                    <a:lnTo>
                      <a:pt x="80" y="32"/>
                    </a:lnTo>
                    <a:close/>
                    <a:moveTo>
                      <a:pt x="112" y="48"/>
                    </a:moveTo>
                    <a:lnTo>
                      <a:pt x="120" y="48"/>
                    </a:lnTo>
                    <a:lnTo>
                      <a:pt x="120" y="56"/>
                    </a:lnTo>
                    <a:lnTo>
                      <a:pt x="120" y="64"/>
                    </a:lnTo>
                    <a:lnTo>
                      <a:pt x="112" y="56"/>
                    </a:lnTo>
                    <a:lnTo>
                      <a:pt x="112" y="56"/>
                    </a:lnTo>
                    <a:lnTo>
                      <a:pt x="112" y="48"/>
                    </a:lnTo>
                    <a:close/>
                    <a:moveTo>
                      <a:pt x="152" y="64"/>
                    </a:moveTo>
                    <a:lnTo>
                      <a:pt x="160" y="72"/>
                    </a:lnTo>
                    <a:lnTo>
                      <a:pt x="152" y="80"/>
                    </a:lnTo>
                    <a:lnTo>
                      <a:pt x="144" y="72"/>
                    </a:lnTo>
                    <a:lnTo>
                      <a:pt x="152" y="64"/>
                    </a:lnTo>
                    <a:close/>
                    <a:moveTo>
                      <a:pt x="184" y="80"/>
                    </a:moveTo>
                    <a:lnTo>
                      <a:pt x="192" y="88"/>
                    </a:lnTo>
                    <a:lnTo>
                      <a:pt x="192" y="96"/>
                    </a:lnTo>
                    <a:lnTo>
                      <a:pt x="184" y="88"/>
                    </a:lnTo>
                    <a:lnTo>
                      <a:pt x="184" y="80"/>
                    </a:lnTo>
                    <a:close/>
                    <a:moveTo>
                      <a:pt x="224" y="96"/>
                    </a:moveTo>
                    <a:lnTo>
                      <a:pt x="224" y="96"/>
                    </a:lnTo>
                    <a:lnTo>
                      <a:pt x="232" y="104"/>
                    </a:lnTo>
                    <a:lnTo>
                      <a:pt x="232" y="112"/>
                    </a:lnTo>
                    <a:lnTo>
                      <a:pt x="224" y="104"/>
                    </a:lnTo>
                    <a:lnTo>
                      <a:pt x="224" y="104"/>
                    </a:lnTo>
                    <a:lnTo>
                      <a:pt x="224" y="96"/>
                    </a:lnTo>
                    <a:close/>
                    <a:moveTo>
                      <a:pt x="264" y="112"/>
                    </a:moveTo>
                    <a:lnTo>
                      <a:pt x="272" y="120"/>
                    </a:lnTo>
                    <a:lnTo>
                      <a:pt x="264" y="128"/>
                    </a:lnTo>
                    <a:lnTo>
                      <a:pt x="256" y="120"/>
                    </a:lnTo>
                    <a:lnTo>
                      <a:pt x="264" y="112"/>
                    </a:lnTo>
                    <a:close/>
                    <a:moveTo>
                      <a:pt x="296" y="128"/>
                    </a:moveTo>
                    <a:lnTo>
                      <a:pt x="304" y="136"/>
                    </a:lnTo>
                    <a:lnTo>
                      <a:pt x="304" y="136"/>
                    </a:lnTo>
                    <a:lnTo>
                      <a:pt x="296" y="136"/>
                    </a:lnTo>
                    <a:lnTo>
                      <a:pt x="296" y="128"/>
                    </a:lnTo>
                    <a:close/>
                    <a:moveTo>
                      <a:pt x="336" y="144"/>
                    </a:moveTo>
                    <a:lnTo>
                      <a:pt x="336" y="144"/>
                    </a:lnTo>
                    <a:lnTo>
                      <a:pt x="336" y="144"/>
                    </a:lnTo>
                    <a:lnTo>
                      <a:pt x="344" y="152"/>
                    </a:lnTo>
                    <a:lnTo>
                      <a:pt x="336" y="152"/>
                    </a:lnTo>
                    <a:lnTo>
                      <a:pt x="336" y="152"/>
                    </a:lnTo>
                    <a:lnTo>
                      <a:pt x="328" y="152"/>
                    </a:lnTo>
                    <a:lnTo>
                      <a:pt x="336" y="144"/>
                    </a:lnTo>
                    <a:close/>
                    <a:moveTo>
                      <a:pt x="368" y="160"/>
                    </a:moveTo>
                    <a:lnTo>
                      <a:pt x="376" y="160"/>
                    </a:lnTo>
                    <a:lnTo>
                      <a:pt x="376" y="168"/>
                    </a:lnTo>
                    <a:lnTo>
                      <a:pt x="368" y="168"/>
                    </a:lnTo>
                    <a:lnTo>
                      <a:pt x="368" y="160"/>
                    </a:lnTo>
                    <a:close/>
                    <a:moveTo>
                      <a:pt x="408" y="176"/>
                    </a:moveTo>
                    <a:lnTo>
                      <a:pt x="416" y="176"/>
                    </a:lnTo>
                    <a:lnTo>
                      <a:pt x="416" y="184"/>
                    </a:lnTo>
                    <a:lnTo>
                      <a:pt x="408" y="184"/>
                    </a:lnTo>
                    <a:lnTo>
                      <a:pt x="408" y="176"/>
                    </a:lnTo>
                    <a:close/>
                    <a:moveTo>
                      <a:pt x="448" y="192"/>
                    </a:moveTo>
                    <a:lnTo>
                      <a:pt x="456" y="192"/>
                    </a:lnTo>
                    <a:lnTo>
                      <a:pt x="448" y="200"/>
                    </a:lnTo>
                    <a:lnTo>
                      <a:pt x="440" y="200"/>
                    </a:lnTo>
                    <a:lnTo>
                      <a:pt x="448" y="192"/>
                    </a:lnTo>
                    <a:close/>
                    <a:moveTo>
                      <a:pt x="480" y="208"/>
                    </a:moveTo>
                    <a:lnTo>
                      <a:pt x="488" y="208"/>
                    </a:lnTo>
                    <a:lnTo>
                      <a:pt x="488" y="216"/>
                    </a:lnTo>
                    <a:lnTo>
                      <a:pt x="480" y="216"/>
                    </a:lnTo>
                    <a:lnTo>
                      <a:pt x="480" y="208"/>
                    </a:lnTo>
                    <a:close/>
                    <a:moveTo>
                      <a:pt x="520" y="224"/>
                    </a:moveTo>
                    <a:lnTo>
                      <a:pt x="528" y="224"/>
                    </a:lnTo>
                    <a:lnTo>
                      <a:pt x="528" y="232"/>
                    </a:lnTo>
                    <a:lnTo>
                      <a:pt x="520" y="232"/>
                    </a:lnTo>
                    <a:lnTo>
                      <a:pt x="520" y="224"/>
                    </a:lnTo>
                    <a:close/>
                    <a:moveTo>
                      <a:pt x="560" y="240"/>
                    </a:moveTo>
                    <a:lnTo>
                      <a:pt x="568" y="240"/>
                    </a:lnTo>
                    <a:lnTo>
                      <a:pt x="560" y="248"/>
                    </a:lnTo>
                    <a:lnTo>
                      <a:pt x="552" y="240"/>
                    </a:lnTo>
                    <a:lnTo>
                      <a:pt x="560" y="240"/>
                    </a:lnTo>
                    <a:close/>
                    <a:moveTo>
                      <a:pt x="592" y="248"/>
                    </a:moveTo>
                    <a:lnTo>
                      <a:pt x="600" y="256"/>
                    </a:lnTo>
                    <a:lnTo>
                      <a:pt x="600" y="264"/>
                    </a:lnTo>
                    <a:lnTo>
                      <a:pt x="592" y="256"/>
                    </a:lnTo>
                    <a:lnTo>
                      <a:pt x="592" y="248"/>
                    </a:lnTo>
                    <a:close/>
                    <a:moveTo>
                      <a:pt x="632" y="264"/>
                    </a:moveTo>
                    <a:lnTo>
                      <a:pt x="640" y="272"/>
                    </a:lnTo>
                    <a:lnTo>
                      <a:pt x="632" y="272"/>
                    </a:lnTo>
                    <a:lnTo>
                      <a:pt x="632" y="272"/>
                    </a:lnTo>
                    <a:lnTo>
                      <a:pt x="632" y="264"/>
                    </a:lnTo>
                    <a:close/>
                    <a:moveTo>
                      <a:pt x="671" y="280"/>
                    </a:moveTo>
                    <a:lnTo>
                      <a:pt x="671" y="280"/>
                    </a:lnTo>
                    <a:lnTo>
                      <a:pt x="671" y="280"/>
                    </a:lnTo>
                    <a:lnTo>
                      <a:pt x="679" y="280"/>
                    </a:lnTo>
                    <a:lnTo>
                      <a:pt x="671" y="288"/>
                    </a:lnTo>
                    <a:lnTo>
                      <a:pt x="671" y="288"/>
                    </a:lnTo>
                    <a:lnTo>
                      <a:pt x="664" y="288"/>
                    </a:lnTo>
                    <a:lnTo>
                      <a:pt x="671" y="280"/>
                    </a:lnTo>
                    <a:close/>
                    <a:moveTo>
                      <a:pt x="703" y="296"/>
                    </a:moveTo>
                    <a:lnTo>
                      <a:pt x="711" y="296"/>
                    </a:lnTo>
                    <a:lnTo>
                      <a:pt x="711" y="304"/>
                    </a:lnTo>
                    <a:lnTo>
                      <a:pt x="703" y="304"/>
                    </a:lnTo>
                    <a:lnTo>
                      <a:pt x="703" y="296"/>
                    </a:lnTo>
                    <a:close/>
                    <a:moveTo>
                      <a:pt x="743" y="304"/>
                    </a:moveTo>
                    <a:lnTo>
                      <a:pt x="751" y="312"/>
                    </a:lnTo>
                    <a:lnTo>
                      <a:pt x="751" y="320"/>
                    </a:lnTo>
                    <a:lnTo>
                      <a:pt x="743" y="312"/>
                    </a:lnTo>
                    <a:lnTo>
                      <a:pt x="743" y="304"/>
                    </a:lnTo>
                    <a:close/>
                    <a:moveTo>
                      <a:pt x="783" y="320"/>
                    </a:moveTo>
                    <a:lnTo>
                      <a:pt x="783" y="320"/>
                    </a:lnTo>
                    <a:lnTo>
                      <a:pt x="783" y="320"/>
                    </a:lnTo>
                    <a:lnTo>
                      <a:pt x="791" y="320"/>
                    </a:lnTo>
                    <a:lnTo>
                      <a:pt x="783" y="328"/>
                    </a:lnTo>
                    <a:lnTo>
                      <a:pt x="783" y="328"/>
                    </a:lnTo>
                    <a:lnTo>
                      <a:pt x="775" y="328"/>
                    </a:lnTo>
                    <a:lnTo>
                      <a:pt x="783" y="320"/>
                    </a:lnTo>
                    <a:close/>
                    <a:moveTo>
                      <a:pt x="815" y="336"/>
                    </a:moveTo>
                    <a:lnTo>
                      <a:pt x="823" y="336"/>
                    </a:lnTo>
                    <a:lnTo>
                      <a:pt x="823" y="344"/>
                    </a:lnTo>
                    <a:lnTo>
                      <a:pt x="815" y="344"/>
                    </a:lnTo>
                    <a:lnTo>
                      <a:pt x="815" y="336"/>
                    </a:lnTo>
                    <a:close/>
                    <a:moveTo>
                      <a:pt x="855" y="344"/>
                    </a:moveTo>
                    <a:lnTo>
                      <a:pt x="863" y="352"/>
                    </a:lnTo>
                    <a:lnTo>
                      <a:pt x="863" y="360"/>
                    </a:lnTo>
                    <a:lnTo>
                      <a:pt x="855" y="352"/>
                    </a:lnTo>
                    <a:lnTo>
                      <a:pt x="855" y="344"/>
                    </a:lnTo>
                    <a:close/>
                    <a:moveTo>
                      <a:pt x="895" y="360"/>
                    </a:moveTo>
                    <a:lnTo>
                      <a:pt x="903" y="360"/>
                    </a:lnTo>
                    <a:lnTo>
                      <a:pt x="903" y="368"/>
                    </a:lnTo>
                    <a:lnTo>
                      <a:pt x="895" y="368"/>
                    </a:lnTo>
                    <a:lnTo>
                      <a:pt x="895" y="360"/>
                    </a:lnTo>
                    <a:close/>
                    <a:moveTo>
                      <a:pt x="935" y="368"/>
                    </a:moveTo>
                    <a:lnTo>
                      <a:pt x="943" y="376"/>
                    </a:lnTo>
                    <a:lnTo>
                      <a:pt x="935" y="384"/>
                    </a:lnTo>
                    <a:lnTo>
                      <a:pt x="927" y="376"/>
                    </a:lnTo>
                    <a:lnTo>
                      <a:pt x="935" y="368"/>
                    </a:lnTo>
                    <a:close/>
                    <a:moveTo>
                      <a:pt x="967" y="384"/>
                    </a:moveTo>
                    <a:lnTo>
                      <a:pt x="975" y="384"/>
                    </a:lnTo>
                    <a:lnTo>
                      <a:pt x="975" y="392"/>
                    </a:lnTo>
                    <a:lnTo>
                      <a:pt x="967" y="392"/>
                    </a:lnTo>
                    <a:lnTo>
                      <a:pt x="967" y="384"/>
                    </a:lnTo>
                    <a:close/>
                    <a:moveTo>
                      <a:pt x="1007" y="392"/>
                    </a:moveTo>
                    <a:lnTo>
                      <a:pt x="1015" y="392"/>
                    </a:lnTo>
                    <a:lnTo>
                      <a:pt x="1015" y="392"/>
                    </a:lnTo>
                    <a:lnTo>
                      <a:pt x="1015" y="392"/>
                    </a:lnTo>
                    <a:lnTo>
                      <a:pt x="1015" y="400"/>
                    </a:lnTo>
                    <a:lnTo>
                      <a:pt x="1015" y="400"/>
                    </a:lnTo>
                    <a:lnTo>
                      <a:pt x="1007" y="400"/>
                    </a:lnTo>
                    <a:lnTo>
                      <a:pt x="1007" y="392"/>
                    </a:lnTo>
                    <a:close/>
                    <a:moveTo>
                      <a:pt x="1047" y="400"/>
                    </a:moveTo>
                    <a:lnTo>
                      <a:pt x="1055" y="400"/>
                    </a:lnTo>
                    <a:lnTo>
                      <a:pt x="1055" y="408"/>
                    </a:lnTo>
                    <a:lnTo>
                      <a:pt x="1047" y="408"/>
                    </a:lnTo>
                    <a:lnTo>
                      <a:pt x="1047" y="400"/>
                    </a:lnTo>
                    <a:close/>
                    <a:moveTo>
                      <a:pt x="1087" y="408"/>
                    </a:moveTo>
                    <a:lnTo>
                      <a:pt x="1095" y="416"/>
                    </a:lnTo>
                    <a:lnTo>
                      <a:pt x="1095" y="416"/>
                    </a:lnTo>
                    <a:lnTo>
                      <a:pt x="1087" y="416"/>
                    </a:lnTo>
                    <a:lnTo>
                      <a:pt x="1087" y="408"/>
                    </a:lnTo>
                    <a:close/>
                    <a:moveTo>
                      <a:pt x="1127" y="416"/>
                    </a:moveTo>
                    <a:lnTo>
                      <a:pt x="1127" y="416"/>
                    </a:lnTo>
                    <a:lnTo>
                      <a:pt x="1127" y="416"/>
                    </a:lnTo>
                    <a:lnTo>
                      <a:pt x="1127" y="416"/>
                    </a:lnTo>
                    <a:lnTo>
                      <a:pt x="1127" y="416"/>
                    </a:lnTo>
                    <a:lnTo>
                      <a:pt x="1135" y="416"/>
                    </a:lnTo>
                    <a:lnTo>
                      <a:pt x="1135" y="416"/>
                    </a:lnTo>
                    <a:lnTo>
                      <a:pt x="1135" y="424"/>
                    </a:lnTo>
                    <a:lnTo>
                      <a:pt x="1127" y="424"/>
                    </a:lnTo>
                    <a:lnTo>
                      <a:pt x="1127" y="424"/>
                    </a:lnTo>
                    <a:lnTo>
                      <a:pt x="1127" y="424"/>
                    </a:lnTo>
                    <a:lnTo>
                      <a:pt x="1127" y="424"/>
                    </a:lnTo>
                    <a:lnTo>
                      <a:pt x="1127" y="424"/>
                    </a:lnTo>
                    <a:lnTo>
                      <a:pt x="1127" y="416"/>
                    </a:lnTo>
                    <a:close/>
                    <a:moveTo>
                      <a:pt x="1167" y="424"/>
                    </a:moveTo>
                    <a:lnTo>
                      <a:pt x="1167" y="424"/>
                    </a:lnTo>
                    <a:lnTo>
                      <a:pt x="1167" y="424"/>
                    </a:lnTo>
                    <a:lnTo>
                      <a:pt x="1175" y="424"/>
                    </a:lnTo>
                    <a:lnTo>
                      <a:pt x="1175" y="432"/>
                    </a:lnTo>
                    <a:lnTo>
                      <a:pt x="1167" y="432"/>
                    </a:lnTo>
                    <a:lnTo>
                      <a:pt x="1167" y="432"/>
                    </a:lnTo>
                    <a:lnTo>
                      <a:pt x="1167" y="424"/>
                    </a:lnTo>
                    <a:close/>
                    <a:moveTo>
                      <a:pt x="1207" y="432"/>
                    </a:moveTo>
                    <a:lnTo>
                      <a:pt x="1215" y="432"/>
                    </a:lnTo>
                    <a:lnTo>
                      <a:pt x="1215" y="432"/>
                    </a:lnTo>
                    <a:lnTo>
                      <a:pt x="1215" y="432"/>
                    </a:lnTo>
                    <a:lnTo>
                      <a:pt x="1215" y="440"/>
                    </a:lnTo>
                    <a:lnTo>
                      <a:pt x="1215" y="440"/>
                    </a:lnTo>
                    <a:lnTo>
                      <a:pt x="1207" y="440"/>
                    </a:lnTo>
                    <a:lnTo>
                      <a:pt x="1207" y="432"/>
                    </a:lnTo>
                    <a:close/>
                    <a:moveTo>
                      <a:pt x="1247" y="440"/>
                    </a:moveTo>
                    <a:lnTo>
                      <a:pt x="1247" y="440"/>
                    </a:lnTo>
                    <a:lnTo>
                      <a:pt x="1247" y="440"/>
                    </a:lnTo>
                    <a:lnTo>
                      <a:pt x="1255" y="440"/>
                    </a:lnTo>
                    <a:lnTo>
                      <a:pt x="1255" y="448"/>
                    </a:lnTo>
                    <a:lnTo>
                      <a:pt x="1247" y="448"/>
                    </a:lnTo>
                    <a:lnTo>
                      <a:pt x="1247" y="448"/>
                    </a:lnTo>
                    <a:lnTo>
                      <a:pt x="1247" y="440"/>
                    </a:lnTo>
                    <a:close/>
                    <a:moveTo>
                      <a:pt x="1287" y="440"/>
                    </a:moveTo>
                    <a:lnTo>
                      <a:pt x="1295" y="440"/>
                    </a:lnTo>
                    <a:lnTo>
                      <a:pt x="1295" y="448"/>
                    </a:lnTo>
                    <a:lnTo>
                      <a:pt x="1287" y="448"/>
                    </a:lnTo>
                    <a:lnTo>
                      <a:pt x="1287" y="440"/>
                    </a:lnTo>
                    <a:close/>
                    <a:moveTo>
                      <a:pt x="1327" y="440"/>
                    </a:moveTo>
                    <a:lnTo>
                      <a:pt x="1327" y="440"/>
                    </a:lnTo>
                    <a:lnTo>
                      <a:pt x="1327" y="440"/>
                    </a:lnTo>
                    <a:lnTo>
                      <a:pt x="1327" y="440"/>
                    </a:lnTo>
                    <a:lnTo>
                      <a:pt x="1327" y="440"/>
                    </a:lnTo>
                    <a:lnTo>
                      <a:pt x="1335" y="440"/>
                    </a:lnTo>
                    <a:lnTo>
                      <a:pt x="1335" y="448"/>
                    </a:lnTo>
                    <a:lnTo>
                      <a:pt x="1327" y="448"/>
                    </a:lnTo>
                    <a:lnTo>
                      <a:pt x="1327" y="448"/>
                    </a:lnTo>
                    <a:lnTo>
                      <a:pt x="1327" y="448"/>
                    </a:lnTo>
                    <a:lnTo>
                      <a:pt x="1327" y="448"/>
                    </a:lnTo>
                    <a:lnTo>
                      <a:pt x="1327" y="448"/>
                    </a:lnTo>
                    <a:lnTo>
                      <a:pt x="1327" y="440"/>
                    </a:lnTo>
                    <a:close/>
                    <a:moveTo>
                      <a:pt x="1367" y="440"/>
                    </a:moveTo>
                    <a:lnTo>
                      <a:pt x="1367" y="440"/>
                    </a:lnTo>
                    <a:lnTo>
                      <a:pt x="1367" y="440"/>
                    </a:lnTo>
                    <a:lnTo>
                      <a:pt x="1367" y="440"/>
                    </a:lnTo>
                    <a:lnTo>
                      <a:pt x="1367" y="440"/>
                    </a:lnTo>
                    <a:lnTo>
                      <a:pt x="1367" y="440"/>
                    </a:lnTo>
                    <a:lnTo>
                      <a:pt x="1367" y="440"/>
                    </a:lnTo>
                    <a:lnTo>
                      <a:pt x="1367" y="440"/>
                    </a:lnTo>
                    <a:lnTo>
                      <a:pt x="1367" y="440"/>
                    </a:lnTo>
                    <a:lnTo>
                      <a:pt x="1375" y="440"/>
                    </a:lnTo>
                    <a:lnTo>
                      <a:pt x="1375" y="440"/>
                    </a:lnTo>
                    <a:lnTo>
                      <a:pt x="1375" y="448"/>
                    </a:lnTo>
                    <a:lnTo>
                      <a:pt x="1375" y="448"/>
                    </a:lnTo>
                    <a:lnTo>
                      <a:pt x="1367" y="448"/>
                    </a:lnTo>
                    <a:lnTo>
                      <a:pt x="1367" y="448"/>
                    </a:lnTo>
                    <a:lnTo>
                      <a:pt x="1367" y="448"/>
                    </a:lnTo>
                    <a:lnTo>
                      <a:pt x="1367" y="448"/>
                    </a:lnTo>
                    <a:lnTo>
                      <a:pt x="1367" y="448"/>
                    </a:lnTo>
                    <a:lnTo>
                      <a:pt x="1367" y="448"/>
                    </a:lnTo>
                    <a:lnTo>
                      <a:pt x="1367" y="448"/>
                    </a:lnTo>
                    <a:lnTo>
                      <a:pt x="1367" y="448"/>
                    </a:lnTo>
                    <a:lnTo>
                      <a:pt x="1367" y="448"/>
                    </a:lnTo>
                    <a:lnTo>
                      <a:pt x="1367" y="440"/>
                    </a:lnTo>
                    <a:close/>
                    <a:moveTo>
                      <a:pt x="1407" y="440"/>
                    </a:moveTo>
                    <a:lnTo>
                      <a:pt x="1407" y="440"/>
                    </a:lnTo>
                    <a:lnTo>
                      <a:pt x="1407" y="440"/>
                    </a:lnTo>
                    <a:lnTo>
                      <a:pt x="1407" y="440"/>
                    </a:lnTo>
                    <a:lnTo>
                      <a:pt x="1407" y="440"/>
                    </a:lnTo>
                    <a:lnTo>
                      <a:pt x="1415" y="440"/>
                    </a:lnTo>
                    <a:lnTo>
                      <a:pt x="1415" y="448"/>
                    </a:lnTo>
                    <a:lnTo>
                      <a:pt x="1407" y="448"/>
                    </a:lnTo>
                    <a:lnTo>
                      <a:pt x="1407" y="448"/>
                    </a:lnTo>
                    <a:lnTo>
                      <a:pt x="1407" y="448"/>
                    </a:lnTo>
                    <a:lnTo>
                      <a:pt x="1407" y="448"/>
                    </a:lnTo>
                    <a:lnTo>
                      <a:pt x="1407" y="448"/>
                    </a:lnTo>
                    <a:lnTo>
                      <a:pt x="1407" y="440"/>
                    </a:lnTo>
                    <a:close/>
                    <a:moveTo>
                      <a:pt x="1447" y="440"/>
                    </a:moveTo>
                    <a:lnTo>
                      <a:pt x="1447" y="440"/>
                    </a:lnTo>
                    <a:lnTo>
                      <a:pt x="1447" y="440"/>
                    </a:lnTo>
                    <a:lnTo>
                      <a:pt x="1447" y="440"/>
                    </a:lnTo>
                    <a:lnTo>
                      <a:pt x="1447" y="440"/>
                    </a:lnTo>
                    <a:lnTo>
                      <a:pt x="1455" y="440"/>
                    </a:lnTo>
                    <a:lnTo>
                      <a:pt x="1455" y="448"/>
                    </a:lnTo>
                    <a:lnTo>
                      <a:pt x="1455" y="448"/>
                    </a:lnTo>
                    <a:lnTo>
                      <a:pt x="1447" y="448"/>
                    </a:lnTo>
                    <a:lnTo>
                      <a:pt x="1447" y="448"/>
                    </a:lnTo>
                    <a:lnTo>
                      <a:pt x="1447" y="448"/>
                    </a:lnTo>
                    <a:lnTo>
                      <a:pt x="1447" y="440"/>
                    </a:lnTo>
                    <a:close/>
                    <a:moveTo>
                      <a:pt x="1479" y="440"/>
                    </a:moveTo>
                    <a:lnTo>
                      <a:pt x="1487" y="440"/>
                    </a:lnTo>
                    <a:lnTo>
                      <a:pt x="1487" y="440"/>
                    </a:lnTo>
                    <a:lnTo>
                      <a:pt x="1487" y="440"/>
                    </a:lnTo>
                    <a:lnTo>
                      <a:pt x="1495" y="448"/>
                    </a:lnTo>
                    <a:lnTo>
                      <a:pt x="1495" y="448"/>
                    </a:lnTo>
                    <a:lnTo>
                      <a:pt x="1487" y="448"/>
                    </a:lnTo>
                    <a:lnTo>
                      <a:pt x="1479" y="440"/>
                    </a:lnTo>
                    <a:close/>
                    <a:moveTo>
                      <a:pt x="1519" y="432"/>
                    </a:moveTo>
                    <a:lnTo>
                      <a:pt x="1527" y="432"/>
                    </a:lnTo>
                    <a:lnTo>
                      <a:pt x="1527" y="432"/>
                    </a:lnTo>
                    <a:lnTo>
                      <a:pt x="1527" y="432"/>
                    </a:lnTo>
                    <a:lnTo>
                      <a:pt x="1535" y="440"/>
                    </a:lnTo>
                    <a:lnTo>
                      <a:pt x="1527" y="440"/>
                    </a:lnTo>
                    <a:lnTo>
                      <a:pt x="1527" y="440"/>
                    </a:lnTo>
                    <a:lnTo>
                      <a:pt x="1519" y="432"/>
                    </a:lnTo>
                    <a:close/>
                    <a:moveTo>
                      <a:pt x="1559" y="432"/>
                    </a:moveTo>
                    <a:lnTo>
                      <a:pt x="1567" y="432"/>
                    </a:lnTo>
                    <a:lnTo>
                      <a:pt x="1575" y="440"/>
                    </a:lnTo>
                    <a:lnTo>
                      <a:pt x="1567" y="440"/>
                    </a:lnTo>
                    <a:lnTo>
                      <a:pt x="1559" y="432"/>
                    </a:lnTo>
                    <a:close/>
                    <a:moveTo>
                      <a:pt x="1599" y="424"/>
                    </a:moveTo>
                    <a:lnTo>
                      <a:pt x="1607" y="424"/>
                    </a:lnTo>
                    <a:lnTo>
                      <a:pt x="1607" y="424"/>
                    </a:lnTo>
                    <a:lnTo>
                      <a:pt x="1607" y="424"/>
                    </a:lnTo>
                    <a:lnTo>
                      <a:pt x="1607" y="432"/>
                    </a:lnTo>
                    <a:lnTo>
                      <a:pt x="1607" y="432"/>
                    </a:lnTo>
                    <a:lnTo>
                      <a:pt x="1599" y="432"/>
                    </a:lnTo>
                    <a:lnTo>
                      <a:pt x="1599" y="424"/>
                    </a:lnTo>
                    <a:close/>
                    <a:moveTo>
                      <a:pt x="1639" y="416"/>
                    </a:moveTo>
                    <a:lnTo>
                      <a:pt x="1647" y="416"/>
                    </a:lnTo>
                    <a:lnTo>
                      <a:pt x="1647" y="416"/>
                    </a:lnTo>
                    <a:lnTo>
                      <a:pt x="1647" y="416"/>
                    </a:lnTo>
                    <a:lnTo>
                      <a:pt x="1647" y="424"/>
                    </a:lnTo>
                    <a:lnTo>
                      <a:pt x="1647" y="424"/>
                    </a:lnTo>
                    <a:lnTo>
                      <a:pt x="1639" y="424"/>
                    </a:lnTo>
                    <a:lnTo>
                      <a:pt x="1639" y="416"/>
                    </a:lnTo>
                    <a:close/>
                    <a:moveTo>
                      <a:pt x="1679" y="408"/>
                    </a:moveTo>
                    <a:lnTo>
                      <a:pt x="1687" y="408"/>
                    </a:lnTo>
                    <a:lnTo>
                      <a:pt x="1687" y="416"/>
                    </a:lnTo>
                    <a:lnTo>
                      <a:pt x="1679" y="416"/>
                    </a:lnTo>
                    <a:lnTo>
                      <a:pt x="1679" y="408"/>
                    </a:lnTo>
                    <a:close/>
                    <a:moveTo>
                      <a:pt x="1719" y="400"/>
                    </a:moveTo>
                    <a:lnTo>
                      <a:pt x="1727" y="400"/>
                    </a:lnTo>
                    <a:lnTo>
                      <a:pt x="1727" y="408"/>
                    </a:lnTo>
                    <a:lnTo>
                      <a:pt x="1719" y="408"/>
                    </a:lnTo>
                    <a:lnTo>
                      <a:pt x="1719" y="400"/>
                    </a:lnTo>
                    <a:close/>
                    <a:moveTo>
                      <a:pt x="1759" y="392"/>
                    </a:moveTo>
                    <a:lnTo>
                      <a:pt x="1767" y="384"/>
                    </a:lnTo>
                    <a:lnTo>
                      <a:pt x="1767" y="392"/>
                    </a:lnTo>
                    <a:lnTo>
                      <a:pt x="1759" y="400"/>
                    </a:lnTo>
                    <a:lnTo>
                      <a:pt x="1759" y="392"/>
                    </a:lnTo>
                    <a:close/>
                    <a:moveTo>
                      <a:pt x="1799" y="376"/>
                    </a:moveTo>
                    <a:lnTo>
                      <a:pt x="1799" y="376"/>
                    </a:lnTo>
                    <a:lnTo>
                      <a:pt x="1799" y="376"/>
                    </a:lnTo>
                    <a:lnTo>
                      <a:pt x="1807" y="376"/>
                    </a:lnTo>
                    <a:lnTo>
                      <a:pt x="1807" y="384"/>
                    </a:lnTo>
                    <a:lnTo>
                      <a:pt x="1799" y="384"/>
                    </a:lnTo>
                    <a:lnTo>
                      <a:pt x="1799" y="384"/>
                    </a:lnTo>
                    <a:lnTo>
                      <a:pt x="1799" y="376"/>
                    </a:lnTo>
                    <a:close/>
                    <a:moveTo>
                      <a:pt x="1831" y="368"/>
                    </a:moveTo>
                    <a:lnTo>
                      <a:pt x="1839" y="368"/>
                    </a:lnTo>
                    <a:lnTo>
                      <a:pt x="1847" y="376"/>
                    </a:lnTo>
                    <a:lnTo>
                      <a:pt x="1839" y="376"/>
                    </a:lnTo>
                    <a:lnTo>
                      <a:pt x="1831" y="368"/>
                    </a:lnTo>
                    <a:close/>
                    <a:moveTo>
                      <a:pt x="1871" y="360"/>
                    </a:moveTo>
                    <a:lnTo>
                      <a:pt x="1879" y="352"/>
                    </a:lnTo>
                    <a:lnTo>
                      <a:pt x="1879" y="360"/>
                    </a:lnTo>
                    <a:lnTo>
                      <a:pt x="1871" y="360"/>
                    </a:lnTo>
                    <a:lnTo>
                      <a:pt x="1871" y="360"/>
                    </a:lnTo>
                    <a:close/>
                    <a:moveTo>
                      <a:pt x="1911" y="344"/>
                    </a:moveTo>
                    <a:lnTo>
                      <a:pt x="1911" y="344"/>
                    </a:lnTo>
                    <a:lnTo>
                      <a:pt x="1911" y="344"/>
                    </a:lnTo>
                    <a:lnTo>
                      <a:pt x="1919" y="344"/>
                    </a:lnTo>
                    <a:lnTo>
                      <a:pt x="1919" y="352"/>
                    </a:lnTo>
                    <a:lnTo>
                      <a:pt x="1911" y="352"/>
                    </a:lnTo>
                    <a:lnTo>
                      <a:pt x="1911" y="352"/>
                    </a:lnTo>
                    <a:lnTo>
                      <a:pt x="1911" y="344"/>
                    </a:lnTo>
                    <a:close/>
                    <a:moveTo>
                      <a:pt x="1951" y="328"/>
                    </a:moveTo>
                    <a:lnTo>
                      <a:pt x="1959" y="328"/>
                    </a:lnTo>
                    <a:lnTo>
                      <a:pt x="1959" y="336"/>
                    </a:lnTo>
                    <a:lnTo>
                      <a:pt x="1951" y="336"/>
                    </a:lnTo>
                    <a:lnTo>
                      <a:pt x="1951" y="328"/>
                    </a:lnTo>
                    <a:close/>
                    <a:moveTo>
                      <a:pt x="1983" y="320"/>
                    </a:moveTo>
                    <a:lnTo>
                      <a:pt x="1991" y="312"/>
                    </a:lnTo>
                    <a:lnTo>
                      <a:pt x="1999" y="320"/>
                    </a:lnTo>
                    <a:lnTo>
                      <a:pt x="1991" y="328"/>
                    </a:lnTo>
                    <a:lnTo>
                      <a:pt x="1983" y="320"/>
                    </a:lnTo>
                    <a:close/>
                    <a:moveTo>
                      <a:pt x="2023" y="304"/>
                    </a:moveTo>
                    <a:lnTo>
                      <a:pt x="2023" y="304"/>
                    </a:lnTo>
                    <a:lnTo>
                      <a:pt x="2023" y="304"/>
                    </a:lnTo>
                    <a:lnTo>
                      <a:pt x="2031" y="304"/>
                    </a:lnTo>
                    <a:lnTo>
                      <a:pt x="2031" y="312"/>
                    </a:lnTo>
                    <a:lnTo>
                      <a:pt x="2031" y="312"/>
                    </a:lnTo>
                    <a:lnTo>
                      <a:pt x="2023" y="312"/>
                    </a:lnTo>
                    <a:lnTo>
                      <a:pt x="2023" y="304"/>
                    </a:lnTo>
                    <a:close/>
                    <a:moveTo>
                      <a:pt x="2063" y="288"/>
                    </a:moveTo>
                    <a:lnTo>
                      <a:pt x="2071" y="288"/>
                    </a:lnTo>
                    <a:lnTo>
                      <a:pt x="2071" y="296"/>
                    </a:lnTo>
                    <a:lnTo>
                      <a:pt x="2063" y="296"/>
                    </a:lnTo>
                    <a:lnTo>
                      <a:pt x="2063" y="288"/>
                    </a:lnTo>
                    <a:close/>
                    <a:moveTo>
                      <a:pt x="2095" y="280"/>
                    </a:moveTo>
                    <a:lnTo>
                      <a:pt x="2103" y="272"/>
                    </a:lnTo>
                    <a:lnTo>
                      <a:pt x="2110" y="280"/>
                    </a:lnTo>
                    <a:lnTo>
                      <a:pt x="2103" y="288"/>
                    </a:lnTo>
                    <a:lnTo>
                      <a:pt x="2095" y="280"/>
                    </a:lnTo>
                    <a:close/>
                    <a:moveTo>
                      <a:pt x="2134" y="264"/>
                    </a:moveTo>
                    <a:lnTo>
                      <a:pt x="2142" y="256"/>
                    </a:lnTo>
                    <a:lnTo>
                      <a:pt x="2142" y="264"/>
                    </a:lnTo>
                    <a:lnTo>
                      <a:pt x="2134" y="272"/>
                    </a:lnTo>
                    <a:lnTo>
                      <a:pt x="2134" y="264"/>
                    </a:lnTo>
                    <a:close/>
                    <a:moveTo>
                      <a:pt x="2174" y="248"/>
                    </a:moveTo>
                    <a:lnTo>
                      <a:pt x="2182" y="248"/>
                    </a:lnTo>
                    <a:lnTo>
                      <a:pt x="2182" y="256"/>
                    </a:lnTo>
                    <a:lnTo>
                      <a:pt x="2174" y="256"/>
                    </a:lnTo>
                    <a:lnTo>
                      <a:pt x="2174" y="248"/>
                    </a:lnTo>
                    <a:close/>
                    <a:moveTo>
                      <a:pt x="2206" y="232"/>
                    </a:moveTo>
                    <a:lnTo>
                      <a:pt x="2214" y="232"/>
                    </a:lnTo>
                    <a:lnTo>
                      <a:pt x="2222" y="240"/>
                    </a:lnTo>
                    <a:lnTo>
                      <a:pt x="2214" y="240"/>
                    </a:lnTo>
                    <a:lnTo>
                      <a:pt x="2206" y="232"/>
                    </a:lnTo>
                    <a:close/>
                    <a:moveTo>
                      <a:pt x="2246" y="216"/>
                    </a:moveTo>
                    <a:lnTo>
                      <a:pt x="2254" y="216"/>
                    </a:lnTo>
                    <a:lnTo>
                      <a:pt x="2254" y="224"/>
                    </a:lnTo>
                    <a:lnTo>
                      <a:pt x="2246" y="224"/>
                    </a:lnTo>
                    <a:lnTo>
                      <a:pt x="2246" y="216"/>
                    </a:lnTo>
                    <a:close/>
                    <a:moveTo>
                      <a:pt x="2286" y="200"/>
                    </a:moveTo>
                    <a:lnTo>
                      <a:pt x="2294" y="200"/>
                    </a:lnTo>
                    <a:lnTo>
                      <a:pt x="2294" y="208"/>
                    </a:lnTo>
                    <a:lnTo>
                      <a:pt x="2286" y="208"/>
                    </a:lnTo>
                    <a:lnTo>
                      <a:pt x="2286" y="200"/>
                    </a:lnTo>
                    <a:close/>
                    <a:moveTo>
                      <a:pt x="2318" y="192"/>
                    </a:moveTo>
                    <a:lnTo>
                      <a:pt x="2326" y="184"/>
                    </a:lnTo>
                    <a:lnTo>
                      <a:pt x="2334" y="192"/>
                    </a:lnTo>
                    <a:lnTo>
                      <a:pt x="2326" y="192"/>
                    </a:lnTo>
                    <a:lnTo>
                      <a:pt x="2318" y="192"/>
                    </a:lnTo>
                    <a:close/>
                    <a:moveTo>
                      <a:pt x="2358" y="176"/>
                    </a:moveTo>
                    <a:lnTo>
                      <a:pt x="2358" y="168"/>
                    </a:lnTo>
                    <a:lnTo>
                      <a:pt x="2358" y="168"/>
                    </a:lnTo>
                    <a:lnTo>
                      <a:pt x="2366" y="168"/>
                    </a:lnTo>
                    <a:lnTo>
                      <a:pt x="2366" y="176"/>
                    </a:lnTo>
                    <a:lnTo>
                      <a:pt x="2366" y="176"/>
                    </a:lnTo>
                    <a:lnTo>
                      <a:pt x="2358" y="184"/>
                    </a:lnTo>
                    <a:lnTo>
                      <a:pt x="2358" y="176"/>
                    </a:lnTo>
                    <a:close/>
                    <a:moveTo>
                      <a:pt x="2398" y="160"/>
                    </a:moveTo>
                    <a:lnTo>
                      <a:pt x="2398" y="152"/>
                    </a:lnTo>
                    <a:lnTo>
                      <a:pt x="2406" y="160"/>
                    </a:lnTo>
                    <a:lnTo>
                      <a:pt x="2398" y="168"/>
                    </a:lnTo>
                    <a:lnTo>
                      <a:pt x="2398" y="160"/>
                    </a:lnTo>
                    <a:close/>
                    <a:moveTo>
                      <a:pt x="2430" y="144"/>
                    </a:moveTo>
                    <a:lnTo>
                      <a:pt x="2438" y="136"/>
                    </a:lnTo>
                    <a:lnTo>
                      <a:pt x="2438" y="144"/>
                    </a:lnTo>
                    <a:lnTo>
                      <a:pt x="2438" y="152"/>
                    </a:lnTo>
                    <a:lnTo>
                      <a:pt x="2430" y="144"/>
                    </a:lnTo>
                    <a:close/>
                    <a:moveTo>
                      <a:pt x="2470" y="128"/>
                    </a:moveTo>
                    <a:lnTo>
                      <a:pt x="2470" y="120"/>
                    </a:lnTo>
                    <a:lnTo>
                      <a:pt x="2478" y="120"/>
                    </a:lnTo>
                    <a:lnTo>
                      <a:pt x="2478" y="128"/>
                    </a:lnTo>
                    <a:lnTo>
                      <a:pt x="2478" y="128"/>
                    </a:lnTo>
                    <a:lnTo>
                      <a:pt x="2470" y="136"/>
                    </a:lnTo>
                    <a:lnTo>
                      <a:pt x="2470" y="128"/>
                    </a:lnTo>
                    <a:close/>
                    <a:moveTo>
                      <a:pt x="2502" y="112"/>
                    </a:moveTo>
                    <a:lnTo>
                      <a:pt x="2510" y="104"/>
                    </a:lnTo>
                    <a:lnTo>
                      <a:pt x="2518" y="112"/>
                    </a:lnTo>
                    <a:lnTo>
                      <a:pt x="2510" y="120"/>
                    </a:lnTo>
                    <a:lnTo>
                      <a:pt x="2502" y="112"/>
                    </a:lnTo>
                    <a:close/>
                    <a:moveTo>
                      <a:pt x="2542" y="96"/>
                    </a:moveTo>
                    <a:lnTo>
                      <a:pt x="2550" y="88"/>
                    </a:lnTo>
                    <a:lnTo>
                      <a:pt x="2550" y="96"/>
                    </a:lnTo>
                    <a:lnTo>
                      <a:pt x="2542" y="104"/>
                    </a:lnTo>
                    <a:lnTo>
                      <a:pt x="2542" y="96"/>
                    </a:lnTo>
                    <a:close/>
                    <a:moveTo>
                      <a:pt x="2582" y="80"/>
                    </a:moveTo>
                    <a:lnTo>
                      <a:pt x="2582" y="80"/>
                    </a:lnTo>
                    <a:lnTo>
                      <a:pt x="2582" y="72"/>
                    </a:lnTo>
                    <a:lnTo>
                      <a:pt x="2590" y="80"/>
                    </a:lnTo>
                    <a:lnTo>
                      <a:pt x="2582" y="88"/>
                    </a:lnTo>
                    <a:lnTo>
                      <a:pt x="2582" y="88"/>
                    </a:lnTo>
                    <a:lnTo>
                      <a:pt x="2582" y="80"/>
                    </a:lnTo>
                    <a:close/>
                    <a:moveTo>
                      <a:pt x="2614" y="64"/>
                    </a:moveTo>
                    <a:lnTo>
                      <a:pt x="2622" y="64"/>
                    </a:lnTo>
                    <a:lnTo>
                      <a:pt x="2622" y="64"/>
                    </a:lnTo>
                    <a:lnTo>
                      <a:pt x="2622" y="72"/>
                    </a:lnTo>
                    <a:lnTo>
                      <a:pt x="2614" y="64"/>
                    </a:lnTo>
                    <a:close/>
                    <a:moveTo>
                      <a:pt x="2654" y="48"/>
                    </a:moveTo>
                    <a:lnTo>
                      <a:pt x="2662" y="48"/>
                    </a:lnTo>
                    <a:lnTo>
                      <a:pt x="2662" y="48"/>
                    </a:lnTo>
                    <a:lnTo>
                      <a:pt x="2654" y="56"/>
                    </a:lnTo>
                    <a:lnTo>
                      <a:pt x="2654" y="48"/>
                    </a:lnTo>
                    <a:close/>
                    <a:moveTo>
                      <a:pt x="2686" y="32"/>
                    </a:moveTo>
                    <a:lnTo>
                      <a:pt x="2694" y="32"/>
                    </a:lnTo>
                    <a:lnTo>
                      <a:pt x="2694" y="32"/>
                    </a:lnTo>
                    <a:lnTo>
                      <a:pt x="2694" y="32"/>
                    </a:lnTo>
                    <a:lnTo>
                      <a:pt x="2702" y="32"/>
                    </a:lnTo>
                    <a:lnTo>
                      <a:pt x="2702" y="32"/>
                    </a:lnTo>
                    <a:lnTo>
                      <a:pt x="2694" y="40"/>
                    </a:lnTo>
                    <a:lnTo>
                      <a:pt x="2694" y="40"/>
                    </a:lnTo>
                    <a:lnTo>
                      <a:pt x="2686" y="32"/>
                    </a:lnTo>
                    <a:close/>
                    <a:moveTo>
                      <a:pt x="2726" y="16"/>
                    </a:moveTo>
                    <a:lnTo>
                      <a:pt x="2726" y="16"/>
                    </a:lnTo>
                    <a:lnTo>
                      <a:pt x="2726" y="16"/>
                    </a:lnTo>
                    <a:lnTo>
                      <a:pt x="2726" y="16"/>
                    </a:lnTo>
                    <a:lnTo>
                      <a:pt x="2734" y="16"/>
                    </a:lnTo>
                    <a:lnTo>
                      <a:pt x="2734" y="16"/>
                    </a:lnTo>
                    <a:lnTo>
                      <a:pt x="2734" y="16"/>
                    </a:lnTo>
                    <a:lnTo>
                      <a:pt x="2734" y="16"/>
                    </a:lnTo>
                    <a:lnTo>
                      <a:pt x="2734" y="24"/>
                    </a:lnTo>
                    <a:lnTo>
                      <a:pt x="2726" y="24"/>
                    </a:lnTo>
                    <a:lnTo>
                      <a:pt x="2726" y="24"/>
                    </a:lnTo>
                    <a:lnTo>
                      <a:pt x="2726" y="24"/>
                    </a:lnTo>
                    <a:lnTo>
                      <a:pt x="2726" y="16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9" name="Freeform 8"/>
              <p:cNvSpPr>
                <a:spLocks/>
              </p:cNvSpPr>
              <p:nvPr/>
            </p:nvSpPr>
            <p:spPr bwMode="auto">
              <a:xfrm>
                <a:off x="2376488" y="3568700"/>
                <a:ext cx="4378325" cy="749300"/>
              </a:xfrm>
              <a:custGeom>
                <a:avLst/>
                <a:gdLst/>
                <a:ahLst/>
                <a:cxnLst>
                  <a:cxn ang="0">
                    <a:pos x="8" y="472"/>
                  </a:cxn>
                  <a:cxn ang="0">
                    <a:pos x="56" y="448"/>
                  </a:cxn>
                  <a:cxn ang="0">
                    <a:pos x="280" y="352"/>
                  </a:cxn>
                  <a:cxn ang="0">
                    <a:pos x="504" y="256"/>
                  </a:cxn>
                  <a:cxn ang="0">
                    <a:pos x="727" y="160"/>
                  </a:cxn>
                  <a:cxn ang="0">
                    <a:pos x="959" y="80"/>
                  </a:cxn>
                  <a:cxn ang="0">
                    <a:pos x="1071" y="48"/>
                  </a:cxn>
                  <a:cxn ang="0">
                    <a:pos x="1095" y="40"/>
                  </a:cxn>
                  <a:cxn ang="0">
                    <a:pos x="1127" y="32"/>
                  </a:cxn>
                  <a:cxn ang="0">
                    <a:pos x="1159" y="24"/>
                  </a:cxn>
                  <a:cxn ang="0">
                    <a:pos x="1167" y="24"/>
                  </a:cxn>
                  <a:cxn ang="0">
                    <a:pos x="1191" y="24"/>
                  </a:cxn>
                  <a:cxn ang="0">
                    <a:pos x="1215" y="16"/>
                  </a:cxn>
                  <a:cxn ang="0">
                    <a:pos x="1223" y="16"/>
                  </a:cxn>
                  <a:cxn ang="0">
                    <a:pos x="1239" y="8"/>
                  </a:cxn>
                  <a:cxn ang="0">
                    <a:pos x="1255" y="8"/>
                  </a:cxn>
                  <a:cxn ang="0">
                    <a:pos x="1271" y="8"/>
                  </a:cxn>
                  <a:cxn ang="0">
                    <a:pos x="1279" y="8"/>
                  </a:cxn>
                  <a:cxn ang="0">
                    <a:pos x="1303" y="8"/>
                  </a:cxn>
                  <a:cxn ang="0">
                    <a:pos x="1311" y="8"/>
                  </a:cxn>
                  <a:cxn ang="0">
                    <a:pos x="1327" y="0"/>
                  </a:cxn>
                  <a:cxn ang="0">
                    <a:pos x="1335" y="0"/>
                  </a:cxn>
                  <a:cxn ang="0">
                    <a:pos x="1343" y="0"/>
                  </a:cxn>
                  <a:cxn ang="0">
                    <a:pos x="1343" y="0"/>
                  </a:cxn>
                  <a:cxn ang="0">
                    <a:pos x="1351" y="0"/>
                  </a:cxn>
                  <a:cxn ang="0">
                    <a:pos x="1359" y="0"/>
                  </a:cxn>
                  <a:cxn ang="0">
                    <a:pos x="1359" y="0"/>
                  </a:cxn>
                  <a:cxn ang="0">
                    <a:pos x="1367" y="0"/>
                  </a:cxn>
                  <a:cxn ang="0">
                    <a:pos x="1367" y="0"/>
                  </a:cxn>
                  <a:cxn ang="0">
                    <a:pos x="1375" y="0"/>
                  </a:cxn>
                  <a:cxn ang="0">
                    <a:pos x="1375" y="0"/>
                  </a:cxn>
                  <a:cxn ang="0">
                    <a:pos x="1383" y="0"/>
                  </a:cxn>
                  <a:cxn ang="0">
                    <a:pos x="1383" y="0"/>
                  </a:cxn>
                  <a:cxn ang="0">
                    <a:pos x="1383" y="0"/>
                  </a:cxn>
                  <a:cxn ang="0">
                    <a:pos x="1391" y="0"/>
                  </a:cxn>
                  <a:cxn ang="0">
                    <a:pos x="1391" y="0"/>
                  </a:cxn>
                  <a:cxn ang="0">
                    <a:pos x="1399" y="0"/>
                  </a:cxn>
                  <a:cxn ang="0">
                    <a:pos x="1407" y="0"/>
                  </a:cxn>
                  <a:cxn ang="0">
                    <a:pos x="1415" y="0"/>
                  </a:cxn>
                  <a:cxn ang="0">
                    <a:pos x="1423" y="0"/>
                  </a:cxn>
                  <a:cxn ang="0">
                    <a:pos x="1431" y="0"/>
                  </a:cxn>
                  <a:cxn ang="0">
                    <a:pos x="1439" y="0"/>
                  </a:cxn>
                  <a:cxn ang="0">
                    <a:pos x="1455" y="8"/>
                  </a:cxn>
                  <a:cxn ang="0">
                    <a:pos x="1463" y="8"/>
                  </a:cxn>
                  <a:cxn ang="0">
                    <a:pos x="1479" y="8"/>
                  </a:cxn>
                  <a:cxn ang="0">
                    <a:pos x="1495" y="8"/>
                  </a:cxn>
                  <a:cxn ang="0">
                    <a:pos x="1519" y="8"/>
                  </a:cxn>
                  <a:cxn ang="0">
                    <a:pos x="1535" y="16"/>
                  </a:cxn>
                  <a:cxn ang="0">
                    <a:pos x="1551" y="16"/>
                  </a:cxn>
                  <a:cxn ang="0">
                    <a:pos x="1575" y="24"/>
                  </a:cxn>
                  <a:cxn ang="0">
                    <a:pos x="1591" y="24"/>
                  </a:cxn>
                  <a:cxn ang="0">
                    <a:pos x="1751" y="64"/>
                  </a:cxn>
                  <a:cxn ang="0">
                    <a:pos x="1967" y="136"/>
                  </a:cxn>
                  <a:cxn ang="0">
                    <a:pos x="2190" y="232"/>
                  </a:cxn>
                  <a:cxn ang="0">
                    <a:pos x="2414" y="328"/>
                  </a:cxn>
                  <a:cxn ang="0">
                    <a:pos x="2638" y="424"/>
                  </a:cxn>
                  <a:cxn ang="0">
                    <a:pos x="2702" y="448"/>
                  </a:cxn>
                  <a:cxn ang="0">
                    <a:pos x="2726" y="456"/>
                  </a:cxn>
                  <a:cxn ang="0">
                    <a:pos x="2742" y="464"/>
                  </a:cxn>
                  <a:cxn ang="0">
                    <a:pos x="2750" y="472"/>
                  </a:cxn>
                  <a:cxn ang="0">
                    <a:pos x="2750" y="472"/>
                  </a:cxn>
                </a:cxnLst>
                <a:rect l="0" t="0" r="r" b="b"/>
                <a:pathLst>
                  <a:path w="2758" h="472">
                    <a:moveTo>
                      <a:pt x="0" y="472"/>
                    </a:moveTo>
                    <a:lnTo>
                      <a:pt x="0" y="472"/>
                    </a:lnTo>
                    <a:lnTo>
                      <a:pt x="8" y="472"/>
                    </a:lnTo>
                    <a:lnTo>
                      <a:pt x="8" y="472"/>
                    </a:lnTo>
                    <a:lnTo>
                      <a:pt x="8" y="472"/>
                    </a:lnTo>
                    <a:lnTo>
                      <a:pt x="16" y="464"/>
                    </a:lnTo>
                    <a:lnTo>
                      <a:pt x="32" y="464"/>
                    </a:lnTo>
                    <a:lnTo>
                      <a:pt x="56" y="448"/>
                    </a:lnTo>
                    <a:lnTo>
                      <a:pt x="112" y="424"/>
                    </a:lnTo>
                    <a:lnTo>
                      <a:pt x="168" y="400"/>
                    </a:lnTo>
                    <a:lnTo>
                      <a:pt x="224" y="376"/>
                    </a:lnTo>
                    <a:lnTo>
                      <a:pt x="280" y="352"/>
                    </a:lnTo>
                    <a:lnTo>
                      <a:pt x="336" y="328"/>
                    </a:lnTo>
                    <a:lnTo>
                      <a:pt x="392" y="304"/>
                    </a:lnTo>
                    <a:lnTo>
                      <a:pt x="456" y="280"/>
                    </a:lnTo>
                    <a:lnTo>
                      <a:pt x="504" y="256"/>
                    </a:lnTo>
                    <a:lnTo>
                      <a:pt x="568" y="232"/>
                    </a:lnTo>
                    <a:lnTo>
                      <a:pt x="624" y="208"/>
                    </a:lnTo>
                    <a:lnTo>
                      <a:pt x="671" y="184"/>
                    </a:lnTo>
                    <a:lnTo>
                      <a:pt x="727" y="160"/>
                    </a:lnTo>
                    <a:lnTo>
                      <a:pt x="783" y="144"/>
                    </a:lnTo>
                    <a:lnTo>
                      <a:pt x="847" y="120"/>
                    </a:lnTo>
                    <a:lnTo>
                      <a:pt x="903" y="104"/>
                    </a:lnTo>
                    <a:lnTo>
                      <a:pt x="959" y="80"/>
                    </a:lnTo>
                    <a:lnTo>
                      <a:pt x="1015" y="64"/>
                    </a:lnTo>
                    <a:lnTo>
                      <a:pt x="1071" y="48"/>
                    </a:lnTo>
                    <a:lnTo>
                      <a:pt x="1071" y="48"/>
                    </a:lnTo>
                    <a:lnTo>
                      <a:pt x="1071" y="48"/>
                    </a:lnTo>
                    <a:lnTo>
                      <a:pt x="1071" y="48"/>
                    </a:lnTo>
                    <a:lnTo>
                      <a:pt x="1079" y="48"/>
                    </a:lnTo>
                    <a:lnTo>
                      <a:pt x="1079" y="48"/>
                    </a:lnTo>
                    <a:lnTo>
                      <a:pt x="1095" y="40"/>
                    </a:lnTo>
                    <a:lnTo>
                      <a:pt x="1127" y="32"/>
                    </a:lnTo>
                    <a:lnTo>
                      <a:pt x="1127" y="32"/>
                    </a:lnTo>
                    <a:lnTo>
                      <a:pt x="1127" y="32"/>
                    </a:lnTo>
                    <a:lnTo>
                      <a:pt x="1127" y="32"/>
                    </a:lnTo>
                    <a:lnTo>
                      <a:pt x="1135" y="32"/>
                    </a:lnTo>
                    <a:lnTo>
                      <a:pt x="1143" y="32"/>
                    </a:lnTo>
                    <a:lnTo>
                      <a:pt x="1159" y="24"/>
                    </a:lnTo>
                    <a:lnTo>
                      <a:pt x="1159" y="24"/>
                    </a:lnTo>
                    <a:lnTo>
                      <a:pt x="1159" y="24"/>
                    </a:lnTo>
                    <a:lnTo>
                      <a:pt x="1159" y="24"/>
                    </a:lnTo>
                    <a:lnTo>
                      <a:pt x="1167" y="24"/>
                    </a:lnTo>
                    <a:lnTo>
                      <a:pt x="1167" y="24"/>
                    </a:lnTo>
                    <a:lnTo>
                      <a:pt x="1183" y="24"/>
                    </a:lnTo>
                    <a:lnTo>
                      <a:pt x="1183" y="24"/>
                    </a:lnTo>
                    <a:lnTo>
                      <a:pt x="1183" y="24"/>
                    </a:lnTo>
                    <a:lnTo>
                      <a:pt x="1191" y="24"/>
                    </a:lnTo>
                    <a:lnTo>
                      <a:pt x="1191" y="16"/>
                    </a:lnTo>
                    <a:lnTo>
                      <a:pt x="1199" y="16"/>
                    </a:lnTo>
                    <a:lnTo>
                      <a:pt x="1215" y="16"/>
                    </a:lnTo>
                    <a:lnTo>
                      <a:pt x="1215" y="16"/>
                    </a:lnTo>
                    <a:lnTo>
                      <a:pt x="1215" y="16"/>
                    </a:lnTo>
                    <a:lnTo>
                      <a:pt x="1215" y="16"/>
                    </a:lnTo>
                    <a:lnTo>
                      <a:pt x="1215" y="16"/>
                    </a:lnTo>
                    <a:lnTo>
                      <a:pt x="1223" y="16"/>
                    </a:lnTo>
                    <a:lnTo>
                      <a:pt x="1239" y="16"/>
                    </a:lnTo>
                    <a:lnTo>
                      <a:pt x="1239" y="16"/>
                    </a:lnTo>
                    <a:lnTo>
                      <a:pt x="1239" y="8"/>
                    </a:lnTo>
                    <a:lnTo>
                      <a:pt x="1239" y="8"/>
                    </a:lnTo>
                    <a:lnTo>
                      <a:pt x="1247" y="8"/>
                    </a:lnTo>
                    <a:lnTo>
                      <a:pt x="1255" y="8"/>
                    </a:lnTo>
                    <a:lnTo>
                      <a:pt x="1255" y="8"/>
                    </a:lnTo>
                    <a:lnTo>
                      <a:pt x="1255" y="8"/>
                    </a:lnTo>
                    <a:lnTo>
                      <a:pt x="1255" y="8"/>
                    </a:lnTo>
                    <a:lnTo>
                      <a:pt x="1263" y="8"/>
                    </a:lnTo>
                    <a:lnTo>
                      <a:pt x="1271" y="8"/>
                    </a:lnTo>
                    <a:lnTo>
                      <a:pt x="1271" y="8"/>
                    </a:lnTo>
                    <a:lnTo>
                      <a:pt x="1271" y="8"/>
                    </a:lnTo>
                    <a:lnTo>
                      <a:pt x="1271" y="8"/>
                    </a:lnTo>
                    <a:lnTo>
                      <a:pt x="1279" y="8"/>
                    </a:lnTo>
                    <a:lnTo>
                      <a:pt x="1279" y="8"/>
                    </a:lnTo>
                    <a:lnTo>
                      <a:pt x="1295" y="8"/>
                    </a:lnTo>
                    <a:lnTo>
                      <a:pt x="1295" y="8"/>
                    </a:lnTo>
                    <a:lnTo>
                      <a:pt x="1303" y="8"/>
                    </a:lnTo>
                    <a:lnTo>
                      <a:pt x="1303" y="8"/>
                    </a:lnTo>
                    <a:lnTo>
                      <a:pt x="1303" y="8"/>
                    </a:lnTo>
                    <a:lnTo>
                      <a:pt x="1311" y="8"/>
                    </a:lnTo>
                    <a:lnTo>
                      <a:pt x="1311" y="8"/>
                    </a:lnTo>
                    <a:lnTo>
                      <a:pt x="1311" y="8"/>
                    </a:lnTo>
                    <a:lnTo>
                      <a:pt x="1311" y="8"/>
                    </a:lnTo>
                    <a:lnTo>
                      <a:pt x="1319" y="0"/>
                    </a:lnTo>
                    <a:lnTo>
                      <a:pt x="1327" y="0"/>
                    </a:lnTo>
                    <a:lnTo>
                      <a:pt x="1327" y="0"/>
                    </a:lnTo>
                    <a:lnTo>
                      <a:pt x="1327" y="0"/>
                    </a:lnTo>
                    <a:lnTo>
                      <a:pt x="1327" y="0"/>
                    </a:lnTo>
                    <a:lnTo>
                      <a:pt x="1335" y="0"/>
                    </a:lnTo>
                    <a:lnTo>
                      <a:pt x="1335" y="0"/>
                    </a:lnTo>
                    <a:lnTo>
                      <a:pt x="1335" y="0"/>
                    </a:lnTo>
                    <a:lnTo>
                      <a:pt x="1335" y="0"/>
                    </a:lnTo>
                    <a:lnTo>
                      <a:pt x="1335" y="0"/>
                    </a:lnTo>
                    <a:lnTo>
                      <a:pt x="1343" y="0"/>
                    </a:lnTo>
                    <a:lnTo>
                      <a:pt x="1343" y="0"/>
                    </a:lnTo>
                    <a:lnTo>
                      <a:pt x="1343" y="0"/>
                    </a:lnTo>
                    <a:lnTo>
                      <a:pt x="1343" y="0"/>
                    </a:lnTo>
                    <a:lnTo>
                      <a:pt x="1343" y="0"/>
                    </a:lnTo>
                    <a:lnTo>
                      <a:pt x="1343" y="0"/>
                    </a:lnTo>
                    <a:lnTo>
                      <a:pt x="1351" y="0"/>
                    </a:lnTo>
                    <a:lnTo>
                      <a:pt x="1351" y="0"/>
                    </a:lnTo>
                    <a:lnTo>
                      <a:pt x="1351" y="0"/>
                    </a:lnTo>
                    <a:lnTo>
                      <a:pt x="1351" y="0"/>
                    </a:lnTo>
                    <a:lnTo>
                      <a:pt x="1359" y="0"/>
                    </a:lnTo>
                    <a:lnTo>
                      <a:pt x="1359" y="0"/>
                    </a:lnTo>
                    <a:lnTo>
                      <a:pt x="1359" y="0"/>
                    </a:lnTo>
                    <a:lnTo>
                      <a:pt x="1359" y="0"/>
                    </a:lnTo>
                    <a:lnTo>
                      <a:pt x="1359" y="0"/>
                    </a:lnTo>
                    <a:lnTo>
                      <a:pt x="1359" y="0"/>
                    </a:lnTo>
                    <a:lnTo>
                      <a:pt x="1359" y="0"/>
                    </a:lnTo>
                    <a:lnTo>
                      <a:pt x="1359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9" y="0"/>
                    </a:lnTo>
                    <a:lnTo>
                      <a:pt x="1399" y="0"/>
                    </a:lnTo>
                    <a:lnTo>
                      <a:pt x="1399" y="0"/>
                    </a:lnTo>
                    <a:lnTo>
                      <a:pt x="1399" y="0"/>
                    </a:lnTo>
                    <a:lnTo>
                      <a:pt x="1399" y="0"/>
                    </a:lnTo>
                    <a:lnTo>
                      <a:pt x="1399" y="0"/>
                    </a:lnTo>
                    <a:lnTo>
                      <a:pt x="1399" y="0"/>
                    </a:lnTo>
                    <a:lnTo>
                      <a:pt x="1407" y="0"/>
                    </a:lnTo>
                    <a:lnTo>
                      <a:pt x="1407" y="0"/>
                    </a:lnTo>
                    <a:lnTo>
                      <a:pt x="1407" y="0"/>
                    </a:lnTo>
                    <a:lnTo>
                      <a:pt x="1407" y="0"/>
                    </a:lnTo>
                    <a:lnTo>
                      <a:pt x="1415" y="0"/>
                    </a:lnTo>
                    <a:lnTo>
                      <a:pt x="1415" y="0"/>
                    </a:lnTo>
                    <a:lnTo>
                      <a:pt x="1415" y="0"/>
                    </a:lnTo>
                    <a:lnTo>
                      <a:pt x="1415" y="0"/>
                    </a:lnTo>
                    <a:lnTo>
                      <a:pt x="1423" y="0"/>
                    </a:lnTo>
                    <a:lnTo>
                      <a:pt x="1423" y="0"/>
                    </a:lnTo>
                    <a:lnTo>
                      <a:pt x="1423" y="0"/>
                    </a:lnTo>
                    <a:lnTo>
                      <a:pt x="1423" y="0"/>
                    </a:lnTo>
                    <a:lnTo>
                      <a:pt x="1431" y="0"/>
                    </a:lnTo>
                    <a:lnTo>
                      <a:pt x="1431" y="0"/>
                    </a:lnTo>
                    <a:lnTo>
                      <a:pt x="1439" y="0"/>
                    </a:lnTo>
                    <a:lnTo>
                      <a:pt x="1439" y="0"/>
                    </a:lnTo>
                    <a:lnTo>
                      <a:pt x="1439" y="0"/>
                    </a:lnTo>
                    <a:lnTo>
                      <a:pt x="1439" y="8"/>
                    </a:lnTo>
                    <a:lnTo>
                      <a:pt x="1447" y="8"/>
                    </a:lnTo>
                    <a:lnTo>
                      <a:pt x="1447" y="8"/>
                    </a:lnTo>
                    <a:lnTo>
                      <a:pt x="1455" y="8"/>
                    </a:lnTo>
                    <a:lnTo>
                      <a:pt x="1455" y="8"/>
                    </a:lnTo>
                    <a:lnTo>
                      <a:pt x="1455" y="8"/>
                    </a:lnTo>
                    <a:lnTo>
                      <a:pt x="1463" y="8"/>
                    </a:lnTo>
                    <a:lnTo>
                      <a:pt x="1463" y="8"/>
                    </a:lnTo>
                    <a:lnTo>
                      <a:pt x="1463" y="8"/>
                    </a:lnTo>
                    <a:lnTo>
                      <a:pt x="1471" y="8"/>
                    </a:lnTo>
                    <a:lnTo>
                      <a:pt x="1471" y="8"/>
                    </a:lnTo>
                    <a:lnTo>
                      <a:pt x="1479" y="8"/>
                    </a:lnTo>
                    <a:lnTo>
                      <a:pt x="1487" y="8"/>
                    </a:lnTo>
                    <a:lnTo>
                      <a:pt x="1495" y="8"/>
                    </a:lnTo>
                    <a:lnTo>
                      <a:pt x="1495" y="8"/>
                    </a:lnTo>
                    <a:lnTo>
                      <a:pt x="1495" y="8"/>
                    </a:lnTo>
                    <a:lnTo>
                      <a:pt x="1495" y="8"/>
                    </a:lnTo>
                    <a:lnTo>
                      <a:pt x="1503" y="8"/>
                    </a:lnTo>
                    <a:lnTo>
                      <a:pt x="1519" y="8"/>
                    </a:lnTo>
                    <a:lnTo>
                      <a:pt x="1519" y="8"/>
                    </a:lnTo>
                    <a:lnTo>
                      <a:pt x="1519" y="16"/>
                    </a:lnTo>
                    <a:lnTo>
                      <a:pt x="1519" y="16"/>
                    </a:lnTo>
                    <a:lnTo>
                      <a:pt x="1527" y="16"/>
                    </a:lnTo>
                    <a:lnTo>
                      <a:pt x="1535" y="16"/>
                    </a:lnTo>
                    <a:lnTo>
                      <a:pt x="1551" y="16"/>
                    </a:lnTo>
                    <a:lnTo>
                      <a:pt x="1551" y="16"/>
                    </a:lnTo>
                    <a:lnTo>
                      <a:pt x="1551" y="16"/>
                    </a:lnTo>
                    <a:lnTo>
                      <a:pt x="1551" y="16"/>
                    </a:lnTo>
                    <a:lnTo>
                      <a:pt x="1551" y="16"/>
                    </a:lnTo>
                    <a:lnTo>
                      <a:pt x="1559" y="16"/>
                    </a:lnTo>
                    <a:lnTo>
                      <a:pt x="1575" y="24"/>
                    </a:lnTo>
                    <a:lnTo>
                      <a:pt x="1575" y="24"/>
                    </a:lnTo>
                    <a:lnTo>
                      <a:pt x="1575" y="24"/>
                    </a:lnTo>
                    <a:lnTo>
                      <a:pt x="1583" y="24"/>
                    </a:lnTo>
                    <a:lnTo>
                      <a:pt x="1583" y="24"/>
                    </a:lnTo>
                    <a:lnTo>
                      <a:pt x="1591" y="24"/>
                    </a:lnTo>
                    <a:lnTo>
                      <a:pt x="1607" y="24"/>
                    </a:lnTo>
                    <a:lnTo>
                      <a:pt x="1631" y="32"/>
                    </a:lnTo>
                    <a:lnTo>
                      <a:pt x="1687" y="48"/>
                    </a:lnTo>
                    <a:lnTo>
                      <a:pt x="1751" y="64"/>
                    </a:lnTo>
                    <a:lnTo>
                      <a:pt x="1799" y="80"/>
                    </a:lnTo>
                    <a:lnTo>
                      <a:pt x="1855" y="96"/>
                    </a:lnTo>
                    <a:lnTo>
                      <a:pt x="1911" y="120"/>
                    </a:lnTo>
                    <a:lnTo>
                      <a:pt x="1967" y="136"/>
                    </a:lnTo>
                    <a:lnTo>
                      <a:pt x="2023" y="160"/>
                    </a:lnTo>
                    <a:lnTo>
                      <a:pt x="2079" y="184"/>
                    </a:lnTo>
                    <a:lnTo>
                      <a:pt x="2134" y="208"/>
                    </a:lnTo>
                    <a:lnTo>
                      <a:pt x="2190" y="232"/>
                    </a:lnTo>
                    <a:lnTo>
                      <a:pt x="2246" y="256"/>
                    </a:lnTo>
                    <a:lnTo>
                      <a:pt x="2302" y="280"/>
                    </a:lnTo>
                    <a:lnTo>
                      <a:pt x="2366" y="304"/>
                    </a:lnTo>
                    <a:lnTo>
                      <a:pt x="2414" y="328"/>
                    </a:lnTo>
                    <a:lnTo>
                      <a:pt x="2478" y="352"/>
                    </a:lnTo>
                    <a:lnTo>
                      <a:pt x="2526" y="376"/>
                    </a:lnTo>
                    <a:lnTo>
                      <a:pt x="2582" y="400"/>
                    </a:lnTo>
                    <a:lnTo>
                      <a:pt x="2638" y="424"/>
                    </a:lnTo>
                    <a:lnTo>
                      <a:pt x="2694" y="448"/>
                    </a:lnTo>
                    <a:lnTo>
                      <a:pt x="2694" y="448"/>
                    </a:lnTo>
                    <a:lnTo>
                      <a:pt x="2694" y="448"/>
                    </a:lnTo>
                    <a:lnTo>
                      <a:pt x="2702" y="448"/>
                    </a:lnTo>
                    <a:lnTo>
                      <a:pt x="2702" y="448"/>
                    </a:lnTo>
                    <a:lnTo>
                      <a:pt x="2710" y="456"/>
                    </a:lnTo>
                    <a:lnTo>
                      <a:pt x="2726" y="456"/>
                    </a:lnTo>
                    <a:lnTo>
                      <a:pt x="2726" y="456"/>
                    </a:lnTo>
                    <a:lnTo>
                      <a:pt x="2726" y="464"/>
                    </a:lnTo>
                    <a:lnTo>
                      <a:pt x="2726" y="464"/>
                    </a:lnTo>
                    <a:lnTo>
                      <a:pt x="2734" y="464"/>
                    </a:lnTo>
                    <a:lnTo>
                      <a:pt x="2742" y="464"/>
                    </a:lnTo>
                    <a:lnTo>
                      <a:pt x="2742" y="464"/>
                    </a:lnTo>
                    <a:lnTo>
                      <a:pt x="2742" y="464"/>
                    </a:lnTo>
                    <a:lnTo>
                      <a:pt x="2742" y="464"/>
                    </a:lnTo>
                    <a:lnTo>
                      <a:pt x="2750" y="472"/>
                    </a:lnTo>
                    <a:lnTo>
                      <a:pt x="2750" y="472"/>
                    </a:lnTo>
                    <a:lnTo>
                      <a:pt x="2750" y="472"/>
                    </a:lnTo>
                    <a:lnTo>
                      <a:pt x="2750" y="472"/>
                    </a:lnTo>
                    <a:lnTo>
                      <a:pt x="2750" y="472"/>
                    </a:lnTo>
                    <a:lnTo>
                      <a:pt x="2758" y="472"/>
                    </a:lnTo>
                    <a:lnTo>
                      <a:pt x="2758" y="472"/>
                    </a:lnTo>
                    <a:lnTo>
                      <a:pt x="2758" y="472"/>
                    </a:lnTo>
                  </a:path>
                </a:pathLst>
              </a:custGeom>
              <a:noFill/>
              <a:ln w="25400">
                <a:solidFill>
                  <a:srgbClr val="33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0" name="Freeform 9"/>
              <p:cNvSpPr>
                <a:spLocks/>
              </p:cNvSpPr>
              <p:nvPr/>
            </p:nvSpPr>
            <p:spPr bwMode="auto">
              <a:xfrm>
                <a:off x="2376488" y="2082800"/>
                <a:ext cx="4378325" cy="749300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56" y="24"/>
                  </a:cxn>
                  <a:cxn ang="0">
                    <a:pos x="280" y="120"/>
                  </a:cxn>
                  <a:cxn ang="0">
                    <a:pos x="504" y="216"/>
                  </a:cxn>
                  <a:cxn ang="0">
                    <a:pos x="727" y="312"/>
                  </a:cxn>
                  <a:cxn ang="0">
                    <a:pos x="959" y="392"/>
                  </a:cxn>
                  <a:cxn ang="0">
                    <a:pos x="1071" y="424"/>
                  </a:cxn>
                  <a:cxn ang="0">
                    <a:pos x="1095" y="432"/>
                  </a:cxn>
                  <a:cxn ang="0">
                    <a:pos x="1127" y="440"/>
                  </a:cxn>
                  <a:cxn ang="0">
                    <a:pos x="1159" y="448"/>
                  </a:cxn>
                  <a:cxn ang="0">
                    <a:pos x="1167" y="448"/>
                  </a:cxn>
                  <a:cxn ang="0">
                    <a:pos x="1191" y="448"/>
                  </a:cxn>
                  <a:cxn ang="0">
                    <a:pos x="1215" y="456"/>
                  </a:cxn>
                  <a:cxn ang="0">
                    <a:pos x="1223" y="456"/>
                  </a:cxn>
                  <a:cxn ang="0">
                    <a:pos x="1239" y="464"/>
                  </a:cxn>
                  <a:cxn ang="0">
                    <a:pos x="1255" y="464"/>
                  </a:cxn>
                  <a:cxn ang="0">
                    <a:pos x="1271" y="464"/>
                  </a:cxn>
                  <a:cxn ang="0">
                    <a:pos x="1279" y="464"/>
                  </a:cxn>
                  <a:cxn ang="0">
                    <a:pos x="1303" y="464"/>
                  </a:cxn>
                  <a:cxn ang="0">
                    <a:pos x="1311" y="464"/>
                  </a:cxn>
                  <a:cxn ang="0">
                    <a:pos x="1327" y="472"/>
                  </a:cxn>
                  <a:cxn ang="0">
                    <a:pos x="1335" y="472"/>
                  </a:cxn>
                  <a:cxn ang="0">
                    <a:pos x="1343" y="472"/>
                  </a:cxn>
                  <a:cxn ang="0">
                    <a:pos x="1343" y="472"/>
                  </a:cxn>
                  <a:cxn ang="0">
                    <a:pos x="1351" y="472"/>
                  </a:cxn>
                  <a:cxn ang="0">
                    <a:pos x="1359" y="472"/>
                  </a:cxn>
                  <a:cxn ang="0">
                    <a:pos x="1359" y="472"/>
                  </a:cxn>
                  <a:cxn ang="0">
                    <a:pos x="1367" y="472"/>
                  </a:cxn>
                  <a:cxn ang="0">
                    <a:pos x="1367" y="472"/>
                  </a:cxn>
                  <a:cxn ang="0">
                    <a:pos x="1375" y="472"/>
                  </a:cxn>
                  <a:cxn ang="0">
                    <a:pos x="1375" y="472"/>
                  </a:cxn>
                  <a:cxn ang="0">
                    <a:pos x="1383" y="472"/>
                  </a:cxn>
                  <a:cxn ang="0">
                    <a:pos x="1383" y="472"/>
                  </a:cxn>
                  <a:cxn ang="0">
                    <a:pos x="1383" y="472"/>
                  </a:cxn>
                  <a:cxn ang="0">
                    <a:pos x="1391" y="472"/>
                  </a:cxn>
                  <a:cxn ang="0">
                    <a:pos x="1391" y="472"/>
                  </a:cxn>
                  <a:cxn ang="0">
                    <a:pos x="1399" y="472"/>
                  </a:cxn>
                  <a:cxn ang="0">
                    <a:pos x="1407" y="472"/>
                  </a:cxn>
                  <a:cxn ang="0">
                    <a:pos x="1415" y="472"/>
                  </a:cxn>
                  <a:cxn ang="0">
                    <a:pos x="1423" y="472"/>
                  </a:cxn>
                  <a:cxn ang="0">
                    <a:pos x="1431" y="472"/>
                  </a:cxn>
                  <a:cxn ang="0">
                    <a:pos x="1439" y="472"/>
                  </a:cxn>
                  <a:cxn ang="0">
                    <a:pos x="1455" y="464"/>
                  </a:cxn>
                  <a:cxn ang="0">
                    <a:pos x="1463" y="464"/>
                  </a:cxn>
                  <a:cxn ang="0">
                    <a:pos x="1479" y="464"/>
                  </a:cxn>
                  <a:cxn ang="0">
                    <a:pos x="1495" y="464"/>
                  </a:cxn>
                  <a:cxn ang="0">
                    <a:pos x="1519" y="456"/>
                  </a:cxn>
                  <a:cxn ang="0">
                    <a:pos x="1535" y="456"/>
                  </a:cxn>
                  <a:cxn ang="0">
                    <a:pos x="1551" y="456"/>
                  </a:cxn>
                  <a:cxn ang="0">
                    <a:pos x="1575" y="448"/>
                  </a:cxn>
                  <a:cxn ang="0">
                    <a:pos x="1591" y="448"/>
                  </a:cxn>
                  <a:cxn ang="0">
                    <a:pos x="1751" y="408"/>
                  </a:cxn>
                  <a:cxn ang="0">
                    <a:pos x="1967" y="328"/>
                  </a:cxn>
                  <a:cxn ang="0">
                    <a:pos x="2190" y="240"/>
                  </a:cxn>
                  <a:cxn ang="0">
                    <a:pos x="2414" y="144"/>
                  </a:cxn>
                  <a:cxn ang="0">
                    <a:pos x="2638" y="48"/>
                  </a:cxn>
                  <a:cxn ang="0">
                    <a:pos x="2702" y="24"/>
                  </a:cxn>
                  <a:cxn ang="0">
                    <a:pos x="2726" y="16"/>
                  </a:cxn>
                  <a:cxn ang="0">
                    <a:pos x="2742" y="8"/>
                  </a:cxn>
                  <a:cxn ang="0">
                    <a:pos x="2750" y="0"/>
                  </a:cxn>
                  <a:cxn ang="0">
                    <a:pos x="2750" y="0"/>
                  </a:cxn>
                </a:cxnLst>
                <a:rect l="0" t="0" r="r" b="b"/>
                <a:pathLst>
                  <a:path w="2758" h="472">
                    <a:moveTo>
                      <a:pt x="0" y="0"/>
                    </a:moveTo>
                    <a:lnTo>
                      <a:pt x="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16" y="8"/>
                    </a:lnTo>
                    <a:lnTo>
                      <a:pt x="32" y="8"/>
                    </a:lnTo>
                    <a:lnTo>
                      <a:pt x="56" y="24"/>
                    </a:lnTo>
                    <a:lnTo>
                      <a:pt x="112" y="48"/>
                    </a:lnTo>
                    <a:lnTo>
                      <a:pt x="168" y="72"/>
                    </a:lnTo>
                    <a:lnTo>
                      <a:pt x="224" y="96"/>
                    </a:lnTo>
                    <a:lnTo>
                      <a:pt x="280" y="120"/>
                    </a:lnTo>
                    <a:lnTo>
                      <a:pt x="336" y="144"/>
                    </a:lnTo>
                    <a:lnTo>
                      <a:pt x="392" y="168"/>
                    </a:lnTo>
                    <a:lnTo>
                      <a:pt x="456" y="192"/>
                    </a:lnTo>
                    <a:lnTo>
                      <a:pt x="504" y="216"/>
                    </a:lnTo>
                    <a:lnTo>
                      <a:pt x="568" y="240"/>
                    </a:lnTo>
                    <a:lnTo>
                      <a:pt x="624" y="264"/>
                    </a:lnTo>
                    <a:lnTo>
                      <a:pt x="671" y="288"/>
                    </a:lnTo>
                    <a:lnTo>
                      <a:pt x="727" y="312"/>
                    </a:lnTo>
                    <a:lnTo>
                      <a:pt x="783" y="328"/>
                    </a:lnTo>
                    <a:lnTo>
                      <a:pt x="847" y="352"/>
                    </a:lnTo>
                    <a:lnTo>
                      <a:pt x="903" y="368"/>
                    </a:lnTo>
                    <a:lnTo>
                      <a:pt x="959" y="392"/>
                    </a:lnTo>
                    <a:lnTo>
                      <a:pt x="1015" y="408"/>
                    </a:lnTo>
                    <a:lnTo>
                      <a:pt x="1071" y="424"/>
                    </a:lnTo>
                    <a:lnTo>
                      <a:pt x="1071" y="424"/>
                    </a:lnTo>
                    <a:lnTo>
                      <a:pt x="1071" y="424"/>
                    </a:lnTo>
                    <a:lnTo>
                      <a:pt x="1071" y="424"/>
                    </a:lnTo>
                    <a:lnTo>
                      <a:pt x="1079" y="424"/>
                    </a:lnTo>
                    <a:lnTo>
                      <a:pt x="1079" y="424"/>
                    </a:lnTo>
                    <a:lnTo>
                      <a:pt x="1095" y="432"/>
                    </a:lnTo>
                    <a:lnTo>
                      <a:pt x="1127" y="440"/>
                    </a:lnTo>
                    <a:lnTo>
                      <a:pt x="1127" y="440"/>
                    </a:lnTo>
                    <a:lnTo>
                      <a:pt x="1127" y="440"/>
                    </a:lnTo>
                    <a:lnTo>
                      <a:pt x="1127" y="440"/>
                    </a:lnTo>
                    <a:lnTo>
                      <a:pt x="1135" y="440"/>
                    </a:lnTo>
                    <a:lnTo>
                      <a:pt x="1143" y="440"/>
                    </a:lnTo>
                    <a:lnTo>
                      <a:pt x="1159" y="448"/>
                    </a:lnTo>
                    <a:lnTo>
                      <a:pt x="1159" y="448"/>
                    </a:lnTo>
                    <a:lnTo>
                      <a:pt x="1159" y="448"/>
                    </a:lnTo>
                    <a:lnTo>
                      <a:pt x="1159" y="448"/>
                    </a:lnTo>
                    <a:lnTo>
                      <a:pt x="1167" y="448"/>
                    </a:lnTo>
                    <a:lnTo>
                      <a:pt x="1167" y="448"/>
                    </a:lnTo>
                    <a:lnTo>
                      <a:pt x="1183" y="448"/>
                    </a:lnTo>
                    <a:lnTo>
                      <a:pt x="1183" y="448"/>
                    </a:lnTo>
                    <a:lnTo>
                      <a:pt x="1183" y="448"/>
                    </a:lnTo>
                    <a:lnTo>
                      <a:pt x="1191" y="448"/>
                    </a:lnTo>
                    <a:lnTo>
                      <a:pt x="1191" y="456"/>
                    </a:lnTo>
                    <a:lnTo>
                      <a:pt x="1199" y="456"/>
                    </a:lnTo>
                    <a:lnTo>
                      <a:pt x="1215" y="456"/>
                    </a:lnTo>
                    <a:lnTo>
                      <a:pt x="1215" y="456"/>
                    </a:lnTo>
                    <a:lnTo>
                      <a:pt x="1215" y="456"/>
                    </a:lnTo>
                    <a:lnTo>
                      <a:pt x="1215" y="456"/>
                    </a:lnTo>
                    <a:lnTo>
                      <a:pt x="1215" y="456"/>
                    </a:lnTo>
                    <a:lnTo>
                      <a:pt x="1223" y="456"/>
                    </a:lnTo>
                    <a:lnTo>
                      <a:pt x="1239" y="456"/>
                    </a:lnTo>
                    <a:lnTo>
                      <a:pt x="1239" y="456"/>
                    </a:lnTo>
                    <a:lnTo>
                      <a:pt x="1239" y="464"/>
                    </a:lnTo>
                    <a:lnTo>
                      <a:pt x="1239" y="464"/>
                    </a:lnTo>
                    <a:lnTo>
                      <a:pt x="1247" y="464"/>
                    </a:lnTo>
                    <a:lnTo>
                      <a:pt x="1255" y="464"/>
                    </a:lnTo>
                    <a:lnTo>
                      <a:pt x="1255" y="464"/>
                    </a:lnTo>
                    <a:lnTo>
                      <a:pt x="1255" y="464"/>
                    </a:lnTo>
                    <a:lnTo>
                      <a:pt x="1255" y="464"/>
                    </a:lnTo>
                    <a:lnTo>
                      <a:pt x="1263" y="464"/>
                    </a:lnTo>
                    <a:lnTo>
                      <a:pt x="1271" y="464"/>
                    </a:lnTo>
                    <a:lnTo>
                      <a:pt x="1271" y="464"/>
                    </a:lnTo>
                    <a:lnTo>
                      <a:pt x="1271" y="464"/>
                    </a:lnTo>
                    <a:lnTo>
                      <a:pt x="1271" y="464"/>
                    </a:lnTo>
                    <a:lnTo>
                      <a:pt x="1279" y="464"/>
                    </a:lnTo>
                    <a:lnTo>
                      <a:pt x="1279" y="464"/>
                    </a:lnTo>
                    <a:lnTo>
                      <a:pt x="1295" y="464"/>
                    </a:lnTo>
                    <a:lnTo>
                      <a:pt x="1295" y="464"/>
                    </a:lnTo>
                    <a:lnTo>
                      <a:pt x="1303" y="464"/>
                    </a:lnTo>
                    <a:lnTo>
                      <a:pt x="1303" y="464"/>
                    </a:lnTo>
                    <a:lnTo>
                      <a:pt x="1303" y="464"/>
                    </a:lnTo>
                    <a:lnTo>
                      <a:pt x="1311" y="464"/>
                    </a:lnTo>
                    <a:lnTo>
                      <a:pt x="1311" y="464"/>
                    </a:lnTo>
                    <a:lnTo>
                      <a:pt x="1311" y="464"/>
                    </a:lnTo>
                    <a:lnTo>
                      <a:pt x="1311" y="464"/>
                    </a:lnTo>
                    <a:lnTo>
                      <a:pt x="1319" y="464"/>
                    </a:lnTo>
                    <a:lnTo>
                      <a:pt x="1327" y="472"/>
                    </a:lnTo>
                    <a:lnTo>
                      <a:pt x="1327" y="472"/>
                    </a:lnTo>
                    <a:lnTo>
                      <a:pt x="1327" y="472"/>
                    </a:lnTo>
                    <a:lnTo>
                      <a:pt x="1327" y="472"/>
                    </a:lnTo>
                    <a:lnTo>
                      <a:pt x="1335" y="472"/>
                    </a:lnTo>
                    <a:lnTo>
                      <a:pt x="1335" y="472"/>
                    </a:lnTo>
                    <a:lnTo>
                      <a:pt x="1335" y="472"/>
                    </a:lnTo>
                    <a:lnTo>
                      <a:pt x="1335" y="472"/>
                    </a:lnTo>
                    <a:lnTo>
                      <a:pt x="1335" y="472"/>
                    </a:lnTo>
                    <a:lnTo>
                      <a:pt x="1343" y="472"/>
                    </a:lnTo>
                    <a:lnTo>
                      <a:pt x="1343" y="472"/>
                    </a:lnTo>
                    <a:lnTo>
                      <a:pt x="1343" y="472"/>
                    </a:lnTo>
                    <a:lnTo>
                      <a:pt x="1343" y="472"/>
                    </a:lnTo>
                    <a:lnTo>
                      <a:pt x="1343" y="472"/>
                    </a:lnTo>
                    <a:lnTo>
                      <a:pt x="1343" y="472"/>
                    </a:lnTo>
                    <a:lnTo>
                      <a:pt x="1351" y="472"/>
                    </a:lnTo>
                    <a:lnTo>
                      <a:pt x="1351" y="472"/>
                    </a:lnTo>
                    <a:lnTo>
                      <a:pt x="1351" y="472"/>
                    </a:lnTo>
                    <a:lnTo>
                      <a:pt x="1351" y="472"/>
                    </a:lnTo>
                    <a:lnTo>
                      <a:pt x="1359" y="472"/>
                    </a:lnTo>
                    <a:lnTo>
                      <a:pt x="1359" y="472"/>
                    </a:lnTo>
                    <a:lnTo>
                      <a:pt x="1359" y="472"/>
                    </a:lnTo>
                    <a:lnTo>
                      <a:pt x="1359" y="472"/>
                    </a:lnTo>
                    <a:lnTo>
                      <a:pt x="1359" y="472"/>
                    </a:lnTo>
                    <a:lnTo>
                      <a:pt x="1359" y="472"/>
                    </a:lnTo>
                    <a:lnTo>
                      <a:pt x="1359" y="472"/>
                    </a:lnTo>
                    <a:lnTo>
                      <a:pt x="1359" y="472"/>
                    </a:lnTo>
                    <a:lnTo>
                      <a:pt x="1367" y="472"/>
                    </a:lnTo>
                    <a:lnTo>
                      <a:pt x="1367" y="472"/>
                    </a:lnTo>
                    <a:lnTo>
                      <a:pt x="1367" y="472"/>
                    </a:lnTo>
                    <a:lnTo>
                      <a:pt x="1367" y="472"/>
                    </a:lnTo>
                    <a:lnTo>
                      <a:pt x="1367" y="472"/>
                    </a:lnTo>
                    <a:lnTo>
                      <a:pt x="1367" y="472"/>
                    </a:lnTo>
                    <a:lnTo>
                      <a:pt x="1367" y="472"/>
                    </a:lnTo>
                    <a:lnTo>
                      <a:pt x="1367" y="472"/>
                    </a:lnTo>
                    <a:lnTo>
                      <a:pt x="1375" y="472"/>
                    </a:lnTo>
                    <a:lnTo>
                      <a:pt x="1375" y="472"/>
                    </a:lnTo>
                    <a:lnTo>
                      <a:pt x="1375" y="472"/>
                    </a:lnTo>
                    <a:lnTo>
                      <a:pt x="1375" y="472"/>
                    </a:lnTo>
                    <a:lnTo>
                      <a:pt x="1375" y="472"/>
                    </a:lnTo>
                    <a:lnTo>
                      <a:pt x="1375" y="472"/>
                    </a:lnTo>
                    <a:lnTo>
                      <a:pt x="1375" y="472"/>
                    </a:lnTo>
                    <a:lnTo>
                      <a:pt x="1375" y="472"/>
                    </a:lnTo>
                    <a:lnTo>
                      <a:pt x="1375" y="472"/>
                    </a:lnTo>
                    <a:lnTo>
                      <a:pt x="1375" y="472"/>
                    </a:lnTo>
                    <a:lnTo>
                      <a:pt x="1383" y="472"/>
                    </a:lnTo>
                    <a:lnTo>
                      <a:pt x="1383" y="472"/>
                    </a:lnTo>
                    <a:lnTo>
                      <a:pt x="1383" y="472"/>
                    </a:lnTo>
                    <a:lnTo>
                      <a:pt x="1383" y="472"/>
                    </a:lnTo>
                    <a:lnTo>
                      <a:pt x="1383" y="472"/>
                    </a:lnTo>
                    <a:lnTo>
                      <a:pt x="1383" y="472"/>
                    </a:lnTo>
                    <a:lnTo>
                      <a:pt x="1383" y="472"/>
                    </a:lnTo>
                    <a:lnTo>
                      <a:pt x="1383" y="472"/>
                    </a:lnTo>
                    <a:lnTo>
                      <a:pt x="1383" y="472"/>
                    </a:lnTo>
                    <a:lnTo>
                      <a:pt x="1391" y="472"/>
                    </a:lnTo>
                    <a:lnTo>
                      <a:pt x="1391" y="472"/>
                    </a:lnTo>
                    <a:lnTo>
                      <a:pt x="1391" y="472"/>
                    </a:lnTo>
                    <a:lnTo>
                      <a:pt x="1391" y="472"/>
                    </a:lnTo>
                    <a:lnTo>
                      <a:pt x="1391" y="472"/>
                    </a:lnTo>
                    <a:lnTo>
                      <a:pt x="1391" y="472"/>
                    </a:lnTo>
                    <a:lnTo>
                      <a:pt x="1391" y="472"/>
                    </a:lnTo>
                    <a:lnTo>
                      <a:pt x="1391" y="472"/>
                    </a:lnTo>
                    <a:lnTo>
                      <a:pt x="1399" y="472"/>
                    </a:lnTo>
                    <a:lnTo>
                      <a:pt x="1399" y="472"/>
                    </a:lnTo>
                    <a:lnTo>
                      <a:pt x="1399" y="472"/>
                    </a:lnTo>
                    <a:lnTo>
                      <a:pt x="1399" y="472"/>
                    </a:lnTo>
                    <a:lnTo>
                      <a:pt x="1399" y="472"/>
                    </a:lnTo>
                    <a:lnTo>
                      <a:pt x="1399" y="472"/>
                    </a:lnTo>
                    <a:lnTo>
                      <a:pt x="1399" y="472"/>
                    </a:lnTo>
                    <a:lnTo>
                      <a:pt x="1407" y="472"/>
                    </a:lnTo>
                    <a:lnTo>
                      <a:pt x="1407" y="472"/>
                    </a:lnTo>
                    <a:lnTo>
                      <a:pt x="1407" y="472"/>
                    </a:lnTo>
                    <a:lnTo>
                      <a:pt x="1407" y="472"/>
                    </a:lnTo>
                    <a:lnTo>
                      <a:pt x="1415" y="472"/>
                    </a:lnTo>
                    <a:lnTo>
                      <a:pt x="1415" y="472"/>
                    </a:lnTo>
                    <a:lnTo>
                      <a:pt x="1415" y="472"/>
                    </a:lnTo>
                    <a:lnTo>
                      <a:pt x="1415" y="472"/>
                    </a:lnTo>
                    <a:lnTo>
                      <a:pt x="1423" y="472"/>
                    </a:lnTo>
                    <a:lnTo>
                      <a:pt x="1423" y="472"/>
                    </a:lnTo>
                    <a:lnTo>
                      <a:pt x="1423" y="472"/>
                    </a:lnTo>
                    <a:lnTo>
                      <a:pt x="1423" y="472"/>
                    </a:lnTo>
                    <a:lnTo>
                      <a:pt x="1431" y="472"/>
                    </a:lnTo>
                    <a:lnTo>
                      <a:pt x="1431" y="472"/>
                    </a:lnTo>
                    <a:lnTo>
                      <a:pt x="1439" y="472"/>
                    </a:lnTo>
                    <a:lnTo>
                      <a:pt x="1439" y="472"/>
                    </a:lnTo>
                    <a:lnTo>
                      <a:pt x="1439" y="472"/>
                    </a:lnTo>
                    <a:lnTo>
                      <a:pt x="1439" y="464"/>
                    </a:lnTo>
                    <a:lnTo>
                      <a:pt x="1447" y="464"/>
                    </a:lnTo>
                    <a:lnTo>
                      <a:pt x="1447" y="464"/>
                    </a:lnTo>
                    <a:lnTo>
                      <a:pt x="1455" y="464"/>
                    </a:lnTo>
                    <a:lnTo>
                      <a:pt x="1455" y="464"/>
                    </a:lnTo>
                    <a:lnTo>
                      <a:pt x="1455" y="464"/>
                    </a:lnTo>
                    <a:lnTo>
                      <a:pt x="1463" y="464"/>
                    </a:lnTo>
                    <a:lnTo>
                      <a:pt x="1463" y="464"/>
                    </a:lnTo>
                    <a:lnTo>
                      <a:pt x="1463" y="464"/>
                    </a:lnTo>
                    <a:lnTo>
                      <a:pt x="1471" y="464"/>
                    </a:lnTo>
                    <a:lnTo>
                      <a:pt x="1471" y="464"/>
                    </a:lnTo>
                    <a:lnTo>
                      <a:pt x="1479" y="464"/>
                    </a:lnTo>
                    <a:lnTo>
                      <a:pt x="1487" y="464"/>
                    </a:lnTo>
                    <a:lnTo>
                      <a:pt x="1495" y="464"/>
                    </a:lnTo>
                    <a:lnTo>
                      <a:pt x="1495" y="464"/>
                    </a:lnTo>
                    <a:lnTo>
                      <a:pt x="1495" y="464"/>
                    </a:lnTo>
                    <a:lnTo>
                      <a:pt x="1495" y="464"/>
                    </a:lnTo>
                    <a:lnTo>
                      <a:pt x="1503" y="464"/>
                    </a:lnTo>
                    <a:lnTo>
                      <a:pt x="1519" y="464"/>
                    </a:lnTo>
                    <a:lnTo>
                      <a:pt x="1519" y="456"/>
                    </a:lnTo>
                    <a:lnTo>
                      <a:pt x="1519" y="456"/>
                    </a:lnTo>
                    <a:lnTo>
                      <a:pt x="1519" y="456"/>
                    </a:lnTo>
                    <a:lnTo>
                      <a:pt x="1527" y="456"/>
                    </a:lnTo>
                    <a:lnTo>
                      <a:pt x="1535" y="456"/>
                    </a:lnTo>
                    <a:lnTo>
                      <a:pt x="1551" y="456"/>
                    </a:lnTo>
                    <a:lnTo>
                      <a:pt x="1551" y="456"/>
                    </a:lnTo>
                    <a:lnTo>
                      <a:pt x="1551" y="456"/>
                    </a:lnTo>
                    <a:lnTo>
                      <a:pt x="1551" y="456"/>
                    </a:lnTo>
                    <a:lnTo>
                      <a:pt x="1551" y="456"/>
                    </a:lnTo>
                    <a:lnTo>
                      <a:pt x="1559" y="456"/>
                    </a:lnTo>
                    <a:lnTo>
                      <a:pt x="1575" y="448"/>
                    </a:lnTo>
                    <a:lnTo>
                      <a:pt x="1575" y="448"/>
                    </a:lnTo>
                    <a:lnTo>
                      <a:pt x="1575" y="448"/>
                    </a:lnTo>
                    <a:lnTo>
                      <a:pt x="1583" y="448"/>
                    </a:lnTo>
                    <a:lnTo>
                      <a:pt x="1583" y="448"/>
                    </a:lnTo>
                    <a:lnTo>
                      <a:pt x="1591" y="448"/>
                    </a:lnTo>
                    <a:lnTo>
                      <a:pt x="1607" y="448"/>
                    </a:lnTo>
                    <a:lnTo>
                      <a:pt x="1631" y="440"/>
                    </a:lnTo>
                    <a:lnTo>
                      <a:pt x="1687" y="424"/>
                    </a:lnTo>
                    <a:lnTo>
                      <a:pt x="1751" y="408"/>
                    </a:lnTo>
                    <a:lnTo>
                      <a:pt x="1799" y="392"/>
                    </a:lnTo>
                    <a:lnTo>
                      <a:pt x="1855" y="376"/>
                    </a:lnTo>
                    <a:lnTo>
                      <a:pt x="1911" y="352"/>
                    </a:lnTo>
                    <a:lnTo>
                      <a:pt x="1967" y="328"/>
                    </a:lnTo>
                    <a:lnTo>
                      <a:pt x="2023" y="312"/>
                    </a:lnTo>
                    <a:lnTo>
                      <a:pt x="2079" y="288"/>
                    </a:lnTo>
                    <a:lnTo>
                      <a:pt x="2134" y="264"/>
                    </a:lnTo>
                    <a:lnTo>
                      <a:pt x="2190" y="240"/>
                    </a:lnTo>
                    <a:lnTo>
                      <a:pt x="2246" y="216"/>
                    </a:lnTo>
                    <a:lnTo>
                      <a:pt x="2302" y="192"/>
                    </a:lnTo>
                    <a:lnTo>
                      <a:pt x="2366" y="168"/>
                    </a:lnTo>
                    <a:lnTo>
                      <a:pt x="2414" y="144"/>
                    </a:lnTo>
                    <a:lnTo>
                      <a:pt x="2478" y="120"/>
                    </a:lnTo>
                    <a:lnTo>
                      <a:pt x="2526" y="96"/>
                    </a:lnTo>
                    <a:lnTo>
                      <a:pt x="2582" y="72"/>
                    </a:lnTo>
                    <a:lnTo>
                      <a:pt x="2638" y="48"/>
                    </a:lnTo>
                    <a:lnTo>
                      <a:pt x="2694" y="24"/>
                    </a:lnTo>
                    <a:lnTo>
                      <a:pt x="2694" y="24"/>
                    </a:lnTo>
                    <a:lnTo>
                      <a:pt x="2694" y="24"/>
                    </a:lnTo>
                    <a:lnTo>
                      <a:pt x="2702" y="24"/>
                    </a:lnTo>
                    <a:lnTo>
                      <a:pt x="2702" y="24"/>
                    </a:lnTo>
                    <a:lnTo>
                      <a:pt x="2710" y="16"/>
                    </a:lnTo>
                    <a:lnTo>
                      <a:pt x="2726" y="16"/>
                    </a:lnTo>
                    <a:lnTo>
                      <a:pt x="2726" y="16"/>
                    </a:lnTo>
                    <a:lnTo>
                      <a:pt x="2726" y="8"/>
                    </a:lnTo>
                    <a:lnTo>
                      <a:pt x="2726" y="8"/>
                    </a:lnTo>
                    <a:lnTo>
                      <a:pt x="2734" y="8"/>
                    </a:lnTo>
                    <a:lnTo>
                      <a:pt x="2742" y="8"/>
                    </a:lnTo>
                    <a:lnTo>
                      <a:pt x="2742" y="8"/>
                    </a:lnTo>
                    <a:lnTo>
                      <a:pt x="2742" y="8"/>
                    </a:lnTo>
                    <a:lnTo>
                      <a:pt x="2742" y="8"/>
                    </a:lnTo>
                    <a:lnTo>
                      <a:pt x="2750" y="0"/>
                    </a:lnTo>
                    <a:lnTo>
                      <a:pt x="2750" y="0"/>
                    </a:lnTo>
                    <a:lnTo>
                      <a:pt x="2750" y="0"/>
                    </a:lnTo>
                    <a:lnTo>
                      <a:pt x="2750" y="0"/>
                    </a:lnTo>
                    <a:lnTo>
                      <a:pt x="2750" y="0"/>
                    </a:lnTo>
                    <a:lnTo>
                      <a:pt x="2758" y="0"/>
                    </a:lnTo>
                    <a:lnTo>
                      <a:pt x="2758" y="0"/>
                    </a:lnTo>
                    <a:lnTo>
                      <a:pt x="2758" y="0"/>
                    </a:lnTo>
                  </a:path>
                </a:pathLst>
              </a:custGeom>
              <a:noFill/>
              <a:ln w="12700">
                <a:solidFill>
                  <a:srgbClr val="33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1" name="Freeform 10"/>
              <p:cNvSpPr>
                <a:spLocks noEditPoints="1"/>
              </p:cNvSpPr>
              <p:nvPr/>
            </p:nvSpPr>
            <p:spPr bwMode="auto">
              <a:xfrm>
                <a:off x="2363788" y="3086100"/>
                <a:ext cx="4365625" cy="965200"/>
              </a:xfrm>
              <a:custGeom>
                <a:avLst/>
                <a:gdLst/>
                <a:ahLst/>
                <a:cxnLst>
                  <a:cxn ang="0">
                    <a:pos x="40" y="576"/>
                  </a:cxn>
                  <a:cxn ang="0">
                    <a:pos x="8" y="608"/>
                  </a:cxn>
                  <a:cxn ang="0">
                    <a:pos x="152" y="520"/>
                  </a:cxn>
                  <a:cxn ang="0">
                    <a:pos x="184" y="512"/>
                  </a:cxn>
                  <a:cxn ang="0">
                    <a:pos x="336" y="456"/>
                  </a:cxn>
                  <a:cxn ang="0">
                    <a:pos x="416" y="408"/>
                  </a:cxn>
                  <a:cxn ang="0">
                    <a:pos x="480" y="392"/>
                  </a:cxn>
                  <a:cxn ang="0">
                    <a:pos x="624" y="312"/>
                  </a:cxn>
                  <a:cxn ang="0">
                    <a:pos x="687" y="304"/>
                  </a:cxn>
                  <a:cxn ang="0">
                    <a:pos x="719" y="288"/>
                  </a:cxn>
                  <a:cxn ang="0">
                    <a:pos x="767" y="248"/>
                  </a:cxn>
                  <a:cxn ang="0">
                    <a:pos x="887" y="200"/>
                  </a:cxn>
                  <a:cxn ang="0">
                    <a:pos x="959" y="168"/>
                  </a:cxn>
                  <a:cxn ang="0">
                    <a:pos x="1031" y="136"/>
                  </a:cxn>
                  <a:cxn ang="0">
                    <a:pos x="1095" y="120"/>
                  </a:cxn>
                  <a:cxn ang="0">
                    <a:pos x="1135" y="104"/>
                  </a:cxn>
                  <a:cxn ang="0">
                    <a:pos x="1199" y="80"/>
                  </a:cxn>
                  <a:cxn ang="0">
                    <a:pos x="1247" y="40"/>
                  </a:cxn>
                  <a:cxn ang="0">
                    <a:pos x="1255" y="56"/>
                  </a:cxn>
                  <a:cxn ang="0">
                    <a:pos x="1303" y="16"/>
                  </a:cxn>
                  <a:cxn ang="0">
                    <a:pos x="1319" y="16"/>
                  </a:cxn>
                  <a:cxn ang="0">
                    <a:pos x="1327" y="32"/>
                  </a:cxn>
                  <a:cxn ang="0">
                    <a:pos x="1311" y="32"/>
                  </a:cxn>
                  <a:cxn ang="0">
                    <a:pos x="1359" y="0"/>
                  </a:cxn>
                  <a:cxn ang="0">
                    <a:pos x="1367" y="0"/>
                  </a:cxn>
                  <a:cxn ang="0">
                    <a:pos x="1375" y="0"/>
                  </a:cxn>
                  <a:cxn ang="0">
                    <a:pos x="1383" y="0"/>
                  </a:cxn>
                  <a:cxn ang="0">
                    <a:pos x="1391" y="0"/>
                  </a:cxn>
                  <a:cxn ang="0">
                    <a:pos x="1391" y="16"/>
                  </a:cxn>
                  <a:cxn ang="0">
                    <a:pos x="1383" y="16"/>
                  </a:cxn>
                  <a:cxn ang="0">
                    <a:pos x="1383" y="16"/>
                  </a:cxn>
                  <a:cxn ang="0">
                    <a:pos x="1383" y="16"/>
                  </a:cxn>
                  <a:cxn ang="0">
                    <a:pos x="1375" y="16"/>
                  </a:cxn>
                  <a:cxn ang="0">
                    <a:pos x="1375" y="16"/>
                  </a:cxn>
                  <a:cxn ang="0">
                    <a:pos x="1367" y="16"/>
                  </a:cxn>
                  <a:cxn ang="0">
                    <a:pos x="1367" y="16"/>
                  </a:cxn>
                  <a:cxn ang="0">
                    <a:pos x="1359" y="0"/>
                  </a:cxn>
                  <a:cxn ang="0">
                    <a:pos x="1447" y="8"/>
                  </a:cxn>
                  <a:cxn ang="0">
                    <a:pos x="1447" y="24"/>
                  </a:cxn>
                  <a:cxn ang="0">
                    <a:pos x="1431" y="24"/>
                  </a:cxn>
                  <a:cxn ang="0">
                    <a:pos x="1423" y="24"/>
                  </a:cxn>
                  <a:cxn ang="0">
                    <a:pos x="1495" y="48"/>
                  </a:cxn>
                  <a:cxn ang="0">
                    <a:pos x="1567" y="72"/>
                  </a:cxn>
                  <a:cxn ang="0">
                    <a:pos x="1663" y="96"/>
                  </a:cxn>
                  <a:cxn ang="0">
                    <a:pos x="1719" y="136"/>
                  </a:cxn>
                  <a:cxn ang="0">
                    <a:pos x="1863" y="184"/>
                  </a:cxn>
                  <a:cxn ang="0">
                    <a:pos x="1927" y="216"/>
                  </a:cxn>
                  <a:cxn ang="0">
                    <a:pos x="1983" y="256"/>
                  </a:cxn>
                  <a:cxn ang="0">
                    <a:pos x="2031" y="280"/>
                  </a:cxn>
                  <a:cxn ang="0">
                    <a:pos x="2071" y="296"/>
                  </a:cxn>
                  <a:cxn ang="0">
                    <a:pos x="2134" y="304"/>
                  </a:cxn>
                  <a:cxn ang="0">
                    <a:pos x="2246" y="360"/>
                  </a:cxn>
                  <a:cxn ang="0">
                    <a:pos x="2318" y="384"/>
                  </a:cxn>
                  <a:cxn ang="0">
                    <a:pos x="2398" y="424"/>
                  </a:cxn>
                  <a:cxn ang="0">
                    <a:pos x="2446" y="464"/>
                  </a:cxn>
                  <a:cxn ang="0">
                    <a:pos x="2478" y="480"/>
                  </a:cxn>
                  <a:cxn ang="0">
                    <a:pos x="2598" y="512"/>
                  </a:cxn>
                  <a:cxn ang="0">
                    <a:pos x="2654" y="552"/>
                  </a:cxn>
                  <a:cxn ang="0">
                    <a:pos x="2742" y="576"/>
                  </a:cxn>
                  <a:cxn ang="0">
                    <a:pos x="2718" y="584"/>
                  </a:cxn>
                </a:cxnLst>
                <a:rect l="0" t="0" r="r" b="b"/>
                <a:pathLst>
                  <a:path w="2750" h="608">
                    <a:moveTo>
                      <a:pt x="0" y="592"/>
                    </a:moveTo>
                    <a:lnTo>
                      <a:pt x="8" y="584"/>
                    </a:lnTo>
                    <a:lnTo>
                      <a:pt x="8" y="584"/>
                    </a:lnTo>
                    <a:lnTo>
                      <a:pt x="8" y="584"/>
                    </a:lnTo>
                    <a:lnTo>
                      <a:pt x="16" y="584"/>
                    </a:lnTo>
                    <a:lnTo>
                      <a:pt x="24" y="584"/>
                    </a:lnTo>
                    <a:lnTo>
                      <a:pt x="32" y="576"/>
                    </a:lnTo>
                    <a:lnTo>
                      <a:pt x="40" y="576"/>
                    </a:lnTo>
                    <a:lnTo>
                      <a:pt x="40" y="592"/>
                    </a:lnTo>
                    <a:lnTo>
                      <a:pt x="40" y="592"/>
                    </a:lnTo>
                    <a:lnTo>
                      <a:pt x="24" y="592"/>
                    </a:lnTo>
                    <a:lnTo>
                      <a:pt x="24" y="600"/>
                    </a:lnTo>
                    <a:lnTo>
                      <a:pt x="16" y="600"/>
                    </a:lnTo>
                    <a:lnTo>
                      <a:pt x="16" y="600"/>
                    </a:lnTo>
                    <a:lnTo>
                      <a:pt x="16" y="600"/>
                    </a:lnTo>
                    <a:lnTo>
                      <a:pt x="8" y="608"/>
                    </a:lnTo>
                    <a:lnTo>
                      <a:pt x="0" y="592"/>
                    </a:lnTo>
                    <a:close/>
                    <a:moveTo>
                      <a:pt x="64" y="560"/>
                    </a:moveTo>
                    <a:lnTo>
                      <a:pt x="96" y="544"/>
                    </a:lnTo>
                    <a:lnTo>
                      <a:pt x="104" y="560"/>
                    </a:lnTo>
                    <a:lnTo>
                      <a:pt x="72" y="576"/>
                    </a:lnTo>
                    <a:lnTo>
                      <a:pt x="64" y="560"/>
                    </a:lnTo>
                    <a:close/>
                    <a:moveTo>
                      <a:pt x="128" y="536"/>
                    </a:moveTo>
                    <a:lnTo>
                      <a:pt x="152" y="520"/>
                    </a:lnTo>
                    <a:lnTo>
                      <a:pt x="160" y="536"/>
                    </a:lnTo>
                    <a:lnTo>
                      <a:pt x="128" y="552"/>
                    </a:lnTo>
                    <a:lnTo>
                      <a:pt x="128" y="536"/>
                    </a:lnTo>
                    <a:close/>
                    <a:moveTo>
                      <a:pt x="184" y="512"/>
                    </a:moveTo>
                    <a:lnTo>
                      <a:pt x="216" y="496"/>
                    </a:lnTo>
                    <a:lnTo>
                      <a:pt x="216" y="512"/>
                    </a:lnTo>
                    <a:lnTo>
                      <a:pt x="192" y="520"/>
                    </a:lnTo>
                    <a:lnTo>
                      <a:pt x="184" y="512"/>
                    </a:lnTo>
                    <a:close/>
                    <a:moveTo>
                      <a:pt x="240" y="480"/>
                    </a:moveTo>
                    <a:lnTo>
                      <a:pt x="272" y="472"/>
                    </a:lnTo>
                    <a:lnTo>
                      <a:pt x="280" y="488"/>
                    </a:lnTo>
                    <a:lnTo>
                      <a:pt x="248" y="496"/>
                    </a:lnTo>
                    <a:lnTo>
                      <a:pt x="240" y="480"/>
                    </a:lnTo>
                    <a:close/>
                    <a:moveTo>
                      <a:pt x="296" y="456"/>
                    </a:moveTo>
                    <a:lnTo>
                      <a:pt x="328" y="440"/>
                    </a:lnTo>
                    <a:lnTo>
                      <a:pt x="336" y="456"/>
                    </a:lnTo>
                    <a:lnTo>
                      <a:pt x="304" y="472"/>
                    </a:lnTo>
                    <a:lnTo>
                      <a:pt x="296" y="456"/>
                    </a:lnTo>
                    <a:close/>
                    <a:moveTo>
                      <a:pt x="360" y="432"/>
                    </a:moveTo>
                    <a:lnTo>
                      <a:pt x="384" y="416"/>
                    </a:lnTo>
                    <a:lnTo>
                      <a:pt x="392" y="432"/>
                    </a:lnTo>
                    <a:lnTo>
                      <a:pt x="368" y="448"/>
                    </a:lnTo>
                    <a:lnTo>
                      <a:pt x="360" y="432"/>
                    </a:lnTo>
                    <a:close/>
                    <a:moveTo>
                      <a:pt x="416" y="408"/>
                    </a:moveTo>
                    <a:lnTo>
                      <a:pt x="448" y="392"/>
                    </a:lnTo>
                    <a:lnTo>
                      <a:pt x="456" y="408"/>
                    </a:lnTo>
                    <a:lnTo>
                      <a:pt x="424" y="416"/>
                    </a:lnTo>
                    <a:lnTo>
                      <a:pt x="416" y="408"/>
                    </a:lnTo>
                    <a:close/>
                    <a:moveTo>
                      <a:pt x="472" y="376"/>
                    </a:moveTo>
                    <a:lnTo>
                      <a:pt x="504" y="368"/>
                    </a:lnTo>
                    <a:lnTo>
                      <a:pt x="512" y="384"/>
                    </a:lnTo>
                    <a:lnTo>
                      <a:pt x="480" y="392"/>
                    </a:lnTo>
                    <a:lnTo>
                      <a:pt x="472" y="376"/>
                    </a:lnTo>
                    <a:close/>
                    <a:moveTo>
                      <a:pt x="536" y="352"/>
                    </a:moveTo>
                    <a:lnTo>
                      <a:pt x="560" y="344"/>
                    </a:lnTo>
                    <a:lnTo>
                      <a:pt x="568" y="352"/>
                    </a:lnTo>
                    <a:lnTo>
                      <a:pt x="544" y="368"/>
                    </a:lnTo>
                    <a:lnTo>
                      <a:pt x="536" y="352"/>
                    </a:lnTo>
                    <a:close/>
                    <a:moveTo>
                      <a:pt x="592" y="328"/>
                    </a:moveTo>
                    <a:lnTo>
                      <a:pt x="624" y="312"/>
                    </a:lnTo>
                    <a:lnTo>
                      <a:pt x="632" y="328"/>
                    </a:lnTo>
                    <a:lnTo>
                      <a:pt x="600" y="344"/>
                    </a:lnTo>
                    <a:lnTo>
                      <a:pt x="592" y="328"/>
                    </a:lnTo>
                    <a:close/>
                    <a:moveTo>
                      <a:pt x="648" y="304"/>
                    </a:moveTo>
                    <a:lnTo>
                      <a:pt x="679" y="288"/>
                    </a:lnTo>
                    <a:lnTo>
                      <a:pt x="679" y="288"/>
                    </a:lnTo>
                    <a:lnTo>
                      <a:pt x="687" y="304"/>
                    </a:lnTo>
                    <a:lnTo>
                      <a:pt x="687" y="304"/>
                    </a:lnTo>
                    <a:lnTo>
                      <a:pt x="656" y="312"/>
                    </a:lnTo>
                    <a:lnTo>
                      <a:pt x="648" y="304"/>
                    </a:lnTo>
                    <a:close/>
                    <a:moveTo>
                      <a:pt x="711" y="272"/>
                    </a:moveTo>
                    <a:lnTo>
                      <a:pt x="735" y="264"/>
                    </a:lnTo>
                    <a:lnTo>
                      <a:pt x="735" y="264"/>
                    </a:lnTo>
                    <a:lnTo>
                      <a:pt x="743" y="280"/>
                    </a:lnTo>
                    <a:lnTo>
                      <a:pt x="743" y="280"/>
                    </a:lnTo>
                    <a:lnTo>
                      <a:pt x="719" y="288"/>
                    </a:lnTo>
                    <a:lnTo>
                      <a:pt x="711" y="272"/>
                    </a:lnTo>
                    <a:close/>
                    <a:moveTo>
                      <a:pt x="767" y="248"/>
                    </a:moveTo>
                    <a:lnTo>
                      <a:pt x="791" y="240"/>
                    </a:lnTo>
                    <a:lnTo>
                      <a:pt x="799" y="240"/>
                    </a:lnTo>
                    <a:lnTo>
                      <a:pt x="799" y="248"/>
                    </a:lnTo>
                    <a:lnTo>
                      <a:pt x="799" y="256"/>
                    </a:lnTo>
                    <a:lnTo>
                      <a:pt x="775" y="264"/>
                    </a:lnTo>
                    <a:lnTo>
                      <a:pt x="767" y="248"/>
                    </a:lnTo>
                    <a:close/>
                    <a:moveTo>
                      <a:pt x="823" y="224"/>
                    </a:moveTo>
                    <a:lnTo>
                      <a:pt x="847" y="216"/>
                    </a:lnTo>
                    <a:lnTo>
                      <a:pt x="855" y="208"/>
                    </a:lnTo>
                    <a:lnTo>
                      <a:pt x="863" y="224"/>
                    </a:lnTo>
                    <a:lnTo>
                      <a:pt x="855" y="232"/>
                    </a:lnTo>
                    <a:lnTo>
                      <a:pt x="831" y="240"/>
                    </a:lnTo>
                    <a:lnTo>
                      <a:pt x="823" y="224"/>
                    </a:lnTo>
                    <a:close/>
                    <a:moveTo>
                      <a:pt x="887" y="200"/>
                    </a:moveTo>
                    <a:lnTo>
                      <a:pt x="903" y="192"/>
                    </a:lnTo>
                    <a:lnTo>
                      <a:pt x="911" y="184"/>
                    </a:lnTo>
                    <a:lnTo>
                      <a:pt x="919" y="200"/>
                    </a:lnTo>
                    <a:lnTo>
                      <a:pt x="911" y="200"/>
                    </a:lnTo>
                    <a:lnTo>
                      <a:pt x="887" y="216"/>
                    </a:lnTo>
                    <a:lnTo>
                      <a:pt x="887" y="200"/>
                    </a:lnTo>
                    <a:close/>
                    <a:moveTo>
                      <a:pt x="943" y="168"/>
                    </a:moveTo>
                    <a:lnTo>
                      <a:pt x="959" y="168"/>
                    </a:lnTo>
                    <a:lnTo>
                      <a:pt x="975" y="160"/>
                    </a:lnTo>
                    <a:lnTo>
                      <a:pt x="975" y="176"/>
                    </a:lnTo>
                    <a:lnTo>
                      <a:pt x="967" y="176"/>
                    </a:lnTo>
                    <a:lnTo>
                      <a:pt x="951" y="184"/>
                    </a:lnTo>
                    <a:lnTo>
                      <a:pt x="943" y="168"/>
                    </a:lnTo>
                    <a:close/>
                    <a:moveTo>
                      <a:pt x="999" y="144"/>
                    </a:moveTo>
                    <a:lnTo>
                      <a:pt x="1015" y="136"/>
                    </a:lnTo>
                    <a:lnTo>
                      <a:pt x="1031" y="136"/>
                    </a:lnTo>
                    <a:lnTo>
                      <a:pt x="1039" y="144"/>
                    </a:lnTo>
                    <a:lnTo>
                      <a:pt x="1023" y="152"/>
                    </a:lnTo>
                    <a:lnTo>
                      <a:pt x="1007" y="160"/>
                    </a:lnTo>
                    <a:lnTo>
                      <a:pt x="999" y="144"/>
                    </a:lnTo>
                    <a:close/>
                    <a:moveTo>
                      <a:pt x="1063" y="120"/>
                    </a:moveTo>
                    <a:lnTo>
                      <a:pt x="1071" y="112"/>
                    </a:lnTo>
                    <a:lnTo>
                      <a:pt x="1087" y="104"/>
                    </a:lnTo>
                    <a:lnTo>
                      <a:pt x="1095" y="120"/>
                    </a:lnTo>
                    <a:lnTo>
                      <a:pt x="1079" y="128"/>
                    </a:lnTo>
                    <a:lnTo>
                      <a:pt x="1063" y="136"/>
                    </a:lnTo>
                    <a:lnTo>
                      <a:pt x="1063" y="120"/>
                    </a:lnTo>
                    <a:close/>
                    <a:moveTo>
                      <a:pt x="1119" y="96"/>
                    </a:moveTo>
                    <a:lnTo>
                      <a:pt x="1135" y="88"/>
                    </a:lnTo>
                    <a:lnTo>
                      <a:pt x="1151" y="80"/>
                    </a:lnTo>
                    <a:lnTo>
                      <a:pt x="1151" y="96"/>
                    </a:lnTo>
                    <a:lnTo>
                      <a:pt x="1135" y="104"/>
                    </a:lnTo>
                    <a:lnTo>
                      <a:pt x="1135" y="104"/>
                    </a:lnTo>
                    <a:lnTo>
                      <a:pt x="1127" y="112"/>
                    </a:lnTo>
                    <a:lnTo>
                      <a:pt x="1119" y="96"/>
                    </a:lnTo>
                    <a:close/>
                    <a:moveTo>
                      <a:pt x="1175" y="72"/>
                    </a:moveTo>
                    <a:lnTo>
                      <a:pt x="1191" y="64"/>
                    </a:lnTo>
                    <a:lnTo>
                      <a:pt x="1207" y="56"/>
                    </a:lnTo>
                    <a:lnTo>
                      <a:pt x="1215" y="72"/>
                    </a:lnTo>
                    <a:lnTo>
                      <a:pt x="1199" y="80"/>
                    </a:lnTo>
                    <a:lnTo>
                      <a:pt x="1199" y="80"/>
                    </a:lnTo>
                    <a:lnTo>
                      <a:pt x="1183" y="88"/>
                    </a:lnTo>
                    <a:lnTo>
                      <a:pt x="1175" y="72"/>
                    </a:lnTo>
                    <a:close/>
                    <a:moveTo>
                      <a:pt x="1239" y="48"/>
                    </a:moveTo>
                    <a:lnTo>
                      <a:pt x="1247" y="40"/>
                    </a:lnTo>
                    <a:lnTo>
                      <a:pt x="1247" y="40"/>
                    </a:lnTo>
                    <a:lnTo>
                      <a:pt x="1247" y="40"/>
                    </a:lnTo>
                    <a:lnTo>
                      <a:pt x="1247" y="40"/>
                    </a:lnTo>
                    <a:lnTo>
                      <a:pt x="1255" y="40"/>
                    </a:lnTo>
                    <a:lnTo>
                      <a:pt x="1255" y="32"/>
                    </a:lnTo>
                    <a:lnTo>
                      <a:pt x="1263" y="32"/>
                    </a:lnTo>
                    <a:lnTo>
                      <a:pt x="1271" y="48"/>
                    </a:lnTo>
                    <a:lnTo>
                      <a:pt x="1263" y="48"/>
                    </a:lnTo>
                    <a:lnTo>
                      <a:pt x="1263" y="48"/>
                    </a:lnTo>
                    <a:lnTo>
                      <a:pt x="1255" y="56"/>
                    </a:lnTo>
                    <a:lnTo>
                      <a:pt x="1255" y="56"/>
                    </a:lnTo>
                    <a:lnTo>
                      <a:pt x="1255" y="56"/>
                    </a:lnTo>
                    <a:lnTo>
                      <a:pt x="1247" y="56"/>
                    </a:lnTo>
                    <a:lnTo>
                      <a:pt x="1247" y="56"/>
                    </a:lnTo>
                    <a:lnTo>
                      <a:pt x="1247" y="56"/>
                    </a:lnTo>
                    <a:lnTo>
                      <a:pt x="1239" y="56"/>
                    </a:lnTo>
                    <a:lnTo>
                      <a:pt x="1239" y="48"/>
                    </a:lnTo>
                    <a:close/>
                    <a:moveTo>
                      <a:pt x="1295" y="24"/>
                    </a:moveTo>
                    <a:lnTo>
                      <a:pt x="1303" y="16"/>
                    </a:lnTo>
                    <a:lnTo>
                      <a:pt x="1303" y="16"/>
                    </a:lnTo>
                    <a:lnTo>
                      <a:pt x="1303" y="16"/>
                    </a:lnTo>
                    <a:lnTo>
                      <a:pt x="1303" y="16"/>
                    </a:lnTo>
                    <a:lnTo>
                      <a:pt x="1311" y="16"/>
                    </a:lnTo>
                    <a:lnTo>
                      <a:pt x="1319" y="16"/>
                    </a:lnTo>
                    <a:lnTo>
                      <a:pt x="1319" y="16"/>
                    </a:lnTo>
                    <a:lnTo>
                      <a:pt x="1319" y="16"/>
                    </a:lnTo>
                    <a:lnTo>
                      <a:pt x="1319" y="16"/>
                    </a:lnTo>
                    <a:lnTo>
                      <a:pt x="1327" y="8"/>
                    </a:lnTo>
                    <a:lnTo>
                      <a:pt x="1327" y="8"/>
                    </a:lnTo>
                    <a:lnTo>
                      <a:pt x="1335" y="24"/>
                    </a:lnTo>
                    <a:lnTo>
                      <a:pt x="1327" y="24"/>
                    </a:lnTo>
                    <a:lnTo>
                      <a:pt x="1327" y="24"/>
                    </a:lnTo>
                    <a:lnTo>
                      <a:pt x="1327" y="32"/>
                    </a:lnTo>
                    <a:lnTo>
                      <a:pt x="1327" y="32"/>
                    </a:lnTo>
                    <a:lnTo>
                      <a:pt x="1327" y="32"/>
                    </a:lnTo>
                    <a:lnTo>
                      <a:pt x="1319" y="32"/>
                    </a:lnTo>
                    <a:lnTo>
                      <a:pt x="1319" y="32"/>
                    </a:lnTo>
                    <a:lnTo>
                      <a:pt x="1319" y="32"/>
                    </a:lnTo>
                    <a:lnTo>
                      <a:pt x="1311" y="32"/>
                    </a:lnTo>
                    <a:lnTo>
                      <a:pt x="1311" y="32"/>
                    </a:lnTo>
                    <a:lnTo>
                      <a:pt x="1311" y="32"/>
                    </a:lnTo>
                    <a:lnTo>
                      <a:pt x="1311" y="32"/>
                    </a:lnTo>
                    <a:lnTo>
                      <a:pt x="1311" y="32"/>
                    </a:lnTo>
                    <a:lnTo>
                      <a:pt x="1311" y="32"/>
                    </a:lnTo>
                    <a:lnTo>
                      <a:pt x="1311" y="32"/>
                    </a:lnTo>
                    <a:lnTo>
                      <a:pt x="1311" y="32"/>
                    </a:lnTo>
                    <a:lnTo>
                      <a:pt x="1303" y="40"/>
                    </a:lnTo>
                    <a:lnTo>
                      <a:pt x="1295" y="24"/>
                    </a:lnTo>
                    <a:close/>
                    <a:moveTo>
                      <a:pt x="1359" y="0"/>
                    </a:moveTo>
                    <a:lnTo>
                      <a:pt x="1359" y="0"/>
                    </a:lnTo>
                    <a:lnTo>
                      <a:pt x="1359" y="0"/>
                    </a:lnTo>
                    <a:lnTo>
                      <a:pt x="1359" y="0"/>
                    </a:lnTo>
                    <a:lnTo>
                      <a:pt x="1359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67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75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83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1" y="0"/>
                    </a:lnTo>
                    <a:lnTo>
                      <a:pt x="1391" y="16"/>
                    </a:lnTo>
                    <a:lnTo>
                      <a:pt x="1391" y="16"/>
                    </a:lnTo>
                    <a:lnTo>
                      <a:pt x="1391" y="16"/>
                    </a:lnTo>
                    <a:lnTo>
                      <a:pt x="1391" y="16"/>
                    </a:lnTo>
                    <a:lnTo>
                      <a:pt x="1391" y="16"/>
                    </a:lnTo>
                    <a:lnTo>
                      <a:pt x="1391" y="16"/>
                    </a:lnTo>
                    <a:lnTo>
                      <a:pt x="1391" y="16"/>
                    </a:lnTo>
                    <a:lnTo>
                      <a:pt x="1391" y="16"/>
                    </a:lnTo>
                    <a:lnTo>
                      <a:pt x="1391" y="16"/>
                    </a:lnTo>
                    <a:lnTo>
                      <a:pt x="1391" y="16"/>
                    </a:lnTo>
                    <a:lnTo>
                      <a:pt x="1391" y="16"/>
                    </a:lnTo>
                    <a:lnTo>
                      <a:pt x="1391" y="16"/>
                    </a:lnTo>
                    <a:lnTo>
                      <a:pt x="1391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83" y="16"/>
                    </a:lnTo>
                    <a:lnTo>
                      <a:pt x="1375" y="16"/>
                    </a:lnTo>
                    <a:lnTo>
                      <a:pt x="1383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75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67" y="16"/>
                    </a:lnTo>
                    <a:lnTo>
                      <a:pt x="1359" y="16"/>
                    </a:lnTo>
                    <a:lnTo>
                      <a:pt x="1359" y="16"/>
                    </a:lnTo>
                    <a:lnTo>
                      <a:pt x="1359" y="16"/>
                    </a:lnTo>
                    <a:lnTo>
                      <a:pt x="1359" y="0"/>
                    </a:lnTo>
                    <a:close/>
                    <a:moveTo>
                      <a:pt x="1423" y="8"/>
                    </a:moveTo>
                    <a:lnTo>
                      <a:pt x="1431" y="8"/>
                    </a:lnTo>
                    <a:lnTo>
                      <a:pt x="1431" y="8"/>
                    </a:lnTo>
                    <a:lnTo>
                      <a:pt x="1431" y="8"/>
                    </a:lnTo>
                    <a:lnTo>
                      <a:pt x="1431" y="8"/>
                    </a:lnTo>
                    <a:lnTo>
                      <a:pt x="1439" y="8"/>
                    </a:lnTo>
                    <a:lnTo>
                      <a:pt x="1447" y="8"/>
                    </a:lnTo>
                    <a:lnTo>
                      <a:pt x="1447" y="8"/>
                    </a:lnTo>
                    <a:lnTo>
                      <a:pt x="1447" y="8"/>
                    </a:lnTo>
                    <a:lnTo>
                      <a:pt x="1447" y="8"/>
                    </a:lnTo>
                    <a:lnTo>
                      <a:pt x="1455" y="16"/>
                    </a:lnTo>
                    <a:lnTo>
                      <a:pt x="1455" y="16"/>
                    </a:lnTo>
                    <a:lnTo>
                      <a:pt x="1455" y="32"/>
                    </a:lnTo>
                    <a:lnTo>
                      <a:pt x="1447" y="24"/>
                    </a:lnTo>
                    <a:lnTo>
                      <a:pt x="1447" y="24"/>
                    </a:lnTo>
                    <a:lnTo>
                      <a:pt x="1447" y="24"/>
                    </a:lnTo>
                    <a:lnTo>
                      <a:pt x="1447" y="24"/>
                    </a:lnTo>
                    <a:lnTo>
                      <a:pt x="1439" y="24"/>
                    </a:lnTo>
                    <a:lnTo>
                      <a:pt x="1439" y="24"/>
                    </a:lnTo>
                    <a:lnTo>
                      <a:pt x="1439" y="24"/>
                    </a:lnTo>
                    <a:lnTo>
                      <a:pt x="1439" y="24"/>
                    </a:lnTo>
                    <a:lnTo>
                      <a:pt x="1439" y="24"/>
                    </a:lnTo>
                    <a:lnTo>
                      <a:pt x="1431" y="24"/>
                    </a:lnTo>
                    <a:lnTo>
                      <a:pt x="1431" y="24"/>
                    </a:lnTo>
                    <a:lnTo>
                      <a:pt x="1431" y="24"/>
                    </a:lnTo>
                    <a:lnTo>
                      <a:pt x="1431" y="24"/>
                    </a:lnTo>
                    <a:lnTo>
                      <a:pt x="1431" y="24"/>
                    </a:lnTo>
                    <a:lnTo>
                      <a:pt x="1431" y="24"/>
                    </a:lnTo>
                    <a:lnTo>
                      <a:pt x="1431" y="24"/>
                    </a:lnTo>
                    <a:lnTo>
                      <a:pt x="1431" y="24"/>
                    </a:lnTo>
                    <a:lnTo>
                      <a:pt x="1423" y="24"/>
                    </a:lnTo>
                    <a:lnTo>
                      <a:pt x="1423" y="24"/>
                    </a:lnTo>
                    <a:lnTo>
                      <a:pt x="1423" y="24"/>
                    </a:lnTo>
                    <a:lnTo>
                      <a:pt x="1423" y="8"/>
                    </a:lnTo>
                    <a:close/>
                    <a:moveTo>
                      <a:pt x="1487" y="24"/>
                    </a:moveTo>
                    <a:lnTo>
                      <a:pt x="1487" y="24"/>
                    </a:lnTo>
                    <a:lnTo>
                      <a:pt x="1503" y="32"/>
                    </a:lnTo>
                    <a:lnTo>
                      <a:pt x="1519" y="40"/>
                    </a:lnTo>
                    <a:lnTo>
                      <a:pt x="1511" y="48"/>
                    </a:lnTo>
                    <a:lnTo>
                      <a:pt x="1495" y="48"/>
                    </a:lnTo>
                    <a:lnTo>
                      <a:pt x="1495" y="48"/>
                    </a:lnTo>
                    <a:lnTo>
                      <a:pt x="1479" y="40"/>
                    </a:lnTo>
                    <a:lnTo>
                      <a:pt x="1479" y="40"/>
                    </a:lnTo>
                    <a:lnTo>
                      <a:pt x="1479" y="40"/>
                    </a:lnTo>
                    <a:lnTo>
                      <a:pt x="1487" y="24"/>
                    </a:lnTo>
                    <a:close/>
                    <a:moveTo>
                      <a:pt x="1551" y="48"/>
                    </a:moveTo>
                    <a:lnTo>
                      <a:pt x="1575" y="64"/>
                    </a:lnTo>
                    <a:lnTo>
                      <a:pt x="1567" y="72"/>
                    </a:lnTo>
                    <a:lnTo>
                      <a:pt x="1543" y="64"/>
                    </a:lnTo>
                    <a:lnTo>
                      <a:pt x="1551" y="48"/>
                    </a:lnTo>
                    <a:close/>
                    <a:moveTo>
                      <a:pt x="1607" y="72"/>
                    </a:moveTo>
                    <a:lnTo>
                      <a:pt x="1639" y="88"/>
                    </a:lnTo>
                    <a:lnTo>
                      <a:pt x="1631" y="104"/>
                    </a:lnTo>
                    <a:lnTo>
                      <a:pt x="1599" y="88"/>
                    </a:lnTo>
                    <a:lnTo>
                      <a:pt x="1607" y="72"/>
                    </a:lnTo>
                    <a:close/>
                    <a:moveTo>
                      <a:pt x="1663" y="96"/>
                    </a:moveTo>
                    <a:lnTo>
                      <a:pt x="1695" y="112"/>
                    </a:lnTo>
                    <a:lnTo>
                      <a:pt x="1687" y="128"/>
                    </a:lnTo>
                    <a:lnTo>
                      <a:pt x="1655" y="112"/>
                    </a:lnTo>
                    <a:lnTo>
                      <a:pt x="1663" y="96"/>
                    </a:lnTo>
                    <a:close/>
                    <a:moveTo>
                      <a:pt x="1727" y="128"/>
                    </a:moveTo>
                    <a:lnTo>
                      <a:pt x="1751" y="136"/>
                    </a:lnTo>
                    <a:lnTo>
                      <a:pt x="1743" y="152"/>
                    </a:lnTo>
                    <a:lnTo>
                      <a:pt x="1719" y="136"/>
                    </a:lnTo>
                    <a:lnTo>
                      <a:pt x="1727" y="128"/>
                    </a:lnTo>
                    <a:close/>
                    <a:moveTo>
                      <a:pt x="1783" y="152"/>
                    </a:moveTo>
                    <a:lnTo>
                      <a:pt x="1815" y="160"/>
                    </a:lnTo>
                    <a:lnTo>
                      <a:pt x="1807" y="176"/>
                    </a:lnTo>
                    <a:lnTo>
                      <a:pt x="1775" y="168"/>
                    </a:lnTo>
                    <a:lnTo>
                      <a:pt x="1783" y="152"/>
                    </a:lnTo>
                    <a:close/>
                    <a:moveTo>
                      <a:pt x="1839" y="176"/>
                    </a:moveTo>
                    <a:lnTo>
                      <a:pt x="1863" y="184"/>
                    </a:lnTo>
                    <a:lnTo>
                      <a:pt x="1871" y="192"/>
                    </a:lnTo>
                    <a:lnTo>
                      <a:pt x="1863" y="200"/>
                    </a:lnTo>
                    <a:lnTo>
                      <a:pt x="1863" y="200"/>
                    </a:lnTo>
                    <a:lnTo>
                      <a:pt x="1831" y="192"/>
                    </a:lnTo>
                    <a:lnTo>
                      <a:pt x="1839" y="176"/>
                    </a:lnTo>
                    <a:close/>
                    <a:moveTo>
                      <a:pt x="1903" y="200"/>
                    </a:moveTo>
                    <a:lnTo>
                      <a:pt x="1927" y="216"/>
                    </a:lnTo>
                    <a:lnTo>
                      <a:pt x="1927" y="216"/>
                    </a:lnTo>
                    <a:lnTo>
                      <a:pt x="1919" y="232"/>
                    </a:lnTo>
                    <a:lnTo>
                      <a:pt x="1919" y="224"/>
                    </a:lnTo>
                    <a:lnTo>
                      <a:pt x="1895" y="216"/>
                    </a:lnTo>
                    <a:lnTo>
                      <a:pt x="1903" y="200"/>
                    </a:lnTo>
                    <a:close/>
                    <a:moveTo>
                      <a:pt x="1959" y="224"/>
                    </a:moveTo>
                    <a:lnTo>
                      <a:pt x="1975" y="240"/>
                    </a:lnTo>
                    <a:lnTo>
                      <a:pt x="1991" y="240"/>
                    </a:lnTo>
                    <a:lnTo>
                      <a:pt x="1983" y="256"/>
                    </a:lnTo>
                    <a:lnTo>
                      <a:pt x="1975" y="248"/>
                    </a:lnTo>
                    <a:lnTo>
                      <a:pt x="1951" y="240"/>
                    </a:lnTo>
                    <a:lnTo>
                      <a:pt x="1959" y="224"/>
                    </a:lnTo>
                    <a:close/>
                    <a:moveTo>
                      <a:pt x="2015" y="256"/>
                    </a:moveTo>
                    <a:lnTo>
                      <a:pt x="2039" y="264"/>
                    </a:lnTo>
                    <a:lnTo>
                      <a:pt x="2047" y="264"/>
                    </a:lnTo>
                    <a:lnTo>
                      <a:pt x="2039" y="280"/>
                    </a:lnTo>
                    <a:lnTo>
                      <a:pt x="2031" y="280"/>
                    </a:lnTo>
                    <a:lnTo>
                      <a:pt x="2007" y="264"/>
                    </a:lnTo>
                    <a:lnTo>
                      <a:pt x="2015" y="256"/>
                    </a:lnTo>
                    <a:close/>
                    <a:moveTo>
                      <a:pt x="2079" y="280"/>
                    </a:moveTo>
                    <a:lnTo>
                      <a:pt x="2095" y="288"/>
                    </a:lnTo>
                    <a:lnTo>
                      <a:pt x="2103" y="296"/>
                    </a:lnTo>
                    <a:lnTo>
                      <a:pt x="2095" y="304"/>
                    </a:lnTo>
                    <a:lnTo>
                      <a:pt x="2087" y="304"/>
                    </a:lnTo>
                    <a:lnTo>
                      <a:pt x="2071" y="296"/>
                    </a:lnTo>
                    <a:lnTo>
                      <a:pt x="2079" y="280"/>
                    </a:lnTo>
                    <a:close/>
                    <a:moveTo>
                      <a:pt x="2134" y="304"/>
                    </a:moveTo>
                    <a:lnTo>
                      <a:pt x="2142" y="312"/>
                    </a:lnTo>
                    <a:lnTo>
                      <a:pt x="2158" y="320"/>
                    </a:lnTo>
                    <a:lnTo>
                      <a:pt x="2158" y="336"/>
                    </a:lnTo>
                    <a:lnTo>
                      <a:pt x="2142" y="328"/>
                    </a:lnTo>
                    <a:lnTo>
                      <a:pt x="2126" y="320"/>
                    </a:lnTo>
                    <a:lnTo>
                      <a:pt x="2134" y="304"/>
                    </a:lnTo>
                    <a:close/>
                    <a:moveTo>
                      <a:pt x="2190" y="328"/>
                    </a:moveTo>
                    <a:lnTo>
                      <a:pt x="2206" y="336"/>
                    </a:lnTo>
                    <a:lnTo>
                      <a:pt x="2222" y="344"/>
                    </a:lnTo>
                    <a:lnTo>
                      <a:pt x="2214" y="360"/>
                    </a:lnTo>
                    <a:lnTo>
                      <a:pt x="2198" y="352"/>
                    </a:lnTo>
                    <a:lnTo>
                      <a:pt x="2182" y="344"/>
                    </a:lnTo>
                    <a:lnTo>
                      <a:pt x="2190" y="328"/>
                    </a:lnTo>
                    <a:close/>
                    <a:moveTo>
                      <a:pt x="2246" y="360"/>
                    </a:moveTo>
                    <a:lnTo>
                      <a:pt x="2254" y="360"/>
                    </a:lnTo>
                    <a:lnTo>
                      <a:pt x="2278" y="368"/>
                    </a:lnTo>
                    <a:lnTo>
                      <a:pt x="2270" y="384"/>
                    </a:lnTo>
                    <a:lnTo>
                      <a:pt x="2254" y="376"/>
                    </a:lnTo>
                    <a:lnTo>
                      <a:pt x="2246" y="368"/>
                    </a:lnTo>
                    <a:lnTo>
                      <a:pt x="2246" y="360"/>
                    </a:lnTo>
                    <a:close/>
                    <a:moveTo>
                      <a:pt x="2310" y="384"/>
                    </a:moveTo>
                    <a:lnTo>
                      <a:pt x="2318" y="384"/>
                    </a:lnTo>
                    <a:lnTo>
                      <a:pt x="2334" y="392"/>
                    </a:lnTo>
                    <a:lnTo>
                      <a:pt x="2334" y="408"/>
                    </a:lnTo>
                    <a:lnTo>
                      <a:pt x="2310" y="400"/>
                    </a:lnTo>
                    <a:lnTo>
                      <a:pt x="2302" y="400"/>
                    </a:lnTo>
                    <a:lnTo>
                      <a:pt x="2310" y="384"/>
                    </a:lnTo>
                    <a:close/>
                    <a:moveTo>
                      <a:pt x="2366" y="408"/>
                    </a:moveTo>
                    <a:lnTo>
                      <a:pt x="2374" y="416"/>
                    </a:lnTo>
                    <a:lnTo>
                      <a:pt x="2398" y="424"/>
                    </a:lnTo>
                    <a:lnTo>
                      <a:pt x="2390" y="440"/>
                    </a:lnTo>
                    <a:lnTo>
                      <a:pt x="2366" y="424"/>
                    </a:lnTo>
                    <a:lnTo>
                      <a:pt x="2358" y="424"/>
                    </a:lnTo>
                    <a:lnTo>
                      <a:pt x="2366" y="408"/>
                    </a:lnTo>
                    <a:close/>
                    <a:moveTo>
                      <a:pt x="2422" y="432"/>
                    </a:moveTo>
                    <a:lnTo>
                      <a:pt x="2430" y="440"/>
                    </a:lnTo>
                    <a:lnTo>
                      <a:pt x="2454" y="448"/>
                    </a:lnTo>
                    <a:lnTo>
                      <a:pt x="2446" y="464"/>
                    </a:lnTo>
                    <a:lnTo>
                      <a:pt x="2422" y="448"/>
                    </a:lnTo>
                    <a:lnTo>
                      <a:pt x="2422" y="448"/>
                    </a:lnTo>
                    <a:lnTo>
                      <a:pt x="2422" y="432"/>
                    </a:lnTo>
                    <a:close/>
                    <a:moveTo>
                      <a:pt x="2486" y="464"/>
                    </a:moveTo>
                    <a:lnTo>
                      <a:pt x="2486" y="464"/>
                    </a:lnTo>
                    <a:lnTo>
                      <a:pt x="2510" y="472"/>
                    </a:lnTo>
                    <a:lnTo>
                      <a:pt x="2510" y="488"/>
                    </a:lnTo>
                    <a:lnTo>
                      <a:pt x="2478" y="480"/>
                    </a:lnTo>
                    <a:lnTo>
                      <a:pt x="2478" y="472"/>
                    </a:lnTo>
                    <a:lnTo>
                      <a:pt x="2486" y="464"/>
                    </a:lnTo>
                    <a:close/>
                    <a:moveTo>
                      <a:pt x="2542" y="488"/>
                    </a:moveTo>
                    <a:lnTo>
                      <a:pt x="2574" y="496"/>
                    </a:lnTo>
                    <a:lnTo>
                      <a:pt x="2566" y="512"/>
                    </a:lnTo>
                    <a:lnTo>
                      <a:pt x="2534" y="504"/>
                    </a:lnTo>
                    <a:lnTo>
                      <a:pt x="2542" y="488"/>
                    </a:lnTo>
                    <a:close/>
                    <a:moveTo>
                      <a:pt x="2598" y="512"/>
                    </a:moveTo>
                    <a:lnTo>
                      <a:pt x="2630" y="528"/>
                    </a:lnTo>
                    <a:lnTo>
                      <a:pt x="2622" y="544"/>
                    </a:lnTo>
                    <a:lnTo>
                      <a:pt x="2598" y="528"/>
                    </a:lnTo>
                    <a:lnTo>
                      <a:pt x="2598" y="512"/>
                    </a:lnTo>
                    <a:close/>
                    <a:moveTo>
                      <a:pt x="2662" y="536"/>
                    </a:moveTo>
                    <a:lnTo>
                      <a:pt x="2686" y="552"/>
                    </a:lnTo>
                    <a:lnTo>
                      <a:pt x="2678" y="568"/>
                    </a:lnTo>
                    <a:lnTo>
                      <a:pt x="2654" y="552"/>
                    </a:lnTo>
                    <a:lnTo>
                      <a:pt x="2662" y="536"/>
                    </a:lnTo>
                    <a:close/>
                    <a:moveTo>
                      <a:pt x="2718" y="568"/>
                    </a:moveTo>
                    <a:lnTo>
                      <a:pt x="2726" y="568"/>
                    </a:lnTo>
                    <a:lnTo>
                      <a:pt x="2734" y="576"/>
                    </a:lnTo>
                    <a:lnTo>
                      <a:pt x="2742" y="576"/>
                    </a:lnTo>
                    <a:lnTo>
                      <a:pt x="2742" y="576"/>
                    </a:lnTo>
                    <a:lnTo>
                      <a:pt x="2742" y="576"/>
                    </a:lnTo>
                    <a:lnTo>
                      <a:pt x="2742" y="576"/>
                    </a:lnTo>
                    <a:lnTo>
                      <a:pt x="2750" y="576"/>
                    </a:lnTo>
                    <a:lnTo>
                      <a:pt x="2742" y="592"/>
                    </a:lnTo>
                    <a:lnTo>
                      <a:pt x="2742" y="592"/>
                    </a:lnTo>
                    <a:lnTo>
                      <a:pt x="2734" y="592"/>
                    </a:lnTo>
                    <a:lnTo>
                      <a:pt x="2734" y="592"/>
                    </a:lnTo>
                    <a:lnTo>
                      <a:pt x="2734" y="592"/>
                    </a:lnTo>
                    <a:lnTo>
                      <a:pt x="2734" y="584"/>
                    </a:lnTo>
                    <a:lnTo>
                      <a:pt x="2718" y="584"/>
                    </a:lnTo>
                    <a:lnTo>
                      <a:pt x="2710" y="576"/>
                    </a:lnTo>
                    <a:lnTo>
                      <a:pt x="2718" y="568"/>
                    </a:lnTo>
                    <a:close/>
                  </a:path>
                </a:pathLst>
              </a:custGeom>
              <a:solidFill>
                <a:srgbClr val="FF0000"/>
              </a:solidFill>
              <a:ln w="12700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2" name="Freeform 11"/>
              <p:cNvSpPr>
                <a:spLocks noEditPoints="1"/>
              </p:cNvSpPr>
              <p:nvPr/>
            </p:nvSpPr>
            <p:spPr bwMode="auto">
              <a:xfrm>
                <a:off x="2376488" y="2070100"/>
                <a:ext cx="4340225" cy="952500"/>
              </a:xfrm>
              <a:custGeom>
                <a:avLst/>
                <a:gdLst/>
                <a:ahLst/>
                <a:cxnLst>
                  <a:cxn ang="0">
                    <a:pos x="32" y="16"/>
                  </a:cxn>
                  <a:cxn ang="0">
                    <a:pos x="0" y="8"/>
                  </a:cxn>
                  <a:cxn ang="0">
                    <a:pos x="152" y="72"/>
                  </a:cxn>
                  <a:cxn ang="0">
                    <a:pos x="176" y="80"/>
                  </a:cxn>
                  <a:cxn ang="0">
                    <a:pos x="320" y="152"/>
                  </a:cxn>
                  <a:cxn ang="0">
                    <a:pos x="416" y="184"/>
                  </a:cxn>
                  <a:cxn ang="0">
                    <a:pos x="472" y="216"/>
                  </a:cxn>
                  <a:cxn ang="0">
                    <a:pos x="616" y="280"/>
                  </a:cxn>
                  <a:cxn ang="0">
                    <a:pos x="671" y="312"/>
                  </a:cxn>
                  <a:cxn ang="0">
                    <a:pos x="703" y="320"/>
                  </a:cxn>
                  <a:cxn ang="0">
                    <a:pos x="767" y="344"/>
                  </a:cxn>
                  <a:cxn ang="0">
                    <a:pos x="879" y="392"/>
                  </a:cxn>
                  <a:cxn ang="0">
                    <a:pos x="959" y="424"/>
                  </a:cxn>
                  <a:cxn ang="0">
                    <a:pos x="1031" y="456"/>
                  </a:cxn>
                  <a:cxn ang="0">
                    <a:pos x="1079" y="488"/>
                  </a:cxn>
                  <a:cxn ang="0">
                    <a:pos x="1143" y="520"/>
                  </a:cxn>
                  <a:cxn ang="0">
                    <a:pos x="1199" y="544"/>
                  </a:cxn>
                  <a:cxn ang="0">
                    <a:pos x="1239" y="552"/>
                  </a:cxn>
                  <a:cxn ang="0">
                    <a:pos x="1247" y="560"/>
                  </a:cxn>
                  <a:cxn ang="0">
                    <a:pos x="1295" y="576"/>
                  </a:cxn>
                  <a:cxn ang="0">
                    <a:pos x="1311" y="576"/>
                  </a:cxn>
                  <a:cxn ang="0">
                    <a:pos x="1319" y="584"/>
                  </a:cxn>
                  <a:cxn ang="0">
                    <a:pos x="1303" y="584"/>
                  </a:cxn>
                  <a:cxn ang="0">
                    <a:pos x="1351" y="592"/>
                  </a:cxn>
                  <a:cxn ang="0">
                    <a:pos x="1359" y="592"/>
                  </a:cxn>
                  <a:cxn ang="0">
                    <a:pos x="1359" y="592"/>
                  </a:cxn>
                  <a:cxn ang="0">
                    <a:pos x="1367" y="592"/>
                  </a:cxn>
                  <a:cxn ang="0">
                    <a:pos x="1367" y="592"/>
                  </a:cxn>
                  <a:cxn ang="0">
                    <a:pos x="1375" y="592"/>
                  </a:cxn>
                  <a:cxn ang="0">
                    <a:pos x="1375" y="592"/>
                  </a:cxn>
                  <a:cxn ang="0">
                    <a:pos x="1383" y="592"/>
                  </a:cxn>
                  <a:cxn ang="0">
                    <a:pos x="1383" y="592"/>
                  </a:cxn>
                  <a:cxn ang="0">
                    <a:pos x="1383" y="600"/>
                  </a:cxn>
                  <a:cxn ang="0">
                    <a:pos x="1375" y="600"/>
                  </a:cxn>
                  <a:cxn ang="0">
                    <a:pos x="1367" y="600"/>
                  </a:cxn>
                  <a:cxn ang="0">
                    <a:pos x="1359" y="600"/>
                  </a:cxn>
                  <a:cxn ang="0">
                    <a:pos x="1351" y="592"/>
                  </a:cxn>
                  <a:cxn ang="0">
                    <a:pos x="1423" y="584"/>
                  </a:cxn>
                  <a:cxn ang="0">
                    <a:pos x="1439" y="584"/>
                  </a:cxn>
                  <a:cxn ang="0">
                    <a:pos x="1439" y="584"/>
                  </a:cxn>
                  <a:cxn ang="0">
                    <a:pos x="1423" y="592"/>
                  </a:cxn>
                  <a:cxn ang="0">
                    <a:pos x="1503" y="552"/>
                  </a:cxn>
                  <a:cxn ang="0">
                    <a:pos x="1567" y="536"/>
                  </a:cxn>
                  <a:cxn ang="0">
                    <a:pos x="1655" y="496"/>
                  </a:cxn>
                  <a:cxn ang="0">
                    <a:pos x="1711" y="472"/>
                  </a:cxn>
                  <a:cxn ang="0">
                    <a:pos x="1855" y="408"/>
                  </a:cxn>
                  <a:cxn ang="0">
                    <a:pos x="1919" y="376"/>
                  </a:cxn>
                  <a:cxn ang="0">
                    <a:pos x="1975" y="360"/>
                  </a:cxn>
                  <a:cxn ang="0">
                    <a:pos x="2031" y="336"/>
                  </a:cxn>
                  <a:cxn ang="0">
                    <a:pos x="2063" y="320"/>
                  </a:cxn>
                  <a:cxn ang="0">
                    <a:pos x="2118" y="288"/>
                  </a:cxn>
                  <a:cxn ang="0">
                    <a:pos x="2238" y="232"/>
                  </a:cxn>
                  <a:cxn ang="0">
                    <a:pos x="2302" y="208"/>
                  </a:cxn>
                  <a:cxn ang="0">
                    <a:pos x="2382" y="168"/>
                  </a:cxn>
                  <a:cxn ang="0">
                    <a:pos x="2446" y="152"/>
                  </a:cxn>
                  <a:cxn ang="0">
                    <a:pos x="2478" y="136"/>
                  </a:cxn>
                  <a:cxn ang="0">
                    <a:pos x="2590" y="80"/>
                  </a:cxn>
                  <a:cxn ang="0">
                    <a:pos x="2646" y="64"/>
                  </a:cxn>
                  <a:cxn ang="0">
                    <a:pos x="2734" y="16"/>
                  </a:cxn>
                  <a:cxn ang="0">
                    <a:pos x="2710" y="32"/>
                  </a:cxn>
                </a:cxnLst>
                <a:rect l="0" t="0" r="r" b="b"/>
                <a:pathLst>
                  <a:path w="2734" h="600">
                    <a:moveTo>
                      <a:pt x="0" y="0"/>
                    </a:moveTo>
                    <a:lnTo>
                      <a:pt x="8" y="8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16" y="8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16" y="16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  <a:moveTo>
                      <a:pt x="64" y="32"/>
                    </a:moveTo>
                    <a:lnTo>
                      <a:pt x="96" y="40"/>
                    </a:lnTo>
                    <a:lnTo>
                      <a:pt x="88" y="48"/>
                    </a:lnTo>
                    <a:lnTo>
                      <a:pt x="56" y="40"/>
                    </a:lnTo>
                    <a:lnTo>
                      <a:pt x="64" y="32"/>
                    </a:lnTo>
                    <a:close/>
                    <a:moveTo>
                      <a:pt x="120" y="56"/>
                    </a:moveTo>
                    <a:lnTo>
                      <a:pt x="152" y="72"/>
                    </a:lnTo>
                    <a:lnTo>
                      <a:pt x="144" y="80"/>
                    </a:lnTo>
                    <a:lnTo>
                      <a:pt x="120" y="64"/>
                    </a:lnTo>
                    <a:lnTo>
                      <a:pt x="120" y="56"/>
                    </a:lnTo>
                    <a:close/>
                    <a:moveTo>
                      <a:pt x="176" y="80"/>
                    </a:moveTo>
                    <a:lnTo>
                      <a:pt x="208" y="96"/>
                    </a:lnTo>
                    <a:lnTo>
                      <a:pt x="208" y="104"/>
                    </a:lnTo>
                    <a:lnTo>
                      <a:pt x="176" y="88"/>
                    </a:lnTo>
                    <a:lnTo>
                      <a:pt x="176" y="80"/>
                    </a:lnTo>
                    <a:close/>
                    <a:moveTo>
                      <a:pt x="240" y="112"/>
                    </a:moveTo>
                    <a:lnTo>
                      <a:pt x="264" y="120"/>
                    </a:lnTo>
                    <a:lnTo>
                      <a:pt x="264" y="128"/>
                    </a:lnTo>
                    <a:lnTo>
                      <a:pt x="232" y="112"/>
                    </a:lnTo>
                    <a:lnTo>
                      <a:pt x="240" y="112"/>
                    </a:lnTo>
                    <a:close/>
                    <a:moveTo>
                      <a:pt x="296" y="136"/>
                    </a:moveTo>
                    <a:lnTo>
                      <a:pt x="328" y="144"/>
                    </a:lnTo>
                    <a:lnTo>
                      <a:pt x="320" y="152"/>
                    </a:lnTo>
                    <a:lnTo>
                      <a:pt x="296" y="144"/>
                    </a:lnTo>
                    <a:lnTo>
                      <a:pt x="296" y="136"/>
                    </a:lnTo>
                    <a:close/>
                    <a:moveTo>
                      <a:pt x="352" y="160"/>
                    </a:moveTo>
                    <a:lnTo>
                      <a:pt x="384" y="176"/>
                    </a:lnTo>
                    <a:lnTo>
                      <a:pt x="384" y="184"/>
                    </a:lnTo>
                    <a:lnTo>
                      <a:pt x="352" y="168"/>
                    </a:lnTo>
                    <a:lnTo>
                      <a:pt x="352" y="160"/>
                    </a:lnTo>
                    <a:close/>
                    <a:moveTo>
                      <a:pt x="416" y="184"/>
                    </a:moveTo>
                    <a:lnTo>
                      <a:pt x="440" y="200"/>
                    </a:lnTo>
                    <a:lnTo>
                      <a:pt x="440" y="208"/>
                    </a:lnTo>
                    <a:lnTo>
                      <a:pt x="408" y="192"/>
                    </a:lnTo>
                    <a:lnTo>
                      <a:pt x="416" y="184"/>
                    </a:lnTo>
                    <a:close/>
                    <a:moveTo>
                      <a:pt x="472" y="216"/>
                    </a:moveTo>
                    <a:lnTo>
                      <a:pt x="504" y="224"/>
                    </a:lnTo>
                    <a:lnTo>
                      <a:pt x="496" y="232"/>
                    </a:lnTo>
                    <a:lnTo>
                      <a:pt x="472" y="216"/>
                    </a:lnTo>
                    <a:lnTo>
                      <a:pt x="472" y="216"/>
                    </a:lnTo>
                    <a:close/>
                    <a:moveTo>
                      <a:pt x="528" y="240"/>
                    </a:moveTo>
                    <a:lnTo>
                      <a:pt x="560" y="248"/>
                    </a:lnTo>
                    <a:lnTo>
                      <a:pt x="560" y="256"/>
                    </a:lnTo>
                    <a:lnTo>
                      <a:pt x="528" y="248"/>
                    </a:lnTo>
                    <a:lnTo>
                      <a:pt x="528" y="240"/>
                    </a:lnTo>
                    <a:close/>
                    <a:moveTo>
                      <a:pt x="592" y="264"/>
                    </a:moveTo>
                    <a:lnTo>
                      <a:pt x="616" y="280"/>
                    </a:lnTo>
                    <a:lnTo>
                      <a:pt x="616" y="288"/>
                    </a:lnTo>
                    <a:lnTo>
                      <a:pt x="584" y="272"/>
                    </a:lnTo>
                    <a:lnTo>
                      <a:pt x="592" y="264"/>
                    </a:lnTo>
                    <a:close/>
                    <a:moveTo>
                      <a:pt x="648" y="288"/>
                    </a:moveTo>
                    <a:lnTo>
                      <a:pt x="671" y="304"/>
                    </a:lnTo>
                    <a:lnTo>
                      <a:pt x="679" y="304"/>
                    </a:lnTo>
                    <a:lnTo>
                      <a:pt x="671" y="312"/>
                    </a:lnTo>
                    <a:lnTo>
                      <a:pt x="671" y="312"/>
                    </a:lnTo>
                    <a:lnTo>
                      <a:pt x="648" y="296"/>
                    </a:lnTo>
                    <a:lnTo>
                      <a:pt x="648" y="288"/>
                    </a:lnTo>
                    <a:close/>
                    <a:moveTo>
                      <a:pt x="703" y="320"/>
                    </a:moveTo>
                    <a:lnTo>
                      <a:pt x="735" y="328"/>
                    </a:lnTo>
                    <a:lnTo>
                      <a:pt x="735" y="328"/>
                    </a:lnTo>
                    <a:lnTo>
                      <a:pt x="735" y="336"/>
                    </a:lnTo>
                    <a:lnTo>
                      <a:pt x="727" y="336"/>
                    </a:lnTo>
                    <a:lnTo>
                      <a:pt x="703" y="320"/>
                    </a:lnTo>
                    <a:lnTo>
                      <a:pt x="703" y="320"/>
                    </a:lnTo>
                    <a:close/>
                    <a:moveTo>
                      <a:pt x="767" y="344"/>
                    </a:moveTo>
                    <a:lnTo>
                      <a:pt x="783" y="352"/>
                    </a:lnTo>
                    <a:lnTo>
                      <a:pt x="791" y="352"/>
                    </a:lnTo>
                    <a:lnTo>
                      <a:pt x="791" y="360"/>
                    </a:lnTo>
                    <a:lnTo>
                      <a:pt x="783" y="360"/>
                    </a:lnTo>
                    <a:lnTo>
                      <a:pt x="759" y="352"/>
                    </a:lnTo>
                    <a:lnTo>
                      <a:pt x="767" y="344"/>
                    </a:lnTo>
                    <a:close/>
                    <a:moveTo>
                      <a:pt x="823" y="368"/>
                    </a:moveTo>
                    <a:lnTo>
                      <a:pt x="847" y="376"/>
                    </a:lnTo>
                    <a:lnTo>
                      <a:pt x="855" y="384"/>
                    </a:lnTo>
                    <a:lnTo>
                      <a:pt x="847" y="392"/>
                    </a:lnTo>
                    <a:lnTo>
                      <a:pt x="839" y="384"/>
                    </a:lnTo>
                    <a:lnTo>
                      <a:pt x="823" y="376"/>
                    </a:lnTo>
                    <a:lnTo>
                      <a:pt x="823" y="368"/>
                    </a:lnTo>
                    <a:close/>
                    <a:moveTo>
                      <a:pt x="879" y="392"/>
                    </a:moveTo>
                    <a:lnTo>
                      <a:pt x="903" y="400"/>
                    </a:lnTo>
                    <a:lnTo>
                      <a:pt x="911" y="408"/>
                    </a:lnTo>
                    <a:lnTo>
                      <a:pt x="911" y="416"/>
                    </a:lnTo>
                    <a:lnTo>
                      <a:pt x="903" y="408"/>
                    </a:lnTo>
                    <a:lnTo>
                      <a:pt x="879" y="400"/>
                    </a:lnTo>
                    <a:lnTo>
                      <a:pt x="879" y="392"/>
                    </a:lnTo>
                    <a:close/>
                    <a:moveTo>
                      <a:pt x="943" y="416"/>
                    </a:moveTo>
                    <a:lnTo>
                      <a:pt x="959" y="424"/>
                    </a:lnTo>
                    <a:lnTo>
                      <a:pt x="967" y="432"/>
                    </a:lnTo>
                    <a:lnTo>
                      <a:pt x="967" y="440"/>
                    </a:lnTo>
                    <a:lnTo>
                      <a:pt x="951" y="432"/>
                    </a:lnTo>
                    <a:lnTo>
                      <a:pt x="935" y="424"/>
                    </a:lnTo>
                    <a:lnTo>
                      <a:pt x="943" y="416"/>
                    </a:lnTo>
                    <a:close/>
                    <a:moveTo>
                      <a:pt x="999" y="448"/>
                    </a:moveTo>
                    <a:lnTo>
                      <a:pt x="1015" y="456"/>
                    </a:lnTo>
                    <a:lnTo>
                      <a:pt x="1031" y="456"/>
                    </a:lnTo>
                    <a:lnTo>
                      <a:pt x="1023" y="464"/>
                    </a:lnTo>
                    <a:lnTo>
                      <a:pt x="1015" y="464"/>
                    </a:lnTo>
                    <a:lnTo>
                      <a:pt x="991" y="456"/>
                    </a:lnTo>
                    <a:lnTo>
                      <a:pt x="999" y="448"/>
                    </a:lnTo>
                    <a:close/>
                    <a:moveTo>
                      <a:pt x="1055" y="472"/>
                    </a:moveTo>
                    <a:lnTo>
                      <a:pt x="1071" y="480"/>
                    </a:lnTo>
                    <a:lnTo>
                      <a:pt x="1087" y="480"/>
                    </a:lnTo>
                    <a:lnTo>
                      <a:pt x="1079" y="488"/>
                    </a:lnTo>
                    <a:lnTo>
                      <a:pt x="1063" y="480"/>
                    </a:lnTo>
                    <a:lnTo>
                      <a:pt x="1055" y="480"/>
                    </a:lnTo>
                    <a:lnTo>
                      <a:pt x="1055" y="472"/>
                    </a:lnTo>
                    <a:close/>
                    <a:moveTo>
                      <a:pt x="1119" y="496"/>
                    </a:moveTo>
                    <a:lnTo>
                      <a:pt x="1127" y="504"/>
                    </a:lnTo>
                    <a:lnTo>
                      <a:pt x="1127" y="504"/>
                    </a:lnTo>
                    <a:lnTo>
                      <a:pt x="1143" y="512"/>
                    </a:lnTo>
                    <a:lnTo>
                      <a:pt x="1143" y="520"/>
                    </a:lnTo>
                    <a:lnTo>
                      <a:pt x="1127" y="512"/>
                    </a:lnTo>
                    <a:lnTo>
                      <a:pt x="1111" y="504"/>
                    </a:lnTo>
                    <a:lnTo>
                      <a:pt x="1119" y="496"/>
                    </a:lnTo>
                    <a:close/>
                    <a:moveTo>
                      <a:pt x="1175" y="520"/>
                    </a:moveTo>
                    <a:lnTo>
                      <a:pt x="1183" y="528"/>
                    </a:lnTo>
                    <a:lnTo>
                      <a:pt x="1183" y="528"/>
                    </a:lnTo>
                    <a:lnTo>
                      <a:pt x="1207" y="536"/>
                    </a:lnTo>
                    <a:lnTo>
                      <a:pt x="1199" y="544"/>
                    </a:lnTo>
                    <a:lnTo>
                      <a:pt x="1183" y="536"/>
                    </a:lnTo>
                    <a:lnTo>
                      <a:pt x="1175" y="528"/>
                    </a:lnTo>
                    <a:lnTo>
                      <a:pt x="1175" y="520"/>
                    </a:lnTo>
                    <a:close/>
                    <a:moveTo>
                      <a:pt x="1231" y="544"/>
                    </a:moveTo>
                    <a:lnTo>
                      <a:pt x="1239" y="552"/>
                    </a:lnTo>
                    <a:lnTo>
                      <a:pt x="1239" y="552"/>
                    </a:lnTo>
                    <a:lnTo>
                      <a:pt x="1239" y="552"/>
                    </a:lnTo>
                    <a:lnTo>
                      <a:pt x="1239" y="552"/>
                    </a:lnTo>
                    <a:lnTo>
                      <a:pt x="1247" y="552"/>
                    </a:lnTo>
                    <a:lnTo>
                      <a:pt x="1247" y="552"/>
                    </a:lnTo>
                    <a:lnTo>
                      <a:pt x="1255" y="552"/>
                    </a:lnTo>
                    <a:lnTo>
                      <a:pt x="1255" y="552"/>
                    </a:lnTo>
                    <a:lnTo>
                      <a:pt x="1263" y="560"/>
                    </a:lnTo>
                    <a:lnTo>
                      <a:pt x="1263" y="568"/>
                    </a:lnTo>
                    <a:lnTo>
                      <a:pt x="1255" y="560"/>
                    </a:lnTo>
                    <a:lnTo>
                      <a:pt x="1247" y="560"/>
                    </a:lnTo>
                    <a:lnTo>
                      <a:pt x="1239" y="560"/>
                    </a:lnTo>
                    <a:lnTo>
                      <a:pt x="1239" y="560"/>
                    </a:lnTo>
                    <a:lnTo>
                      <a:pt x="1239" y="560"/>
                    </a:lnTo>
                    <a:lnTo>
                      <a:pt x="1239" y="560"/>
                    </a:lnTo>
                    <a:lnTo>
                      <a:pt x="1231" y="552"/>
                    </a:lnTo>
                    <a:lnTo>
                      <a:pt x="1231" y="544"/>
                    </a:lnTo>
                    <a:close/>
                    <a:moveTo>
                      <a:pt x="1295" y="568"/>
                    </a:moveTo>
                    <a:lnTo>
                      <a:pt x="1295" y="576"/>
                    </a:lnTo>
                    <a:lnTo>
                      <a:pt x="1295" y="576"/>
                    </a:lnTo>
                    <a:lnTo>
                      <a:pt x="1303" y="576"/>
                    </a:lnTo>
                    <a:lnTo>
                      <a:pt x="1303" y="576"/>
                    </a:lnTo>
                    <a:lnTo>
                      <a:pt x="1303" y="576"/>
                    </a:lnTo>
                    <a:lnTo>
                      <a:pt x="1303" y="576"/>
                    </a:lnTo>
                    <a:lnTo>
                      <a:pt x="1303" y="576"/>
                    </a:lnTo>
                    <a:lnTo>
                      <a:pt x="1303" y="576"/>
                    </a:lnTo>
                    <a:lnTo>
                      <a:pt x="1311" y="576"/>
                    </a:lnTo>
                    <a:lnTo>
                      <a:pt x="1311" y="576"/>
                    </a:lnTo>
                    <a:lnTo>
                      <a:pt x="1311" y="576"/>
                    </a:lnTo>
                    <a:lnTo>
                      <a:pt x="1311" y="576"/>
                    </a:lnTo>
                    <a:lnTo>
                      <a:pt x="1319" y="576"/>
                    </a:lnTo>
                    <a:lnTo>
                      <a:pt x="1319" y="576"/>
                    </a:lnTo>
                    <a:lnTo>
                      <a:pt x="1319" y="576"/>
                    </a:lnTo>
                    <a:lnTo>
                      <a:pt x="1319" y="576"/>
                    </a:lnTo>
                    <a:lnTo>
                      <a:pt x="1319" y="584"/>
                    </a:lnTo>
                    <a:lnTo>
                      <a:pt x="1319" y="592"/>
                    </a:lnTo>
                    <a:lnTo>
                      <a:pt x="1319" y="584"/>
                    </a:lnTo>
                    <a:lnTo>
                      <a:pt x="1311" y="584"/>
                    </a:lnTo>
                    <a:lnTo>
                      <a:pt x="1311" y="584"/>
                    </a:lnTo>
                    <a:lnTo>
                      <a:pt x="1311" y="584"/>
                    </a:lnTo>
                    <a:lnTo>
                      <a:pt x="1311" y="584"/>
                    </a:lnTo>
                    <a:lnTo>
                      <a:pt x="1303" y="584"/>
                    </a:lnTo>
                    <a:lnTo>
                      <a:pt x="1303" y="584"/>
                    </a:lnTo>
                    <a:lnTo>
                      <a:pt x="1295" y="584"/>
                    </a:lnTo>
                    <a:lnTo>
                      <a:pt x="1295" y="584"/>
                    </a:lnTo>
                    <a:lnTo>
                      <a:pt x="1295" y="576"/>
                    </a:lnTo>
                    <a:lnTo>
                      <a:pt x="1287" y="576"/>
                    </a:lnTo>
                    <a:lnTo>
                      <a:pt x="1295" y="568"/>
                    </a:lnTo>
                    <a:close/>
                    <a:moveTo>
                      <a:pt x="1351" y="592"/>
                    </a:moveTo>
                    <a:lnTo>
                      <a:pt x="1351" y="592"/>
                    </a:lnTo>
                    <a:lnTo>
                      <a:pt x="1351" y="592"/>
                    </a:lnTo>
                    <a:lnTo>
                      <a:pt x="1351" y="592"/>
                    </a:lnTo>
                    <a:lnTo>
                      <a:pt x="1351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59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67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75" y="592"/>
                    </a:lnTo>
                    <a:lnTo>
                      <a:pt x="1383" y="592"/>
                    </a:lnTo>
                    <a:lnTo>
                      <a:pt x="1383" y="592"/>
                    </a:lnTo>
                    <a:lnTo>
                      <a:pt x="1383" y="592"/>
                    </a:lnTo>
                    <a:lnTo>
                      <a:pt x="1383" y="592"/>
                    </a:lnTo>
                    <a:lnTo>
                      <a:pt x="1383" y="592"/>
                    </a:lnTo>
                    <a:lnTo>
                      <a:pt x="1383" y="592"/>
                    </a:lnTo>
                    <a:lnTo>
                      <a:pt x="1383" y="592"/>
                    </a:lnTo>
                    <a:lnTo>
                      <a:pt x="1383" y="592"/>
                    </a:lnTo>
                    <a:lnTo>
                      <a:pt x="1383" y="592"/>
                    </a:lnTo>
                    <a:lnTo>
                      <a:pt x="1383" y="592"/>
                    </a:lnTo>
                    <a:lnTo>
                      <a:pt x="1383" y="592"/>
                    </a:lnTo>
                    <a:lnTo>
                      <a:pt x="1383" y="592"/>
                    </a:lnTo>
                    <a:lnTo>
                      <a:pt x="1383" y="592"/>
                    </a:lnTo>
                    <a:lnTo>
                      <a:pt x="1383" y="600"/>
                    </a:lnTo>
                    <a:lnTo>
                      <a:pt x="1383" y="600"/>
                    </a:lnTo>
                    <a:lnTo>
                      <a:pt x="1383" y="600"/>
                    </a:lnTo>
                    <a:lnTo>
                      <a:pt x="1383" y="600"/>
                    </a:lnTo>
                    <a:lnTo>
                      <a:pt x="1383" y="600"/>
                    </a:lnTo>
                    <a:lnTo>
                      <a:pt x="1383" y="600"/>
                    </a:lnTo>
                    <a:lnTo>
                      <a:pt x="1383" y="600"/>
                    </a:lnTo>
                    <a:lnTo>
                      <a:pt x="1375" y="600"/>
                    </a:lnTo>
                    <a:lnTo>
                      <a:pt x="1375" y="600"/>
                    </a:lnTo>
                    <a:lnTo>
                      <a:pt x="1375" y="600"/>
                    </a:lnTo>
                    <a:lnTo>
                      <a:pt x="1375" y="600"/>
                    </a:lnTo>
                    <a:lnTo>
                      <a:pt x="1375" y="600"/>
                    </a:lnTo>
                    <a:lnTo>
                      <a:pt x="1375" y="600"/>
                    </a:lnTo>
                    <a:lnTo>
                      <a:pt x="1375" y="600"/>
                    </a:lnTo>
                    <a:lnTo>
                      <a:pt x="1375" y="600"/>
                    </a:lnTo>
                    <a:lnTo>
                      <a:pt x="1375" y="600"/>
                    </a:lnTo>
                    <a:lnTo>
                      <a:pt x="1375" y="600"/>
                    </a:lnTo>
                    <a:lnTo>
                      <a:pt x="1367" y="600"/>
                    </a:lnTo>
                    <a:lnTo>
                      <a:pt x="1367" y="600"/>
                    </a:lnTo>
                    <a:lnTo>
                      <a:pt x="1367" y="600"/>
                    </a:lnTo>
                    <a:lnTo>
                      <a:pt x="1367" y="600"/>
                    </a:lnTo>
                    <a:lnTo>
                      <a:pt x="1367" y="600"/>
                    </a:lnTo>
                    <a:lnTo>
                      <a:pt x="1367" y="600"/>
                    </a:lnTo>
                    <a:lnTo>
                      <a:pt x="1367" y="600"/>
                    </a:lnTo>
                    <a:lnTo>
                      <a:pt x="1367" y="600"/>
                    </a:lnTo>
                    <a:lnTo>
                      <a:pt x="1359" y="600"/>
                    </a:lnTo>
                    <a:lnTo>
                      <a:pt x="1359" y="600"/>
                    </a:lnTo>
                    <a:lnTo>
                      <a:pt x="1359" y="600"/>
                    </a:lnTo>
                    <a:lnTo>
                      <a:pt x="1359" y="600"/>
                    </a:lnTo>
                    <a:lnTo>
                      <a:pt x="1359" y="600"/>
                    </a:lnTo>
                    <a:lnTo>
                      <a:pt x="1359" y="600"/>
                    </a:lnTo>
                    <a:lnTo>
                      <a:pt x="1359" y="600"/>
                    </a:lnTo>
                    <a:lnTo>
                      <a:pt x="1351" y="600"/>
                    </a:lnTo>
                    <a:lnTo>
                      <a:pt x="1351" y="600"/>
                    </a:lnTo>
                    <a:lnTo>
                      <a:pt x="1351" y="600"/>
                    </a:lnTo>
                    <a:lnTo>
                      <a:pt x="1351" y="600"/>
                    </a:lnTo>
                    <a:lnTo>
                      <a:pt x="1351" y="592"/>
                    </a:lnTo>
                    <a:close/>
                    <a:moveTo>
                      <a:pt x="1415" y="584"/>
                    </a:moveTo>
                    <a:lnTo>
                      <a:pt x="1423" y="584"/>
                    </a:lnTo>
                    <a:lnTo>
                      <a:pt x="1423" y="584"/>
                    </a:lnTo>
                    <a:lnTo>
                      <a:pt x="1423" y="584"/>
                    </a:lnTo>
                    <a:lnTo>
                      <a:pt x="1423" y="584"/>
                    </a:lnTo>
                    <a:lnTo>
                      <a:pt x="1423" y="584"/>
                    </a:lnTo>
                    <a:lnTo>
                      <a:pt x="1423" y="584"/>
                    </a:lnTo>
                    <a:lnTo>
                      <a:pt x="1423" y="584"/>
                    </a:lnTo>
                    <a:lnTo>
                      <a:pt x="1423" y="584"/>
                    </a:lnTo>
                    <a:lnTo>
                      <a:pt x="1423" y="584"/>
                    </a:lnTo>
                    <a:lnTo>
                      <a:pt x="1423" y="584"/>
                    </a:lnTo>
                    <a:lnTo>
                      <a:pt x="1431" y="584"/>
                    </a:lnTo>
                    <a:lnTo>
                      <a:pt x="1431" y="584"/>
                    </a:lnTo>
                    <a:lnTo>
                      <a:pt x="1431" y="584"/>
                    </a:lnTo>
                    <a:lnTo>
                      <a:pt x="1439" y="584"/>
                    </a:lnTo>
                    <a:lnTo>
                      <a:pt x="1439" y="584"/>
                    </a:lnTo>
                    <a:lnTo>
                      <a:pt x="1439" y="584"/>
                    </a:lnTo>
                    <a:lnTo>
                      <a:pt x="1439" y="584"/>
                    </a:lnTo>
                    <a:lnTo>
                      <a:pt x="1439" y="576"/>
                    </a:lnTo>
                    <a:lnTo>
                      <a:pt x="1439" y="576"/>
                    </a:lnTo>
                    <a:lnTo>
                      <a:pt x="1447" y="576"/>
                    </a:lnTo>
                    <a:lnTo>
                      <a:pt x="1447" y="584"/>
                    </a:lnTo>
                    <a:lnTo>
                      <a:pt x="1447" y="584"/>
                    </a:lnTo>
                    <a:lnTo>
                      <a:pt x="1439" y="584"/>
                    </a:lnTo>
                    <a:lnTo>
                      <a:pt x="1439" y="592"/>
                    </a:lnTo>
                    <a:lnTo>
                      <a:pt x="1439" y="592"/>
                    </a:lnTo>
                    <a:lnTo>
                      <a:pt x="1439" y="592"/>
                    </a:lnTo>
                    <a:lnTo>
                      <a:pt x="1431" y="592"/>
                    </a:lnTo>
                    <a:lnTo>
                      <a:pt x="1423" y="592"/>
                    </a:lnTo>
                    <a:lnTo>
                      <a:pt x="1423" y="592"/>
                    </a:lnTo>
                    <a:lnTo>
                      <a:pt x="1423" y="592"/>
                    </a:lnTo>
                    <a:lnTo>
                      <a:pt x="1423" y="592"/>
                    </a:lnTo>
                    <a:lnTo>
                      <a:pt x="1415" y="592"/>
                    </a:lnTo>
                    <a:lnTo>
                      <a:pt x="1415" y="584"/>
                    </a:lnTo>
                    <a:close/>
                    <a:moveTo>
                      <a:pt x="1479" y="568"/>
                    </a:moveTo>
                    <a:lnTo>
                      <a:pt x="1479" y="568"/>
                    </a:lnTo>
                    <a:lnTo>
                      <a:pt x="1479" y="568"/>
                    </a:lnTo>
                    <a:lnTo>
                      <a:pt x="1487" y="560"/>
                    </a:lnTo>
                    <a:lnTo>
                      <a:pt x="1487" y="560"/>
                    </a:lnTo>
                    <a:lnTo>
                      <a:pt x="1503" y="552"/>
                    </a:lnTo>
                    <a:lnTo>
                      <a:pt x="1511" y="560"/>
                    </a:lnTo>
                    <a:lnTo>
                      <a:pt x="1495" y="568"/>
                    </a:lnTo>
                    <a:lnTo>
                      <a:pt x="1479" y="576"/>
                    </a:lnTo>
                    <a:lnTo>
                      <a:pt x="1479" y="576"/>
                    </a:lnTo>
                    <a:lnTo>
                      <a:pt x="1479" y="568"/>
                    </a:lnTo>
                    <a:close/>
                    <a:moveTo>
                      <a:pt x="1535" y="544"/>
                    </a:moveTo>
                    <a:lnTo>
                      <a:pt x="1567" y="528"/>
                    </a:lnTo>
                    <a:lnTo>
                      <a:pt x="1567" y="536"/>
                    </a:lnTo>
                    <a:lnTo>
                      <a:pt x="1535" y="552"/>
                    </a:lnTo>
                    <a:lnTo>
                      <a:pt x="1535" y="544"/>
                    </a:lnTo>
                    <a:close/>
                    <a:moveTo>
                      <a:pt x="1591" y="520"/>
                    </a:moveTo>
                    <a:lnTo>
                      <a:pt x="1623" y="504"/>
                    </a:lnTo>
                    <a:lnTo>
                      <a:pt x="1623" y="512"/>
                    </a:lnTo>
                    <a:lnTo>
                      <a:pt x="1599" y="528"/>
                    </a:lnTo>
                    <a:lnTo>
                      <a:pt x="1591" y="520"/>
                    </a:lnTo>
                    <a:close/>
                    <a:moveTo>
                      <a:pt x="1655" y="496"/>
                    </a:moveTo>
                    <a:lnTo>
                      <a:pt x="1679" y="480"/>
                    </a:lnTo>
                    <a:lnTo>
                      <a:pt x="1687" y="488"/>
                    </a:lnTo>
                    <a:lnTo>
                      <a:pt x="1655" y="504"/>
                    </a:lnTo>
                    <a:lnTo>
                      <a:pt x="1655" y="496"/>
                    </a:lnTo>
                    <a:close/>
                    <a:moveTo>
                      <a:pt x="1711" y="464"/>
                    </a:moveTo>
                    <a:lnTo>
                      <a:pt x="1743" y="456"/>
                    </a:lnTo>
                    <a:lnTo>
                      <a:pt x="1743" y="464"/>
                    </a:lnTo>
                    <a:lnTo>
                      <a:pt x="1711" y="472"/>
                    </a:lnTo>
                    <a:lnTo>
                      <a:pt x="1711" y="464"/>
                    </a:lnTo>
                    <a:close/>
                    <a:moveTo>
                      <a:pt x="1767" y="440"/>
                    </a:moveTo>
                    <a:lnTo>
                      <a:pt x="1799" y="432"/>
                    </a:lnTo>
                    <a:lnTo>
                      <a:pt x="1799" y="432"/>
                    </a:lnTo>
                    <a:lnTo>
                      <a:pt x="1775" y="448"/>
                    </a:lnTo>
                    <a:lnTo>
                      <a:pt x="1767" y="440"/>
                    </a:lnTo>
                    <a:close/>
                    <a:moveTo>
                      <a:pt x="1831" y="416"/>
                    </a:moveTo>
                    <a:lnTo>
                      <a:pt x="1855" y="408"/>
                    </a:lnTo>
                    <a:lnTo>
                      <a:pt x="1855" y="400"/>
                    </a:lnTo>
                    <a:lnTo>
                      <a:pt x="1863" y="408"/>
                    </a:lnTo>
                    <a:lnTo>
                      <a:pt x="1855" y="408"/>
                    </a:lnTo>
                    <a:lnTo>
                      <a:pt x="1831" y="424"/>
                    </a:lnTo>
                    <a:lnTo>
                      <a:pt x="1831" y="416"/>
                    </a:lnTo>
                    <a:close/>
                    <a:moveTo>
                      <a:pt x="1887" y="392"/>
                    </a:moveTo>
                    <a:lnTo>
                      <a:pt x="1911" y="376"/>
                    </a:lnTo>
                    <a:lnTo>
                      <a:pt x="1919" y="376"/>
                    </a:lnTo>
                    <a:lnTo>
                      <a:pt x="1919" y="384"/>
                    </a:lnTo>
                    <a:lnTo>
                      <a:pt x="1911" y="384"/>
                    </a:lnTo>
                    <a:lnTo>
                      <a:pt x="1887" y="400"/>
                    </a:lnTo>
                    <a:lnTo>
                      <a:pt x="1887" y="392"/>
                    </a:lnTo>
                    <a:close/>
                    <a:moveTo>
                      <a:pt x="1943" y="368"/>
                    </a:moveTo>
                    <a:lnTo>
                      <a:pt x="1967" y="352"/>
                    </a:lnTo>
                    <a:lnTo>
                      <a:pt x="1975" y="352"/>
                    </a:lnTo>
                    <a:lnTo>
                      <a:pt x="1975" y="360"/>
                    </a:lnTo>
                    <a:lnTo>
                      <a:pt x="1967" y="360"/>
                    </a:lnTo>
                    <a:lnTo>
                      <a:pt x="1951" y="368"/>
                    </a:lnTo>
                    <a:lnTo>
                      <a:pt x="1943" y="368"/>
                    </a:lnTo>
                    <a:close/>
                    <a:moveTo>
                      <a:pt x="2007" y="336"/>
                    </a:moveTo>
                    <a:lnTo>
                      <a:pt x="2023" y="328"/>
                    </a:lnTo>
                    <a:lnTo>
                      <a:pt x="2031" y="328"/>
                    </a:lnTo>
                    <a:lnTo>
                      <a:pt x="2039" y="336"/>
                    </a:lnTo>
                    <a:lnTo>
                      <a:pt x="2031" y="336"/>
                    </a:lnTo>
                    <a:lnTo>
                      <a:pt x="2007" y="344"/>
                    </a:lnTo>
                    <a:lnTo>
                      <a:pt x="2007" y="336"/>
                    </a:lnTo>
                    <a:close/>
                    <a:moveTo>
                      <a:pt x="2063" y="312"/>
                    </a:moveTo>
                    <a:lnTo>
                      <a:pt x="2079" y="304"/>
                    </a:lnTo>
                    <a:lnTo>
                      <a:pt x="2095" y="296"/>
                    </a:lnTo>
                    <a:lnTo>
                      <a:pt x="2095" y="304"/>
                    </a:lnTo>
                    <a:lnTo>
                      <a:pt x="2079" y="312"/>
                    </a:lnTo>
                    <a:lnTo>
                      <a:pt x="2063" y="320"/>
                    </a:lnTo>
                    <a:lnTo>
                      <a:pt x="2063" y="312"/>
                    </a:lnTo>
                    <a:close/>
                    <a:moveTo>
                      <a:pt x="2118" y="288"/>
                    </a:moveTo>
                    <a:lnTo>
                      <a:pt x="2134" y="280"/>
                    </a:lnTo>
                    <a:lnTo>
                      <a:pt x="2150" y="272"/>
                    </a:lnTo>
                    <a:lnTo>
                      <a:pt x="2150" y="280"/>
                    </a:lnTo>
                    <a:lnTo>
                      <a:pt x="2134" y="288"/>
                    </a:lnTo>
                    <a:lnTo>
                      <a:pt x="2126" y="296"/>
                    </a:lnTo>
                    <a:lnTo>
                      <a:pt x="2118" y="288"/>
                    </a:lnTo>
                    <a:close/>
                    <a:moveTo>
                      <a:pt x="2182" y="264"/>
                    </a:moveTo>
                    <a:lnTo>
                      <a:pt x="2190" y="256"/>
                    </a:lnTo>
                    <a:lnTo>
                      <a:pt x="2206" y="248"/>
                    </a:lnTo>
                    <a:lnTo>
                      <a:pt x="2214" y="256"/>
                    </a:lnTo>
                    <a:lnTo>
                      <a:pt x="2190" y="264"/>
                    </a:lnTo>
                    <a:lnTo>
                      <a:pt x="2182" y="264"/>
                    </a:lnTo>
                    <a:lnTo>
                      <a:pt x="2182" y="264"/>
                    </a:lnTo>
                    <a:close/>
                    <a:moveTo>
                      <a:pt x="2238" y="232"/>
                    </a:moveTo>
                    <a:lnTo>
                      <a:pt x="2246" y="232"/>
                    </a:lnTo>
                    <a:lnTo>
                      <a:pt x="2270" y="224"/>
                    </a:lnTo>
                    <a:lnTo>
                      <a:pt x="2270" y="232"/>
                    </a:lnTo>
                    <a:lnTo>
                      <a:pt x="2246" y="240"/>
                    </a:lnTo>
                    <a:lnTo>
                      <a:pt x="2238" y="240"/>
                    </a:lnTo>
                    <a:lnTo>
                      <a:pt x="2238" y="232"/>
                    </a:lnTo>
                    <a:close/>
                    <a:moveTo>
                      <a:pt x="2294" y="208"/>
                    </a:moveTo>
                    <a:lnTo>
                      <a:pt x="2302" y="208"/>
                    </a:lnTo>
                    <a:lnTo>
                      <a:pt x="2326" y="192"/>
                    </a:lnTo>
                    <a:lnTo>
                      <a:pt x="2326" y="200"/>
                    </a:lnTo>
                    <a:lnTo>
                      <a:pt x="2310" y="216"/>
                    </a:lnTo>
                    <a:lnTo>
                      <a:pt x="2302" y="216"/>
                    </a:lnTo>
                    <a:lnTo>
                      <a:pt x="2294" y="208"/>
                    </a:lnTo>
                    <a:close/>
                    <a:moveTo>
                      <a:pt x="2350" y="184"/>
                    </a:moveTo>
                    <a:lnTo>
                      <a:pt x="2358" y="176"/>
                    </a:lnTo>
                    <a:lnTo>
                      <a:pt x="2382" y="168"/>
                    </a:lnTo>
                    <a:lnTo>
                      <a:pt x="2390" y="176"/>
                    </a:lnTo>
                    <a:lnTo>
                      <a:pt x="2366" y="184"/>
                    </a:lnTo>
                    <a:lnTo>
                      <a:pt x="2358" y="192"/>
                    </a:lnTo>
                    <a:lnTo>
                      <a:pt x="2350" y="184"/>
                    </a:lnTo>
                    <a:close/>
                    <a:moveTo>
                      <a:pt x="2414" y="160"/>
                    </a:moveTo>
                    <a:lnTo>
                      <a:pt x="2414" y="152"/>
                    </a:lnTo>
                    <a:lnTo>
                      <a:pt x="2438" y="144"/>
                    </a:lnTo>
                    <a:lnTo>
                      <a:pt x="2446" y="152"/>
                    </a:lnTo>
                    <a:lnTo>
                      <a:pt x="2422" y="160"/>
                    </a:lnTo>
                    <a:lnTo>
                      <a:pt x="2414" y="160"/>
                    </a:lnTo>
                    <a:lnTo>
                      <a:pt x="2414" y="160"/>
                    </a:lnTo>
                    <a:close/>
                    <a:moveTo>
                      <a:pt x="2470" y="128"/>
                    </a:moveTo>
                    <a:lnTo>
                      <a:pt x="2470" y="128"/>
                    </a:lnTo>
                    <a:lnTo>
                      <a:pt x="2502" y="120"/>
                    </a:lnTo>
                    <a:lnTo>
                      <a:pt x="2502" y="128"/>
                    </a:lnTo>
                    <a:lnTo>
                      <a:pt x="2478" y="136"/>
                    </a:lnTo>
                    <a:lnTo>
                      <a:pt x="2478" y="136"/>
                    </a:lnTo>
                    <a:lnTo>
                      <a:pt x="2470" y="128"/>
                    </a:lnTo>
                    <a:close/>
                    <a:moveTo>
                      <a:pt x="2526" y="104"/>
                    </a:moveTo>
                    <a:lnTo>
                      <a:pt x="2558" y="88"/>
                    </a:lnTo>
                    <a:lnTo>
                      <a:pt x="2558" y="96"/>
                    </a:lnTo>
                    <a:lnTo>
                      <a:pt x="2534" y="112"/>
                    </a:lnTo>
                    <a:lnTo>
                      <a:pt x="2526" y="104"/>
                    </a:lnTo>
                    <a:close/>
                    <a:moveTo>
                      <a:pt x="2590" y="80"/>
                    </a:moveTo>
                    <a:lnTo>
                      <a:pt x="2614" y="64"/>
                    </a:lnTo>
                    <a:lnTo>
                      <a:pt x="2622" y="72"/>
                    </a:lnTo>
                    <a:lnTo>
                      <a:pt x="2590" y="88"/>
                    </a:lnTo>
                    <a:lnTo>
                      <a:pt x="2590" y="80"/>
                    </a:lnTo>
                    <a:close/>
                    <a:moveTo>
                      <a:pt x="2646" y="56"/>
                    </a:moveTo>
                    <a:lnTo>
                      <a:pt x="2678" y="40"/>
                    </a:lnTo>
                    <a:lnTo>
                      <a:pt x="2678" y="48"/>
                    </a:lnTo>
                    <a:lnTo>
                      <a:pt x="2646" y="64"/>
                    </a:lnTo>
                    <a:lnTo>
                      <a:pt x="2646" y="56"/>
                    </a:lnTo>
                    <a:close/>
                    <a:moveTo>
                      <a:pt x="2702" y="24"/>
                    </a:moveTo>
                    <a:lnTo>
                      <a:pt x="2710" y="24"/>
                    </a:lnTo>
                    <a:lnTo>
                      <a:pt x="2726" y="16"/>
                    </a:lnTo>
                    <a:lnTo>
                      <a:pt x="2726" y="16"/>
                    </a:lnTo>
                    <a:lnTo>
                      <a:pt x="2726" y="16"/>
                    </a:lnTo>
                    <a:lnTo>
                      <a:pt x="2726" y="16"/>
                    </a:lnTo>
                    <a:lnTo>
                      <a:pt x="2734" y="16"/>
                    </a:lnTo>
                    <a:lnTo>
                      <a:pt x="2734" y="16"/>
                    </a:lnTo>
                    <a:lnTo>
                      <a:pt x="2734" y="24"/>
                    </a:lnTo>
                    <a:lnTo>
                      <a:pt x="2734" y="24"/>
                    </a:lnTo>
                    <a:lnTo>
                      <a:pt x="2734" y="24"/>
                    </a:lnTo>
                    <a:lnTo>
                      <a:pt x="2726" y="24"/>
                    </a:lnTo>
                    <a:lnTo>
                      <a:pt x="2726" y="24"/>
                    </a:lnTo>
                    <a:lnTo>
                      <a:pt x="2726" y="24"/>
                    </a:lnTo>
                    <a:lnTo>
                      <a:pt x="2710" y="32"/>
                    </a:lnTo>
                    <a:lnTo>
                      <a:pt x="2710" y="32"/>
                    </a:lnTo>
                    <a:lnTo>
                      <a:pt x="2702" y="24"/>
                    </a:lnTo>
                    <a:close/>
                  </a:path>
                </a:pathLst>
              </a:custGeom>
              <a:solidFill>
                <a:srgbClr val="FF0000"/>
              </a:solidFill>
              <a:ln w="12700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3" name="Line 12"/>
              <p:cNvSpPr>
                <a:spLocks noChangeShapeType="1"/>
              </p:cNvSpPr>
              <p:nvPr/>
            </p:nvSpPr>
            <p:spPr bwMode="auto">
              <a:xfrm flipV="1">
                <a:off x="2376488" y="2997200"/>
                <a:ext cx="1588" cy="508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4" name="Rectangle 13"/>
              <p:cNvSpPr>
                <a:spLocks noChangeArrowheads="1"/>
              </p:cNvSpPr>
              <p:nvPr/>
            </p:nvSpPr>
            <p:spPr bwMode="auto">
              <a:xfrm>
                <a:off x="2300288" y="3086100"/>
                <a:ext cx="1397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athematica1" pitchFamily="2" charset="2"/>
                    <a:ea typeface="ＭＳ Ｐゴシック" pitchFamily="50" charset="-128"/>
                    <a:cs typeface="ＭＳ Ｐゴシック" pitchFamily="50" charset="-128"/>
                  </a:rPr>
                  <a:t>-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95" name="Rectangle 14"/>
              <p:cNvSpPr>
                <a:spLocks noChangeArrowheads="1"/>
              </p:cNvSpPr>
              <p:nvPr/>
            </p:nvSpPr>
            <p:spPr bwMode="auto">
              <a:xfrm>
                <a:off x="2389188" y="3086100"/>
                <a:ext cx="1143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ＭＳ Ｐゴシック" pitchFamily="50" charset="-128"/>
                    <a:cs typeface="ＭＳ Ｐゴシック" pitchFamily="50" charset="-128"/>
                  </a:rPr>
                  <a:t>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96" name="Line 15"/>
              <p:cNvSpPr>
                <a:spLocks noChangeShapeType="1"/>
              </p:cNvSpPr>
              <p:nvPr/>
            </p:nvSpPr>
            <p:spPr bwMode="auto">
              <a:xfrm flipV="1">
                <a:off x="2605088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7" name="Line 16"/>
              <p:cNvSpPr>
                <a:spLocks noChangeShapeType="1"/>
              </p:cNvSpPr>
              <p:nvPr/>
            </p:nvSpPr>
            <p:spPr bwMode="auto">
              <a:xfrm flipV="1">
                <a:off x="2820988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8" name="Line 17"/>
              <p:cNvSpPr>
                <a:spLocks noChangeShapeType="1"/>
              </p:cNvSpPr>
              <p:nvPr/>
            </p:nvSpPr>
            <p:spPr bwMode="auto">
              <a:xfrm flipV="1">
                <a:off x="3036888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9" name="Line 18"/>
              <p:cNvSpPr>
                <a:spLocks noChangeShapeType="1"/>
              </p:cNvSpPr>
              <p:nvPr/>
            </p:nvSpPr>
            <p:spPr bwMode="auto">
              <a:xfrm flipV="1">
                <a:off x="3252788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0" name="Line 19"/>
              <p:cNvSpPr>
                <a:spLocks noChangeShapeType="1"/>
              </p:cNvSpPr>
              <p:nvPr/>
            </p:nvSpPr>
            <p:spPr bwMode="auto">
              <a:xfrm flipV="1">
                <a:off x="3467101" y="2997200"/>
                <a:ext cx="1588" cy="508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1" name="Rectangle 20"/>
              <p:cNvSpPr>
                <a:spLocks noChangeArrowheads="1"/>
              </p:cNvSpPr>
              <p:nvPr/>
            </p:nvSpPr>
            <p:spPr bwMode="auto">
              <a:xfrm>
                <a:off x="3392488" y="3086100"/>
                <a:ext cx="1397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athematica1" pitchFamily="2" charset="2"/>
                    <a:ea typeface="ＭＳ Ｐゴシック" pitchFamily="50" charset="-128"/>
                    <a:cs typeface="ＭＳ Ｐゴシック" pitchFamily="50" charset="-128"/>
                  </a:rPr>
                  <a:t>-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2" name="Rectangle 21"/>
              <p:cNvSpPr>
                <a:spLocks noChangeArrowheads="1"/>
              </p:cNvSpPr>
              <p:nvPr/>
            </p:nvSpPr>
            <p:spPr bwMode="auto">
              <a:xfrm>
                <a:off x="3479801" y="3086100"/>
                <a:ext cx="1143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ＭＳ Ｐゴシック" pitchFamily="50" charset="-128"/>
                    <a:cs typeface="ＭＳ Ｐゴシック" pitchFamily="50" charset="-128"/>
                  </a:rPr>
                  <a:t>1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03" name="Line 22"/>
              <p:cNvSpPr>
                <a:spLocks noChangeShapeType="1"/>
              </p:cNvSpPr>
              <p:nvPr/>
            </p:nvSpPr>
            <p:spPr bwMode="auto">
              <a:xfrm flipV="1">
                <a:off x="3695701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" name="Line 23"/>
              <p:cNvSpPr>
                <a:spLocks noChangeShapeType="1"/>
              </p:cNvSpPr>
              <p:nvPr/>
            </p:nvSpPr>
            <p:spPr bwMode="auto">
              <a:xfrm flipV="1">
                <a:off x="3911601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5" name="Line 24"/>
              <p:cNvSpPr>
                <a:spLocks noChangeShapeType="1"/>
              </p:cNvSpPr>
              <p:nvPr/>
            </p:nvSpPr>
            <p:spPr bwMode="auto">
              <a:xfrm flipV="1">
                <a:off x="4127501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6" name="Line 25"/>
              <p:cNvSpPr>
                <a:spLocks noChangeShapeType="1"/>
              </p:cNvSpPr>
              <p:nvPr/>
            </p:nvSpPr>
            <p:spPr bwMode="auto">
              <a:xfrm flipV="1">
                <a:off x="4343401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" name="Line 26"/>
              <p:cNvSpPr>
                <a:spLocks noChangeShapeType="1"/>
              </p:cNvSpPr>
              <p:nvPr/>
            </p:nvSpPr>
            <p:spPr bwMode="auto">
              <a:xfrm flipV="1">
                <a:off x="4572001" y="2997200"/>
                <a:ext cx="1588" cy="508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" name="Line 27"/>
              <p:cNvSpPr>
                <a:spLocks noChangeShapeType="1"/>
              </p:cNvSpPr>
              <p:nvPr/>
            </p:nvSpPr>
            <p:spPr bwMode="auto">
              <a:xfrm flipV="1">
                <a:off x="4787901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9" name="Line 28"/>
              <p:cNvSpPr>
                <a:spLocks noChangeShapeType="1"/>
              </p:cNvSpPr>
              <p:nvPr/>
            </p:nvSpPr>
            <p:spPr bwMode="auto">
              <a:xfrm flipV="1">
                <a:off x="5003801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" name="Line 29"/>
              <p:cNvSpPr>
                <a:spLocks noChangeShapeType="1"/>
              </p:cNvSpPr>
              <p:nvPr/>
            </p:nvSpPr>
            <p:spPr bwMode="auto">
              <a:xfrm flipV="1">
                <a:off x="5219701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1" name="Line 30"/>
              <p:cNvSpPr>
                <a:spLocks noChangeShapeType="1"/>
              </p:cNvSpPr>
              <p:nvPr/>
            </p:nvSpPr>
            <p:spPr bwMode="auto">
              <a:xfrm flipV="1">
                <a:off x="5435601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" name="Line 31"/>
              <p:cNvSpPr>
                <a:spLocks noChangeShapeType="1"/>
              </p:cNvSpPr>
              <p:nvPr/>
            </p:nvSpPr>
            <p:spPr bwMode="auto">
              <a:xfrm flipV="1">
                <a:off x="5664201" y="2997200"/>
                <a:ext cx="1588" cy="508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3" name="Rectangle 32"/>
              <p:cNvSpPr>
                <a:spLocks noChangeArrowheads="1"/>
              </p:cNvSpPr>
              <p:nvPr/>
            </p:nvSpPr>
            <p:spPr bwMode="auto">
              <a:xfrm>
                <a:off x="5626101" y="3086100"/>
                <a:ext cx="1143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ＭＳ Ｐゴシック" pitchFamily="50" charset="-128"/>
                    <a:cs typeface="ＭＳ Ｐゴシック" pitchFamily="50" charset="-128"/>
                  </a:rPr>
                  <a:t>1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14" name="Line 33"/>
              <p:cNvSpPr>
                <a:spLocks noChangeShapeType="1"/>
              </p:cNvSpPr>
              <p:nvPr/>
            </p:nvSpPr>
            <p:spPr bwMode="auto">
              <a:xfrm flipV="1">
                <a:off x="5878513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5" name="Line 34"/>
              <p:cNvSpPr>
                <a:spLocks noChangeShapeType="1"/>
              </p:cNvSpPr>
              <p:nvPr/>
            </p:nvSpPr>
            <p:spPr bwMode="auto">
              <a:xfrm flipV="1">
                <a:off x="6094413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" name="Line 35"/>
              <p:cNvSpPr>
                <a:spLocks noChangeShapeType="1"/>
              </p:cNvSpPr>
              <p:nvPr/>
            </p:nvSpPr>
            <p:spPr bwMode="auto">
              <a:xfrm flipV="1">
                <a:off x="6310313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7" name="Line 36"/>
              <p:cNvSpPr>
                <a:spLocks noChangeShapeType="1"/>
              </p:cNvSpPr>
              <p:nvPr/>
            </p:nvSpPr>
            <p:spPr bwMode="auto">
              <a:xfrm flipV="1">
                <a:off x="6538913" y="3022600"/>
                <a:ext cx="1588" cy="25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8" name="Line 37"/>
              <p:cNvSpPr>
                <a:spLocks noChangeShapeType="1"/>
              </p:cNvSpPr>
              <p:nvPr/>
            </p:nvSpPr>
            <p:spPr bwMode="auto">
              <a:xfrm flipV="1">
                <a:off x="6754813" y="2997200"/>
                <a:ext cx="1588" cy="508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9" name="Rectangle 38"/>
              <p:cNvSpPr>
                <a:spLocks noChangeArrowheads="1"/>
              </p:cNvSpPr>
              <p:nvPr/>
            </p:nvSpPr>
            <p:spPr bwMode="auto">
              <a:xfrm>
                <a:off x="6716713" y="3086100"/>
                <a:ext cx="1143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ＭＳ Ｐゴシック" pitchFamily="50" charset="-128"/>
                    <a:cs typeface="ＭＳ Ｐゴシック" pitchFamily="50" charset="-128"/>
                  </a:rPr>
                  <a:t>2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20" name="Line 39"/>
              <p:cNvSpPr>
                <a:spLocks noChangeShapeType="1"/>
              </p:cNvSpPr>
              <p:nvPr/>
            </p:nvSpPr>
            <p:spPr bwMode="auto">
              <a:xfrm>
                <a:off x="2287588" y="3048000"/>
                <a:ext cx="4556125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1" name="Line 40"/>
              <p:cNvSpPr>
                <a:spLocks noChangeShapeType="1"/>
              </p:cNvSpPr>
              <p:nvPr/>
            </p:nvSpPr>
            <p:spPr bwMode="auto">
              <a:xfrm>
                <a:off x="4572001" y="48006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2" name="Line 41"/>
              <p:cNvSpPr>
                <a:spLocks noChangeShapeType="1"/>
              </p:cNvSpPr>
              <p:nvPr/>
            </p:nvSpPr>
            <p:spPr bwMode="auto">
              <a:xfrm>
                <a:off x="4572001" y="46990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3" name="Line 42"/>
              <p:cNvSpPr>
                <a:spLocks noChangeShapeType="1"/>
              </p:cNvSpPr>
              <p:nvPr/>
            </p:nvSpPr>
            <p:spPr bwMode="auto">
              <a:xfrm>
                <a:off x="4572001" y="46101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4" name="Line 43"/>
              <p:cNvSpPr>
                <a:spLocks noChangeShapeType="1"/>
              </p:cNvSpPr>
              <p:nvPr/>
            </p:nvSpPr>
            <p:spPr bwMode="auto">
              <a:xfrm>
                <a:off x="4572001" y="4508500"/>
                <a:ext cx="508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5" name="Rectangle 44"/>
              <p:cNvSpPr>
                <a:spLocks noChangeArrowheads="1"/>
              </p:cNvSpPr>
              <p:nvPr/>
            </p:nvSpPr>
            <p:spPr bwMode="auto">
              <a:xfrm>
                <a:off x="4267201" y="4432300"/>
                <a:ext cx="1397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athematica1" pitchFamily="2" charset="2"/>
                    <a:ea typeface="ＭＳ Ｐゴシック" pitchFamily="50" charset="-128"/>
                    <a:cs typeface="ＭＳ Ｐゴシック" pitchFamily="50" charset="-128"/>
                  </a:rPr>
                  <a:t>-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26" name="Rectangle 45"/>
              <p:cNvSpPr>
                <a:spLocks noChangeArrowheads="1"/>
              </p:cNvSpPr>
              <p:nvPr/>
            </p:nvSpPr>
            <p:spPr bwMode="auto">
              <a:xfrm>
                <a:off x="4356101" y="4432300"/>
                <a:ext cx="2032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ＭＳ Ｐゴシック" pitchFamily="50" charset="-128"/>
                    <a:cs typeface="ＭＳ Ｐゴシック" pitchFamily="50" charset="-128"/>
                  </a:rPr>
                  <a:t>1.5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27" name="Line 46"/>
              <p:cNvSpPr>
                <a:spLocks noChangeShapeType="1"/>
              </p:cNvSpPr>
              <p:nvPr/>
            </p:nvSpPr>
            <p:spPr bwMode="auto">
              <a:xfrm>
                <a:off x="4572001" y="44069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8" name="Line 47"/>
              <p:cNvSpPr>
                <a:spLocks noChangeShapeType="1"/>
              </p:cNvSpPr>
              <p:nvPr/>
            </p:nvSpPr>
            <p:spPr bwMode="auto">
              <a:xfrm>
                <a:off x="4572001" y="43180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9" name="Line 48"/>
              <p:cNvSpPr>
                <a:spLocks noChangeShapeType="1"/>
              </p:cNvSpPr>
              <p:nvPr/>
            </p:nvSpPr>
            <p:spPr bwMode="auto">
              <a:xfrm>
                <a:off x="4572001" y="42164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0" name="Line 49"/>
              <p:cNvSpPr>
                <a:spLocks noChangeShapeType="1"/>
              </p:cNvSpPr>
              <p:nvPr/>
            </p:nvSpPr>
            <p:spPr bwMode="auto">
              <a:xfrm>
                <a:off x="4572001" y="41275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1" name="Line 50"/>
              <p:cNvSpPr>
                <a:spLocks noChangeShapeType="1"/>
              </p:cNvSpPr>
              <p:nvPr/>
            </p:nvSpPr>
            <p:spPr bwMode="auto">
              <a:xfrm>
                <a:off x="4572001" y="4025900"/>
                <a:ext cx="508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2" name="Rectangle 51"/>
              <p:cNvSpPr>
                <a:spLocks noChangeArrowheads="1"/>
              </p:cNvSpPr>
              <p:nvPr/>
            </p:nvSpPr>
            <p:spPr bwMode="auto">
              <a:xfrm>
                <a:off x="4267201" y="3937000"/>
                <a:ext cx="1397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athematica1" pitchFamily="2" charset="2"/>
                    <a:ea typeface="ＭＳ Ｐゴシック" pitchFamily="50" charset="-128"/>
                    <a:cs typeface="ＭＳ Ｐゴシック" pitchFamily="50" charset="-128"/>
                  </a:rPr>
                  <a:t>-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33" name="Rectangle 52"/>
              <p:cNvSpPr>
                <a:spLocks noChangeArrowheads="1"/>
              </p:cNvSpPr>
              <p:nvPr/>
            </p:nvSpPr>
            <p:spPr bwMode="auto">
              <a:xfrm>
                <a:off x="4356101" y="3937000"/>
                <a:ext cx="2032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ＭＳ Ｐゴシック" pitchFamily="50" charset="-128"/>
                    <a:cs typeface="ＭＳ Ｐゴシック" pitchFamily="50" charset="-128"/>
                  </a:rPr>
                  <a:t>1.0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34" name="Line 53"/>
              <p:cNvSpPr>
                <a:spLocks noChangeShapeType="1"/>
              </p:cNvSpPr>
              <p:nvPr/>
            </p:nvSpPr>
            <p:spPr bwMode="auto">
              <a:xfrm>
                <a:off x="4572001" y="39243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5" name="Line 54"/>
              <p:cNvSpPr>
                <a:spLocks noChangeShapeType="1"/>
              </p:cNvSpPr>
              <p:nvPr/>
            </p:nvSpPr>
            <p:spPr bwMode="auto">
              <a:xfrm>
                <a:off x="4572001" y="38354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6" name="Line 55"/>
              <p:cNvSpPr>
                <a:spLocks noChangeShapeType="1"/>
              </p:cNvSpPr>
              <p:nvPr/>
            </p:nvSpPr>
            <p:spPr bwMode="auto">
              <a:xfrm>
                <a:off x="4572001" y="37338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7" name="Line 56"/>
              <p:cNvSpPr>
                <a:spLocks noChangeShapeType="1"/>
              </p:cNvSpPr>
              <p:nvPr/>
            </p:nvSpPr>
            <p:spPr bwMode="auto">
              <a:xfrm>
                <a:off x="4572001" y="36322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8" name="Line 57"/>
              <p:cNvSpPr>
                <a:spLocks noChangeShapeType="1"/>
              </p:cNvSpPr>
              <p:nvPr/>
            </p:nvSpPr>
            <p:spPr bwMode="auto">
              <a:xfrm>
                <a:off x="4572001" y="3543300"/>
                <a:ext cx="508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9" name="Rectangle 58"/>
              <p:cNvSpPr>
                <a:spLocks noChangeArrowheads="1"/>
              </p:cNvSpPr>
              <p:nvPr/>
            </p:nvSpPr>
            <p:spPr bwMode="auto">
              <a:xfrm>
                <a:off x="4267201" y="3454400"/>
                <a:ext cx="1397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Mathematica1" pitchFamily="2" charset="2"/>
                    <a:ea typeface="ＭＳ Ｐゴシック" pitchFamily="50" charset="-128"/>
                    <a:cs typeface="ＭＳ Ｐゴシック" pitchFamily="50" charset="-128"/>
                  </a:rPr>
                  <a:t>-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40" name="Rectangle 59"/>
              <p:cNvSpPr>
                <a:spLocks noChangeArrowheads="1"/>
              </p:cNvSpPr>
              <p:nvPr/>
            </p:nvSpPr>
            <p:spPr bwMode="auto">
              <a:xfrm>
                <a:off x="4356101" y="3454400"/>
                <a:ext cx="2032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ＭＳ Ｐゴシック" pitchFamily="50" charset="-128"/>
                    <a:cs typeface="ＭＳ Ｐゴシック" pitchFamily="50" charset="-128"/>
                  </a:rPr>
                  <a:t>0.5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41" name="Line 60"/>
              <p:cNvSpPr>
                <a:spLocks noChangeShapeType="1"/>
              </p:cNvSpPr>
              <p:nvPr/>
            </p:nvSpPr>
            <p:spPr bwMode="auto">
              <a:xfrm>
                <a:off x="4572001" y="34417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2" name="Line 61"/>
              <p:cNvSpPr>
                <a:spLocks noChangeShapeType="1"/>
              </p:cNvSpPr>
              <p:nvPr/>
            </p:nvSpPr>
            <p:spPr bwMode="auto">
              <a:xfrm>
                <a:off x="4572001" y="33401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3" name="Line 62"/>
              <p:cNvSpPr>
                <a:spLocks noChangeShapeType="1"/>
              </p:cNvSpPr>
              <p:nvPr/>
            </p:nvSpPr>
            <p:spPr bwMode="auto">
              <a:xfrm>
                <a:off x="4572001" y="32512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4" name="Line 63"/>
              <p:cNvSpPr>
                <a:spLocks noChangeShapeType="1"/>
              </p:cNvSpPr>
              <p:nvPr/>
            </p:nvSpPr>
            <p:spPr bwMode="auto">
              <a:xfrm>
                <a:off x="4572001" y="31496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5" name="Line 64"/>
              <p:cNvSpPr>
                <a:spLocks noChangeShapeType="1"/>
              </p:cNvSpPr>
              <p:nvPr/>
            </p:nvSpPr>
            <p:spPr bwMode="auto">
              <a:xfrm>
                <a:off x="4572001" y="3048000"/>
                <a:ext cx="508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6" name="Line 65"/>
              <p:cNvSpPr>
                <a:spLocks noChangeShapeType="1"/>
              </p:cNvSpPr>
              <p:nvPr/>
            </p:nvSpPr>
            <p:spPr bwMode="auto">
              <a:xfrm>
                <a:off x="4572001" y="29591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7" name="Line 66"/>
              <p:cNvSpPr>
                <a:spLocks noChangeShapeType="1"/>
              </p:cNvSpPr>
              <p:nvPr/>
            </p:nvSpPr>
            <p:spPr bwMode="auto">
              <a:xfrm>
                <a:off x="4572001" y="28575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8" name="Line 67"/>
              <p:cNvSpPr>
                <a:spLocks noChangeShapeType="1"/>
              </p:cNvSpPr>
              <p:nvPr/>
            </p:nvSpPr>
            <p:spPr bwMode="auto">
              <a:xfrm>
                <a:off x="4572001" y="27686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9" name="Line 68"/>
              <p:cNvSpPr>
                <a:spLocks noChangeShapeType="1"/>
              </p:cNvSpPr>
              <p:nvPr/>
            </p:nvSpPr>
            <p:spPr bwMode="auto">
              <a:xfrm>
                <a:off x="4572001" y="26670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0" name="Line 69"/>
              <p:cNvSpPr>
                <a:spLocks noChangeShapeType="1"/>
              </p:cNvSpPr>
              <p:nvPr/>
            </p:nvSpPr>
            <p:spPr bwMode="auto">
              <a:xfrm>
                <a:off x="4572001" y="2565400"/>
                <a:ext cx="508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1" name="Rectangle 70"/>
              <p:cNvSpPr>
                <a:spLocks noChangeArrowheads="1"/>
              </p:cNvSpPr>
              <p:nvPr/>
            </p:nvSpPr>
            <p:spPr bwMode="auto">
              <a:xfrm>
                <a:off x="4356101" y="2489200"/>
                <a:ext cx="2032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ＭＳ Ｐゴシック" pitchFamily="50" charset="-128"/>
                    <a:cs typeface="ＭＳ Ｐゴシック" pitchFamily="50" charset="-128"/>
                  </a:rPr>
                  <a:t>0.5</a:t>
                </a:r>
                <a:endParaRPr kumimoji="1" lang="ja-JP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52" name="Line 71"/>
              <p:cNvSpPr>
                <a:spLocks noChangeShapeType="1"/>
              </p:cNvSpPr>
              <p:nvPr/>
            </p:nvSpPr>
            <p:spPr bwMode="auto">
              <a:xfrm>
                <a:off x="4572001" y="24765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3" name="Line 72"/>
              <p:cNvSpPr>
                <a:spLocks noChangeShapeType="1"/>
              </p:cNvSpPr>
              <p:nvPr/>
            </p:nvSpPr>
            <p:spPr bwMode="auto">
              <a:xfrm>
                <a:off x="4572001" y="23749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4" name="Line 73"/>
              <p:cNvSpPr>
                <a:spLocks noChangeShapeType="1"/>
              </p:cNvSpPr>
              <p:nvPr/>
            </p:nvSpPr>
            <p:spPr bwMode="auto">
              <a:xfrm>
                <a:off x="4572001" y="22733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5" name="Line 74"/>
              <p:cNvSpPr>
                <a:spLocks noChangeShapeType="1"/>
              </p:cNvSpPr>
              <p:nvPr/>
            </p:nvSpPr>
            <p:spPr bwMode="auto">
              <a:xfrm>
                <a:off x="4572001" y="2184400"/>
                <a:ext cx="254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6" name="Line 75"/>
              <p:cNvSpPr>
                <a:spLocks noChangeShapeType="1"/>
              </p:cNvSpPr>
              <p:nvPr/>
            </p:nvSpPr>
            <p:spPr bwMode="auto">
              <a:xfrm>
                <a:off x="4572001" y="2082800"/>
                <a:ext cx="50800" cy="1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7" name="Rectangle 76"/>
              <p:cNvSpPr>
                <a:spLocks noChangeArrowheads="1"/>
              </p:cNvSpPr>
              <p:nvPr/>
            </p:nvSpPr>
            <p:spPr bwMode="auto">
              <a:xfrm>
                <a:off x="4356101" y="2006600"/>
                <a:ext cx="203200" cy="228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ja-JP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ＭＳ Ｐゴシック" pitchFamily="50" charset="-128"/>
                    <a:cs typeface="ＭＳ Ｐゴシック" pitchFamily="50" charset="-128"/>
                  </a:rPr>
                  <a:t>1.0</a:t>
                </a:r>
                <a:endParaRPr kumimoji="1" lang="ja-JP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58" name="Line 77"/>
              <p:cNvSpPr>
                <a:spLocks noChangeShapeType="1"/>
              </p:cNvSpPr>
              <p:nvPr/>
            </p:nvSpPr>
            <p:spPr bwMode="auto">
              <a:xfrm flipV="1">
                <a:off x="4572001" y="2019300"/>
                <a:ext cx="1588" cy="28194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aphicFrame>
          <p:nvGraphicFramePr>
            <p:cNvPr id="85" name="オブジェクト 84"/>
            <p:cNvGraphicFramePr>
              <a:graphicFrameLocks noChangeAspect="1"/>
            </p:cNvGraphicFramePr>
            <p:nvPr/>
          </p:nvGraphicFramePr>
          <p:xfrm>
            <a:off x="3347864" y="2021182"/>
            <a:ext cx="977900" cy="457200"/>
          </p:xfrm>
          <a:graphic>
            <a:graphicData uri="http://schemas.openxmlformats.org/presentationml/2006/ole">
              <p:oleObj spid="_x0000_s177155" name="数式" r:id="rId4" imgW="977760" imgH="457200" progId="Equation.3">
                <p:embed/>
              </p:oleObj>
            </a:graphicData>
          </a:graphic>
        </p:graphicFrame>
      </p:grpSp>
      <p:graphicFrame>
        <p:nvGraphicFramePr>
          <p:cNvPr id="142340" name="Object 4"/>
          <p:cNvGraphicFramePr>
            <a:graphicFrameLocks noChangeAspect="1"/>
          </p:cNvGraphicFramePr>
          <p:nvPr/>
        </p:nvGraphicFramePr>
        <p:xfrm>
          <a:off x="6732240" y="3296592"/>
          <a:ext cx="1706563" cy="852488"/>
        </p:xfrm>
        <a:graphic>
          <a:graphicData uri="http://schemas.openxmlformats.org/presentationml/2006/ole">
            <p:oleObj spid="_x0000_s177156" name="数式" r:id="rId5" imgW="901440" imgH="444240" progId="Equation.3">
              <p:embed/>
            </p:oleObj>
          </a:graphicData>
        </a:graphic>
      </p:graphicFrame>
      <p:graphicFrame>
        <p:nvGraphicFramePr>
          <p:cNvPr id="142341" name="Object 5"/>
          <p:cNvGraphicFramePr>
            <a:graphicFrameLocks noChangeAspect="1"/>
          </p:cNvGraphicFramePr>
          <p:nvPr/>
        </p:nvGraphicFramePr>
        <p:xfrm>
          <a:off x="1475656" y="2148532"/>
          <a:ext cx="3533775" cy="560388"/>
        </p:xfrm>
        <a:graphic>
          <a:graphicData uri="http://schemas.openxmlformats.org/presentationml/2006/ole">
            <p:oleObj spid="_x0000_s177157" name="数式" r:id="rId6" imgW="1866600" imgH="291960" progId="Equation.3">
              <p:embed/>
            </p:oleObj>
          </a:graphicData>
        </a:graphic>
      </p:graphicFrame>
      <p:sp>
        <p:nvSpPr>
          <p:cNvPr id="161" name="正方形/長方形 160"/>
          <p:cNvSpPr/>
          <p:nvPr/>
        </p:nvSpPr>
        <p:spPr>
          <a:xfrm>
            <a:off x="1979712" y="2596842"/>
            <a:ext cx="66086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 becomes O(1) after propagation over the horizon distance</a:t>
            </a:r>
            <a:endParaRPr lang="ja-JP" altLang="en-US" sz="2000" dirty="0"/>
          </a:p>
        </p:txBody>
      </p:sp>
      <p:cxnSp>
        <p:nvCxnSpPr>
          <p:cNvPr id="165" name="直線矢印コネクタ 164"/>
          <p:cNvCxnSpPr/>
          <p:nvPr/>
        </p:nvCxnSpPr>
        <p:spPr>
          <a:xfrm flipV="1">
            <a:off x="5580112" y="3284984"/>
            <a:ext cx="0" cy="1008112"/>
          </a:xfrm>
          <a:prstGeom prst="straightConnector1">
            <a:avLst/>
          </a:prstGeom>
          <a:ln w="412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/>
          <p:nvPr/>
        </p:nvCxnSpPr>
        <p:spPr>
          <a:xfrm>
            <a:off x="5292080" y="4293096"/>
            <a:ext cx="648072" cy="0"/>
          </a:xfrm>
          <a:prstGeom prst="line">
            <a:avLst/>
          </a:prstGeom>
          <a:ln w="412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矢印コネクタ 168"/>
          <p:cNvCxnSpPr/>
          <p:nvPr/>
        </p:nvCxnSpPr>
        <p:spPr>
          <a:xfrm flipH="1">
            <a:off x="5580112" y="4293096"/>
            <a:ext cx="8384" cy="1503784"/>
          </a:xfrm>
          <a:prstGeom prst="straightConnector1">
            <a:avLst/>
          </a:prstGeom>
          <a:ln w="412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正方形/長方形 170"/>
          <p:cNvSpPr/>
          <p:nvPr/>
        </p:nvSpPr>
        <p:spPr>
          <a:xfrm>
            <a:off x="5508104" y="3615407"/>
            <a:ext cx="753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0000FF"/>
                </a:solidFill>
                <a:latin typeface="Symbol" pitchFamily="18" charset="2"/>
              </a:rPr>
              <a:t>d </a:t>
            </a:r>
            <a:r>
              <a:rPr lang="en-US" altLang="ja-JP" sz="2400" dirty="0" smtClean="0">
                <a:solidFill>
                  <a:srgbClr val="0000FF"/>
                </a:solidFill>
                <a:latin typeface="Symbol" pitchFamily="18" charset="2"/>
              </a:rPr>
              <a:t>F</a:t>
            </a:r>
            <a:r>
              <a:rPr lang="en-US" altLang="ja-JP" sz="2400" baseline="-25000" dirty="0" smtClean="0">
                <a:solidFill>
                  <a:srgbClr val="0000FF"/>
                </a:solidFill>
              </a:rPr>
              <a:t>2</a:t>
            </a:r>
            <a:endParaRPr lang="ja-JP" altLang="en-US" sz="2400" baseline="-25000" dirty="0"/>
          </a:p>
        </p:txBody>
      </p:sp>
      <p:sp>
        <p:nvSpPr>
          <p:cNvPr id="172" name="正方形/長方形 171"/>
          <p:cNvSpPr/>
          <p:nvPr/>
        </p:nvSpPr>
        <p:spPr>
          <a:xfrm>
            <a:off x="5546460" y="4767535"/>
            <a:ext cx="753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0000FF"/>
                </a:solidFill>
                <a:latin typeface="Symbol" pitchFamily="18" charset="2"/>
              </a:rPr>
              <a:t>d </a:t>
            </a:r>
            <a:r>
              <a:rPr lang="en-US" altLang="ja-JP" sz="2400" dirty="0" smtClean="0">
                <a:solidFill>
                  <a:srgbClr val="0000FF"/>
                </a:solidFill>
                <a:latin typeface="Symbol" pitchFamily="18" charset="2"/>
              </a:rPr>
              <a:t>F</a:t>
            </a:r>
            <a:r>
              <a:rPr lang="en-US" altLang="ja-JP" sz="2400" baseline="-25000" dirty="0" smtClean="0">
                <a:solidFill>
                  <a:srgbClr val="0000FF"/>
                </a:solidFill>
              </a:rPr>
              <a:t>1</a:t>
            </a:r>
            <a:endParaRPr lang="ja-JP" altLang="en-US" sz="2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5148064" y="2631720"/>
            <a:ext cx="576064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1795160" y="2614094"/>
            <a:ext cx="1408688" cy="5040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95536" y="864992"/>
            <a:ext cx="82349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At the GW generation, both    and    are equally excited.</a:t>
            </a:r>
            <a:endParaRPr lang="ja-JP" altLang="en-US" sz="2800" dirty="0"/>
          </a:p>
        </p:txBody>
      </p:sp>
      <p:graphicFrame>
        <p:nvGraphicFramePr>
          <p:cNvPr id="176150" name="Object 22"/>
          <p:cNvGraphicFramePr>
            <a:graphicFrameLocks noChangeAspect="1"/>
          </p:cNvGraphicFramePr>
          <p:nvPr/>
        </p:nvGraphicFramePr>
        <p:xfrm>
          <a:off x="5285224" y="2612968"/>
          <a:ext cx="1006475" cy="552450"/>
        </p:xfrm>
        <a:graphic>
          <a:graphicData uri="http://schemas.openxmlformats.org/presentationml/2006/ole">
            <p:oleObj spid="_x0000_s203780" name="数式" r:id="rId4" imgW="444240" imgH="241200" progId="Equation.3">
              <p:embed/>
            </p:oleObj>
          </a:graphicData>
        </a:graphic>
      </p:graphicFrame>
      <p:graphicFrame>
        <p:nvGraphicFramePr>
          <p:cNvPr id="236555" name="Object 22"/>
          <p:cNvGraphicFramePr>
            <a:graphicFrameLocks noChangeAspect="1"/>
          </p:cNvGraphicFramePr>
          <p:nvPr/>
        </p:nvGraphicFramePr>
        <p:xfrm>
          <a:off x="4478338" y="835762"/>
          <a:ext cx="1181100" cy="552450"/>
        </p:xfrm>
        <a:graphic>
          <a:graphicData uri="http://schemas.openxmlformats.org/presentationml/2006/ole">
            <p:oleObj spid="_x0000_s203781" name="数式" r:id="rId5" imgW="520560" imgH="241200" progId="Equation.3">
              <p:embed/>
            </p:oleObj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4105874" y="1748252"/>
            <a:ext cx="682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i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3200" i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3200" i="1" baseline="-25000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ja-JP" altLang="en-US" sz="3200" dirty="0">
              <a:solidFill>
                <a:srgbClr val="CC0099"/>
              </a:solidFill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395536" y="2540340"/>
            <a:ext cx="7848872" cy="0"/>
          </a:xfrm>
          <a:prstGeom prst="straightConnector1">
            <a:avLst/>
          </a:prstGeom>
          <a:ln w="4762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>
            <a:off x="4355976" y="2418420"/>
            <a:ext cx="18966" cy="1490072"/>
          </a:xfrm>
          <a:prstGeom prst="line">
            <a:avLst/>
          </a:prstGeom>
          <a:ln w="19050">
            <a:solidFill>
              <a:srgbClr val="CC00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4371216" y="2324315"/>
            <a:ext cx="0" cy="216025"/>
          </a:xfrm>
          <a:prstGeom prst="line">
            <a:avLst/>
          </a:prstGeom>
          <a:ln w="6032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107504" y="2684356"/>
            <a:ext cx="1872208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800" dirty="0" smtClean="0">
                <a:solidFill>
                  <a:srgbClr val="FF0000"/>
                </a:solidFill>
              </a:rPr>
              <a:t>Only the first mode is excited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516216" y="2756364"/>
            <a:ext cx="1908720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800" dirty="0" smtClean="0">
                <a:solidFill>
                  <a:srgbClr val="0000FF"/>
                </a:solidFill>
              </a:rPr>
              <a:t>Only the first mode is detected</a:t>
            </a:r>
            <a:endParaRPr lang="ja-JP" altLang="en-US" sz="2800" dirty="0">
              <a:solidFill>
                <a:srgbClr val="0000FF"/>
              </a:solidFill>
            </a:endParaRPr>
          </a:p>
        </p:txBody>
      </p:sp>
      <p:sp>
        <p:nvSpPr>
          <p:cNvPr id="37" name="下矢印 36"/>
          <p:cNvSpPr/>
          <p:nvPr/>
        </p:nvSpPr>
        <p:spPr>
          <a:xfrm rot="2310555">
            <a:off x="2576365" y="1587353"/>
            <a:ext cx="504056" cy="93610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下矢印 37"/>
          <p:cNvSpPr/>
          <p:nvPr/>
        </p:nvSpPr>
        <p:spPr>
          <a:xfrm rot="19886915">
            <a:off x="5531073" y="1591048"/>
            <a:ext cx="504056" cy="936104"/>
          </a:xfrm>
          <a:prstGeom prst="down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下矢印 38"/>
          <p:cNvSpPr/>
          <p:nvPr/>
        </p:nvSpPr>
        <p:spPr>
          <a:xfrm rot="20591565">
            <a:off x="4951483" y="1590411"/>
            <a:ext cx="504056" cy="93610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2816223" y="4148130"/>
            <a:ext cx="2878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We can detect only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2400" dirty="0" smtClean="0"/>
              <a:t>.</a:t>
            </a:r>
            <a:endParaRPr lang="ja-JP" altLang="en-US" sz="2400" dirty="0"/>
          </a:p>
        </p:txBody>
      </p:sp>
      <p:sp>
        <p:nvSpPr>
          <p:cNvPr id="41" name="下矢印 40"/>
          <p:cNvSpPr/>
          <p:nvPr/>
        </p:nvSpPr>
        <p:spPr>
          <a:xfrm rot="20803102">
            <a:off x="3391091" y="3233794"/>
            <a:ext cx="504056" cy="936104"/>
          </a:xfrm>
          <a:prstGeom prst="down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下矢印 41"/>
          <p:cNvSpPr/>
          <p:nvPr/>
        </p:nvSpPr>
        <p:spPr>
          <a:xfrm rot="19336062">
            <a:off x="2691786" y="3288545"/>
            <a:ext cx="504056" cy="93610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下矢印 42"/>
          <p:cNvSpPr/>
          <p:nvPr/>
        </p:nvSpPr>
        <p:spPr>
          <a:xfrm rot="1494402">
            <a:off x="4961701" y="3323029"/>
            <a:ext cx="504056" cy="93610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1187624" y="4580178"/>
            <a:ext cx="6912768" cy="793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400" dirty="0" smtClean="0">
                <a:solidFill>
                  <a:schemeClr val="bg2">
                    <a:lumMod val="25000"/>
                  </a:schemeClr>
                </a:solidFill>
              </a:rPr>
              <a:t>Only modes with </a:t>
            </a:r>
            <a:r>
              <a:rPr lang="en-US" altLang="ja-JP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ja-JP" altLang="en-US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ja-JP" sz="2400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i="1" baseline="-250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ja-JP" altLang="en-US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400" dirty="0" smtClean="0">
                <a:solidFill>
                  <a:schemeClr val="bg2">
                    <a:lumMod val="25000"/>
                  </a:schemeClr>
                </a:solidFill>
              </a:rPr>
              <a:t>pick up the non-trivial dispersion relation of the second mode.</a:t>
            </a:r>
            <a:endParaRPr lang="ja-JP" alt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下矢印 44"/>
          <p:cNvSpPr/>
          <p:nvPr/>
        </p:nvSpPr>
        <p:spPr>
          <a:xfrm rot="1218774">
            <a:off x="3309053" y="1590611"/>
            <a:ext cx="504056" cy="936104"/>
          </a:xfrm>
          <a:prstGeom prst="down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下矢印 45"/>
          <p:cNvSpPr/>
          <p:nvPr/>
        </p:nvSpPr>
        <p:spPr>
          <a:xfrm rot="1675395">
            <a:off x="5481922" y="3340906"/>
            <a:ext cx="504056" cy="936104"/>
          </a:xfrm>
          <a:prstGeom prst="down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3245896" y="1388212"/>
            <a:ext cx="6639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dirty="0" smtClean="0">
                <a:solidFill>
                  <a:srgbClr val="FF0000"/>
                </a:solidFill>
              </a:rPr>
              <a:t>X</a:t>
            </a:r>
            <a:endParaRPr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436096" y="3140211"/>
            <a:ext cx="6639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dirty="0" smtClean="0">
                <a:solidFill>
                  <a:srgbClr val="FF0000"/>
                </a:solidFill>
              </a:rPr>
              <a:t>X</a:t>
            </a:r>
            <a:endParaRPr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331640" y="5876322"/>
            <a:ext cx="6264696" cy="793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400" dirty="0" smtClean="0">
                <a:solidFill>
                  <a:srgbClr val="FF0000"/>
                </a:solidFill>
              </a:rPr>
              <a:t>If the effect appears ubiquitously, the model would be already ruled out.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244408" y="2252308"/>
            <a:ext cx="682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i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endParaRPr lang="ja-JP" altLang="en-US" sz="3200" dirty="0">
              <a:solidFill>
                <a:srgbClr val="CC0099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395536" y="5372266"/>
            <a:ext cx="4536504" cy="43858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400" dirty="0" smtClean="0">
                <a:solidFill>
                  <a:srgbClr val="0000FF"/>
                </a:solidFill>
              </a:rPr>
              <a:t>Interference between two modes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52" name="下矢印 51"/>
          <p:cNvSpPr/>
          <p:nvPr/>
        </p:nvSpPr>
        <p:spPr>
          <a:xfrm rot="16200000">
            <a:off x="5076056" y="5084235"/>
            <a:ext cx="504056" cy="936104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53" name="正方形/長方形 52"/>
          <p:cNvSpPr/>
          <p:nvPr/>
        </p:nvSpPr>
        <p:spPr>
          <a:xfrm>
            <a:off x="5508104" y="5343011"/>
            <a:ext cx="3456384" cy="44678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400" dirty="0" smtClean="0">
                <a:solidFill>
                  <a:srgbClr val="0000FF"/>
                </a:solidFill>
              </a:rPr>
              <a:t>Graviton oscillations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203782" name="Object 6"/>
          <p:cNvGraphicFramePr>
            <a:graphicFrameLocks noChangeAspect="1"/>
          </p:cNvGraphicFramePr>
          <p:nvPr/>
        </p:nvGraphicFramePr>
        <p:xfrm>
          <a:off x="3285060" y="2586881"/>
          <a:ext cx="804863" cy="493713"/>
        </p:xfrm>
        <a:graphic>
          <a:graphicData uri="http://schemas.openxmlformats.org/presentationml/2006/ole">
            <p:oleObj spid="_x0000_s203782" name="数式" r:id="rId6" imgW="355320" imgH="215640" progId="Equation.3">
              <p:embed/>
            </p:oleObj>
          </a:graphicData>
        </a:graphic>
      </p:graphicFrame>
      <p:graphicFrame>
        <p:nvGraphicFramePr>
          <p:cNvPr id="203783" name="Object 7"/>
          <p:cNvGraphicFramePr>
            <a:graphicFrameLocks noChangeAspect="1"/>
          </p:cNvGraphicFramePr>
          <p:nvPr/>
        </p:nvGraphicFramePr>
        <p:xfrm>
          <a:off x="1806575" y="2593215"/>
          <a:ext cx="1323975" cy="582612"/>
        </p:xfrm>
        <a:graphic>
          <a:graphicData uri="http://schemas.openxmlformats.org/presentationml/2006/ole">
            <p:oleObj spid="_x0000_s203783" name="数式" r:id="rId7" imgW="5839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右矢印 10"/>
          <p:cNvSpPr/>
          <p:nvPr/>
        </p:nvSpPr>
        <p:spPr>
          <a:xfrm>
            <a:off x="143000" y="723181"/>
            <a:ext cx="792088" cy="356667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7594" name="Object 10"/>
          <p:cNvGraphicFramePr>
            <a:graphicFrameLocks noChangeAspect="1"/>
          </p:cNvGraphicFramePr>
          <p:nvPr/>
        </p:nvGraphicFramePr>
        <p:xfrm>
          <a:off x="1050638" y="647800"/>
          <a:ext cx="6475412" cy="458787"/>
        </p:xfrm>
        <a:graphic>
          <a:graphicData uri="http://schemas.openxmlformats.org/presentationml/2006/ole">
            <p:oleObj spid="_x0000_s178178" name="数式" r:id="rId3" imgW="3263760" imgH="228600" progId="Equation.3">
              <p:embed/>
            </p:oleObj>
          </a:graphicData>
        </a:graphic>
      </p:graphicFrame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10566" y="-27384"/>
            <a:ext cx="7949866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sz="3600" b="1" u="sng" dirty="0" smtClean="0">
                <a:solidFill>
                  <a:srgbClr val="000070"/>
                </a:solidFill>
              </a:rPr>
              <a:t>Gravitational wave oscillations</a:t>
            </a:r>
            <a:endParaRPr lang="ja-JP" altLang="en-US" sz="3600" b="1" u="sng" dirty="0">
              <a:solidFill>
                <a:srgbClr val="000070"/>
              </a:solidFill>
              <a:ea typeface="+mn-ea"/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3400028" y="1151856"/>
            <a:ext cx="1449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Symbol" pitchFamily="18" charset="2"/>
              </a:rPr>
              <a:t> </a:t>
            </a:r>
            <a:r>
              <a:rPr lang="en-US" altLang="ja-JP" sz="2400" i="1" dirty="0" err="1" smtClean="0">
                <a:latin typeface="Symbol" pitchFamily="18" charset="2"/>
              </a:rPr>
              <a:t>kx</a:t>
            </a:r>
            <a:r>
              <a:rPr lang="en-US" altLang="ja-JP" sz="2400" i="1" dirty="0" smtClean="0">
                <a:latin typeface="Symbol" pitchFamily="18" charset="2"/>
              </a:rPr>
              <a:t> </a:t>
            </a:r>
            <a:r>
              <a:rPr lang="en-US" altLang="ja-JP" sz="2400" baseline="30000" dirty="0" smtClean="0">
                <a:latin typeface="Symbol" pitchFamily="18" charset="2"/>
              </a:rPr>
              <a:t>2</a:t>
            </a:r>
            <a:r>
              <a:rPr lang="en-US" altLang="ja-JP" sz="2400" i="1" dirty="0" smtClean="0">
                <a:latin typeface="Symbol" pitchFamily="18" charset="2"/>
              </a:rPr>
              <a:t> </a:t>
            </a:r>
            <a:r>
              <a:rPr lang="en-US" altLang="ja-JP" sz="2400" dirty="0" smtClean="0"/>
              <a:t>=0.2 </a:t>
            </a:r>
            <a:endParaRPr lang="ja-JP" altLang="en-US" sz="2400" dirty="0"/>
          </a:p>
        </p:txBody>
      </p:sp>
      <p:sp>
        <p:nvSpPr>
          <p:cNvPr id="152" name="正方形/長方形 151"/>
          <p:cNvSpPr/>
          <p:nvPr/>
        </p:nvSpPr>
        <p:spPr>
          <a:xfrm>
            <a:off x="3400028" y="1482279"/>
            <a:ext cx="1217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0000FF"/>
                </a:solidFill>
                <a:latin typeface="Symbol" pitchFamily="18" charset="2"/>
              </a:rPr>
              <a:t> </a:t>
            </a:r>
            <a:r>
              <a:rPr lang="en-US" altLang="ja-JP" sz="2400" i="1" dirty="0" err="1" smtClean="0">
                <a:solidFill>
                  <a:srgbClr val="0000FF"/>
                </a:solidFill>
                <a:latin typeface="Symbol" pitchFamily="18" charset="2"/>
              </a:rPr>
              <a:t>kx</a:t>
            </a:r>
            <a:r>
              <a:rPr lang="en-US" altLang="ja-JP" sz="2400" i="1" dirty="0" smtClean="0">
                <a:solidFill>
                  <a:srgbClr val="0000FF"/>
                </a:solidFill>
                <a:latin typeface="Symbol" pitchFamily="18" charset="2"/>
              </a:rPr>
              <a:t> </a:t>
            </a:r>
            <a:r>
              <a:rPr lang="en-US" altLang="ja-JP" sz="2400" baseline="30000" dirty="0" smtClean="0">
                <a:solidFill>
                  <a:srgbClr val="0000FF"/>
                </a:solidFill>
                <a:latin typeface="Symbol" pitchFamily="18" charset="2"/>
              </a:rPr>
              <a:t>2</a:t>
            </a:r>
            <a:r>
              <a:rPr lang="en-US" altLang="ja-JP" sz="2400" i="1" dirty="0" smtClean="0">
                <a:solidFill>
                  <a:srgbClr val="0000FF"/>
                </a:solidFill>
                <a:latin typeface="Symbol" pitchFamily="18" charset="2"/>
              </a:rPr>
              <a:t> </a:t>
            </a:r>
            <a:r>
              <a:rPr lang="en-US" altLang="ja-JP" sz="2400" dirty="0" smtClean="0">
                <a:solidFill>
                  <a:srgbClr val="0000FF"/>
                </a:solidFill>
              </a:rPr>
              <a:t>=1 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153" name="正方形/長方形 152"/>
          <p:cNvSpPr/>
          <p:nvPr/>
        </p:nvSpPr>
        <p:spPr>
          <a:xfrm>
            <a:off x="3400028" y="1871936"/>
            <a:ext cx="1527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US" altLang="ja-JP" sz="2400" i="1" dirty="0" err="1" smtClean="0">
                <a:solidFill>
                  <a:srgbClr val="FF0000"/>
                </a:solidFill>
                <a:latin typeface="Symbol" pitchFamily="18" charset="2"/>
              </a:rPr>
              <a:t>kx</a:t>
            </a:r>
            <a:r>
              <a:rPr lang="en-US" altLang="ja-JP" sz="2400" i="1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US" altLang="ja-JP" sz="2400" baseline="30000" dirty="0" smtClean="0">
                <a:solidFill>
                  <a:srgbClr val="FF0000"/>
                </a:solidFill>
                <a:latin typeface="Symbol" pitchFamily="18" charset="2"/>
              </a:rPr>
              <a:t>2</a:t>
            </a:r>
            <a:r>
              <a:rPr lang="en-US" altLang="ja-JP" sz="2400" i="1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=100 </a:t>
            </a:r>
            <a:endParaRPr lang="ja-JP" altLang="en-US" sz="2400" dirty="0"/>
          </a:p>
        </p:txBody>
      </p:sp>
      <p:cxnSp>
        <p:nvCxnSpPr>
          <p:cNvPr id="155" name="直線矢印コネクタ 154"/>
          <p:cNvCxnSpPr/>
          <p:nvPr/>
        </p:nvCxnSpPr>
        <p:spPr>
          <a:xfrm flipH="1">
            <a:off x="4768180" y="2261593"/>
            <a:ext cx="504056" cy="216024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正方形/長方形 155"/>
          <p:cNvSpPr/>
          <p:nvPr/>
        </p:nvSpPr>
        <p:spPr>
          <a:xfrm>
            <a:off x="5230950" y="1843470"/>
            <a:ext cx="5453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400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400" dirty="0" smtClean="0">
                <a:solidFill>
                  <a:srgbClr val="0000FF"/>
                </a:solidFill>
              </a:rPr>
              <a:t> 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157" name="正方形/長方形 156"/>
          <p:cNvSpPr/>
          <p:nvPr/>
        </p:nvSpPr>
        <p:spPr>
          <a:xfrm>
            <a:off x="5339808" y="2621633"/>
            <a:ext cx="5453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2400" baseline="-25000" dirty="0" smtClean="0">
                <a:solidFill>
                  <a:srgbClr val="0000FF"/>
                </a:solidFill>
              </a:rPr>
              <a:t>2</a:t>
            </a:r>
            <a:r>
              <a:rPr lang="en-US" altLang="ja-JP" sz="2400" dirty="0" smtClean="0">
                <a:solidFill>
                  <a:srgbClr val="0000FF"/>
                </a:solidFill>
              </a:rPr>
              <a:t> 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cxnSp>
        <p:nvCxnSpPr>
          <p:cNvPr id="158" name="直線矢印コネクタ 157"/>
          <p:cNvCxnSpPr/>
          <p:nvPr/>
        </p:nvCxnSpPr>
        <p:spPr>
          <a:xfrm flipH="1" flipV="1">
            <a:off x="4840188" y="2765649"/>
            <a:ext cx="504056" cy="72008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正方形/長方形 159"/>
          <p:cNvSpPr/>
          <p:nvPr/>
        </p:nvSpPr>
        <p:spPr>
          <a:xfrm>
            <a:off x="323528" y="5013176"/>
            <a:ext cx="3456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0000FF"/>
                </a:solidFill>
              </a:rPr>
              <a:t>At high frequencies only the first mode is observed.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144391" name="Object 7"/>
          <p:cNvGraphicFramePr>
            <a:graphicFrameLocks noChangeAspect="1"/>
          </p:cNvGraphicFramePr>
          <p:nvPr/>
        </p:nvGraphicFramePr>
        <p:xfrm>
          <a:off x="5364088" y="1208361"/>
          <a:ext cx="1706563" cy="852487"/>
        </p:xfrm>
        <a:graphic>
          <a:graphicData uri="http://schemas.openxmlformats.org/presentationml/2006/ole">
            <p:oleObj spid="_x0000_s178179" name="数式" r:id="rId4" imgW="901440" imgH="444240" progId="Equation.3">
              <p:embed/>
            </p:oleObj>
          </a:graphicData>
        </a:graphic>
      </p:graphicFrame>
      <p:grpSp>
        <p:nvGrpSpPr>
          <p:cNvPr id="2" name="グループ化 153"/>
          <p:cNvGrpSpPr/>
          <p:nvPr/>
        </p:nvGrpSpPr>
        <p:grpSpPr>
          <a:xfrm>
            <a:off x="323528" y="1190278"/>
            <a:ext cx="4588668" cy="2841898"/>
            <a:chOff x="2287588" y="188640"/>
            <a:chExt cx="4588668" cy="2841898"/>
          </a:xfrm>
        </p:grpSpPr>
        <p:sp>
          <p:nvSpPr>
            <p:cNvPr id="159" name="Freeform 7"/>
            <p:cNvSpPr>
              <a:spLocks noEditPoints="1"/>
            </p:cNvSpPr>
            <p:nvPr/>
          </p:nvSpPr>
          <p:spPr bwMode="auto">
            <a:xfrm>
              <a:off x="2363788" y="1468438"/>
              <a:ext cx="4340225" cy="38100"/>
            </a:xfrm>
            <a:custGeom>
              <a:avLst/>
              <a:gdLst/>
              <a:ahLst/>
              <a:cxnLst>
                <a:cxn ang="0">
                  <a:pos x="16" y="24"/>
                </a:cxn>
                <a:cxn ang="0">
                  <a:pos x="48" y="8"/>
                </a:cxn>
                <a:cxn ang="0">
                  <a:pos x="96" y="8"/>
                </a:cxn>
                <a:cxn ang="0">
                  <a:pos x="136" y="8"/>
                </a:cxn>
                <a:cxn ang="0">
                  <a:pos x="176" y="8"/>
                </a:cxn>
                <a:cxn ang="0">
                  <a:pos x="216" y="24"/>
                </a:cxn>
                <a:cxn ang="0">
                  <a:pos x="248" y="8"/>
                </a:cxn>
                <a:cxn ang="0">
                  <a:pos x="336" y="8"/>
                </a:cxn>
                <a:cxn ang="0">
                  <a:pos x="368" y="24"/>
                </a:cxn>
                <a:cxn ang="0">
                  <a:pos x="448" y="8"/>
                </a:cxn>
                <a:cxn ang="0">
                  <a:pos x="496" y="24"/>
                </a:cxn>
                <a:cxn ang="0">
                  <a:pos x="528" y="8"/>
                </a:cxn>
                <a:cxn ang="0">
                  <a:pos x="568" y="0"/>
                </a:cxn>
                <a:cxn ang="0">
                  <a:pos x="656" y="0"/>
                </a:cxn>
                <a:cxn ang="0">
                  <a:pos x="687" y="16"/>
                </a:cxn>
                <a:cxn ang="0">
                  <a:pos x="767" y="0"/>
                </a:cxn>
                <a:cxn ang="0">
                  <a:pos x="815" y="16"/>
                </a:cxn>
                <a:cxn ang="0">
                  <a:pos x="855" y="16"/>
                </a:cxn>
                <a:cxn ang="0">
                  <a:pos x="887" y="0"/>
                </a:cxn>
                <a:cxn ang="0">
                  <a:pos x="975" y="0"/>
                </a:cxn>
                <a:cxn ang="0">
                  <a:pos x="1007" y="16"/>
                </a:cxn>
                <a:cxn ang="0">
                  <a:pos x="1087" y="0"/>
                </a:cxn>
                <a:cxn ang="0">
                  <a:pos x="1135" y="0"/>
                </a:cxn>
                <a:cxn ang="0">
                  <a:pos x="1127" y="16"/>
                </a:cxn>
                <a:cxn ang="0">
                  <a:pos x="1207" y="0"/>
                </a:cxn>
                <a:cxn ang="0">
                  <a:pos x="1255" y="0"/>
                </a:cxn>
                <a:cxn ang="0">
                  <a:pos x="1287" y="0"/>
                </a:cxn>
                <a:cxn ang="0">
                  <a:pos x="1327" y="0"/>
                </a:cxn>
                <a:cxn ang="0">
                  <a:pos x="1335" y="16"/>
                </a:cxn>
                <a:cxn ang="0">
                  <a:pos x="1367" y="0"/>
                </a:cxn>
                <a:cxn ang="0">
                  <a:pos x="1375" y="0"/>
                </a:cxn>
                <a:cxn ang="0">
                  <a:pos x="1375" y="16"/>
                </a:cxn>
                <a:cxn ang="0">
                  <a:pos x="1367" y="0"/>
                </a:cxn>
                <a:cxn ang="0">
                  <a:pos x="1415" y="0"/>
                </a:cxn>
                <a:cxn ang="0">
                  <a:pos x="1407" y="16"/>
                </a:cxn>
                <a:cxn ang="0">
                  <a:pos x="1455" y="16"/>
                </a:cxn>
                <a:cxn ang="0">
                  <a:pos x="1487" y="16"/>
                </a:cxn>
                <a:cxn ang="0">
                  <a:pos x="1535" y="16"/>
                </a:cxn>
                <a:cxn ang="0">
                  <a:pos x="1567" y="16"/>
                </a:cxn>
                <a:cxn ang="0">
                  <a:pos x="1607" y="16"/>
                </a:cxn>
                <a:cxn ang="0">
                  <a:pos x="1687" y="0"/>
                </a:cxn>
                <a:cxn ang="0">
                  <a:pos x="1727" y="0"/>
                </a:cxn>
                <a:cxn ang="0">
                  <a:pos x="1775" y="16"/>
                </a:cxn>
                <a:cxn ang="0">
                  <a:pos x="1807" y="0"/>
                </a:cxn>
                <a:cxn ang="0">
                  <a:pos x="1895" y="0"/>
                </a:cxn>
                <a:cxn ang="0">
                  <a:pos x="1927" y="16"/>
                </a:cxn>
                <a:cxn ang="0">
                  <a:pos x="1967" y="16"/>
                </a:cxn>
                <a:cxn ang="0">
                  <a:pos x="2047" y="0"/>
                </a:cxn>
                <a:cxn ang="0">
                  <a:pos x="2095" y="16"/>
                </a:cxn>
                <a:cxn ang="0">
                  <a:pos x="2126" y="0"/>
                </a:cxn>
                <a:cxn ang="0">
                  <a:pos x="2214" y="0"/>
                </a:cxn>
                <a:cxn ang="0">
                  <a:pos x="2254" y="24"/>
                </a:cxn>
                <a:cxn ang="0">
                  <a:pos x="2286" y="24"/>
                </a:cxn>
                <a:cxn ang="0">
                  <a:pos x="2366" y="8"/>
                </a:cxn>
                <a:cxn ang="0">
                  <a:pos x="2406" y="8"/>
                </a:cxn>
                <a:cxn ang="0">
                  <a:pos x="2454" y="24"/>
                </a:cxn>
                <a:cxn ang="0">
                  <a:pos x="2486" y="8"/>
                </a:cxn>
                <a:cxn ang="0">
                  <a:pos x="2574" y="8"/>
                </a:cxn>
                <a:cxn ang="0">
                  <a:pos x="2606" y="24"/>
                </a:cxn>
                <a:cxn ang="0">
                  <a:pos x="2654" y="8"/>
                </a:cxn>
                <a:cxn ang="0">
                  <a:pos x="2646" y="24"/>
                </a:cxn>
                <a:cxn ang="0">
                  <a:pos x="2686" y="8"/>
                </a:cxn>
                <a:cxn ang="0">
                  <a:pos x="2734" y="24"/>
                </a:cxn>
              </a:cxnLst>
              <a:rect l="0" t="0" r="r" b="b"/>
              <a:pathLst>
                <a:path w="2734" h="24">
                  <a:moveTo>
                    <a:pt x="0" y="8"/>
                  </a:moveTo>
                  <a:lnTo>
                    <a:pt x="8" y="8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8" y="24"/>
                  </a:lnTo>
                  <a:lnTo>
                    <a:pt x="0" y="24"/>
                  </a:lnTo>
                  <a:lnTo>
                    <a:pt x="0" y="8"/>
                  </a:lnTo>
                  <a:close/>
                  <a:moveTo>
                    <a:pt x="48" y="8"/>
                  </a:moveTo>
                  <a:lnTo>
                    <a:pt x="56" y="8"/>
                  </a:lnTo>
                  <a:lnTo>
                    <a:pt x="56" y="24"/>
                  </a:lnTo>
                  <a:lnTo>
                    <a:pt x="48" y="24"/>
                  </a:lnTo>
                  <a:lnTo>
                    <a:pt x="48" y="8"/>
                  </a:lnTo>
                  <a:close/>
                  <a:moveTo>
                    <a:pt x="88" y="8"/>
                  </a:moveTo>
                  <a:lnTo>
                    <a:pt x="96" y="8"/>
                  </a:lnTo>
                  <a:lnTo>
                    <a:pt x="96" y="8"/>
                  </a:lnTo>
                  <a:lnTo>
                    <a:pt x="96" y="24"/>
                  </a:lnTo>
                  <a:lnTo>
                    <a:pt x="96" y="24"/>
                  </a:lnTo>
                  <a:lnTo>
                    <a:pt x="88" y="24"/>
                  </a:lnTo>
                  <a:lnTo>
                    <a:pt x="88" y="8"/>
                  </a:lnTo>
                  <a:close/>
                  <a:moveTo>
                    <a:pt x="128" y="8"/>
                  </a:moveTo>
                  <a:lnTo>
                    <a:pt x="136" y="8"/>
                  </a:lnTo>
                  <a:lnTo>
                    <a:pt x="136" y="8"/>
                  </a:lnTo>
                  <a:lnTo>
                    <a:pt x="136" y="24"/>
                  </a:lnTo>
                  <a:lnTo>
                    <a:pt x="136" y="24"/>
                  </a:lnTo>
                  <a:lnTo>
                    <a:pt x="128" y="24"/>
                  </a:lnTo>
                  <a:lnTo>
                    <a:pt x="128" y="8"/>
                  </a:lnTo>
                  <a:close/>
                  <a:moveTo>
                    <a:pt x="168" y="8"/>
                  </a:moveTo>
                  <a:lnTo>
                    <a:pt x="176" y="8"/>
                  </a:lnTo>
                  <a:lnTo>
                    <a:pt x="176" y="8"/>
                  </a:lnTo>
                  <a:lnTo>
                    <a:pt x="176" y="24"/>
                  </a:lnTo>
                  <a:lnTo>
                    <a:pt x="176" y="24"/>
                  </a:lnTo>
                  <a:lnTo>
                    <a:pt x="168" y="24"/>
                  </a:lnTo>
                  <a:lnTo>
                    <a:pt x="168" y="8"/>
                  </a:lnTo>
                  <a:close/>
                  <a:moveTo>
                    <a:pt x="208" y="8"/>
                  </a:moveTo>
                  <a:lnTo>
                    <a:pt x="216" y="8"/>
                  </a:lnTo>
                  <a:lnTo>
                    <a:pt x="216" y="24"/>
                  </a:lnTo>
                  <a:lnTo>
                    <a:pt x="208" y="24"/>
                  </a:lnTo>
                  <a:lnTo>
                    <a:pt x="208" y="8"/>
                  </a:lnTo>
                  <a:close/>
                  <a:moveTo>
                    <a:pt x="248" y="8"/>
                  </a:moveTo>
                  <a:lnTo>
                    <a:pt x="256" y="8"/>
                  </a:lnTo>
                  <a:lnTo>
                    <a:pt x="256" y="24"/>
                  </a:lnTo>
                  <a:lnTo>
                    <a:pt x="248" y="24"/>
                  </a:lnTo>
                  <a:lnTo>
                    <a:pt x="248" y="8"/>
                  </a:lnTo>
                  <a:close/>
                  <a:moveTo>
                    <a:pt x="288" y="8"/>
                  </a:moveTo>
                  <a:lnTo>
                    <a:pt x="296" y="8"/>
                  </a:lnTo>
                  <a:lnTo>
                    <a:pt x="296" y="24"/>
                  </a:lnTo>
                  <a:lnTo>
                    <a:pt x="288" y="24"/>
                  </a:lnTo>
                  <a:lnTo>
                    <a:pt x="288" y="8"/>
                  </a:lnTo>
                  <a:close/>
                  <a:moveTo>
                    <a:pt x="328" y="8"/>
                  </a:moveTo>
                  <a:lnTo>
                    <a:pt x="336" y="8"/>
                  </a:lnTo>
                  <a:lnTo>
                    <a:pt x="336" y="24"/>
                  </a:lnTo>
                  <a:lnTo>
                    <a:pt x="328" y="24"/>
                  </a:lnTo>
                  <a:lnTo>
                    <a:pt x="328" y="8"/>
                  </a:lnTo>
                  <a:close/>
                  <a:moveTo>
                    <a:pt x="368" y="8"/>
                  </a:moveTo>
                  <a:lnTo>
                    <a:pt x="376" y="8"/>
                  </a:lnTo>
                  <a:lnTo>
                    <a:pt x="376" y="24"/>
                  </a:lnTo>
                  <a:lnTo>
                    <a:pt x="368" y="24"/>
                  </a:lnTo>
                  <a:lnTo>
                    <a:pt x="368" y="8"/>
                  </a:lnTo>
                  <a:close/>
                  <a:moveTo>
                    <a:pt x="408" y="8"/>
                  </a:moveTo>
                  <a:lnTo>
                    <a:pt x="416" y="8"/>
                  </a:lnTo>
                  <a:lnTo>
                    <a:pt x="416" y="24"/>
                  </a:lnTo>
                  <a:lnTo>
                    <a:pt x="408" y="24"/>
                  </a:lnTo>
                  <a:lnTo>
                    <a:pt x="408" y="8"/>
                  </a:lnTo>
                  <a:close/>
                  <a:moveTo>
                    <a:pt x="448" y="8"/>
                  </a:moveTo>
                  <a:lnTo>
                    <a:pt x="456" y="8"/>
                  </a:lnTo>
                  <a:lnTo>
                    <a:pt x="456" y="24"/>
                  </a:lnTo>
                  <a:lnTo>
                    <a:pt x="448" y="24"/>
                  </a:lnTo>
                  <a:lnTo>
                    <a:pt x="448" y="8"/>
                  </a:lnTo>
                  <a:close/>
                  <a:moveTo>
                    <a:pt x="488" y="8"/>
                  </a:moveTo>
                  <a:lnTo>
                    <a:pt x="496" y="8"/>
                  </a:lnTo>
                  <a:lnTo>
                    <a:pt x="496" y="24"/>
                  </a:lnTo>
                  <a:lnTo>
                    <a:pt x="488" y="24"/>
                  </a:lnTo>
                  <a:lnTo>
                    <a:pt x="488" y="8"/>
                  </a:lnTo>
                  <a:close/>
                  <a:moveTo>
                    <a:pt x="528" y="8"/>
                  </a:moveTo>
                  <a:lnTo>
                    <a:pt x="536" y="8"/>
                  </a:lnTo>
                  <a:lnTo>
                    <a:pt x="536" y="24"/>
                  </a:lnTo>
                  <a:lnTo>
                    <a:pt x="528" y="24"/>
                  </a:lnTo>
                  <a:lnTo>
                    <a:pt x="528" y="8"/>
                  </a:lnTo>
                  <a:close/>
                  <a:moveTo>
                    <a:pt x="568" y="0"/>
                  </a:moveTo>
                  <a:lnTo>
                    <a:pt x="576" y="0"/>
                  </a:lnTo>
                  <a:lnTo>
                    <a:pt x="576" y="0"/>
                  </a:lnTo>
                  <a:lnTo>
                    <a:pt x="576" y="16"/>
                  </a:lnTo>
                  <a:lnTo>
                    <a:pt x="576" y="16"/>
                  </a:lnTo>
                  <a:lnTo>
                    <a:pt x="568" y="16"/>
                  </a:lnTo>
                  <a:lnTo>
                    <a:pt x="568" y="0"/>
                  </a:lnTo>
                  <a:close/>
                  <a:moveTo>
                    <a:pt x="608" y="0"/>
                  </a:moveTo>
                  <a:lnTo>
                    <a:pt x="616" y="0"/>
                  </a:lnTo>
                  <a:lnTo>
                    <a:pt x="616" y="16"/>
                  </a:lnTo>
                  <a:lnTo>
                    <a:pt x="608" y="16"/>
                  </a:lnTo>
                  <a:lnTo>
                    <a:pt x="608" y="0"/>
                  </a:lnTo>
                  <a:close/>
                  <a:moveTo>
                    <a:pt x="648" y="0"/>
                  </a:moveTo>
                  <a:lnTo>
                    <a:pt x="656" y="0"/>
                  </a:lnTo>
                  <a:lnTo>
                    <a:pt x="656" y="16"/>
                  </a:lnTo>
                  <a:lnTo>
                    <a:pt x="648" y="16"/>
                  </a:lnTo>
                  <a:lnTo>
                    <a:pt x="648" y="0"/>
                  </a:lnTo>
                  <a:close/>
                  <a:moveTo>
                    <a:pt x="687" y="0"/>
                  </a:moveTo>
                  <a:lnTo>
                    <a:pt x="695" y="0"/>
                  </a:lnTo>
                  <a:lnTo>
                    <a:pt x="695" y="16"/>
                  </a:lnTo>
                  <a:lnTo>
                    <a:pt x="687" y="16"/>
                  </a:lnTo>
                  <a:lnTo>
                    <a:pt x="687" y="0"/>
                  </a:lnTo>
                  <a:close/>
                  <a:moveTo>
                    <a:pt x="727" y="0"/>
                  </a:moveTo>
                  <a:lnTo>
                    <a:pt x="735" y="0"/>
                  </a:lnTo>
                  <a:lnTo>
                    <a:pt x="735" y="16"/>
                  </a:lnTo>
                  <a:lnTo>
                    <a:pt x="727" y="16"/>
                  </a:lnTo>
                  <a:lnTo>
                    <a:pt x="727" y="0"/>
                  </a:lnTo>
                  <a:close/>
                  <a:moveTo>
                    <a:pt x="767" y="0"/>
                  </a:moveTo>
                  <a:lnTo>
                    <a:pt x="775" y="0"/>
                  </a:lnTo>
                  <a:lnTo>
                    <a:pt x="775" y="16"/>
                  </a:lnTo>
                  <a:lnTo>
                    <a:pt x="767" y="16"/>
                  </a:lnTo>
                  <a:lnTo>
                    <a:pt x="767" y="0"/>
                  </a:lnTo>
                  <a:close/>
                  <a:moveTo>
                    <a:pt x="807" y="0"/>
                  </a:moveTo>
                  <a:lnTo>
                    <a:pt x="815" y="0"/>
                  </a:lnTo>
                  <a:lnTo>
                    <a:pt x="815" y="16"/>
                  </a:lnTo>
                  <a:lnTo>
                    <a:pt x="807" y="16"/>
                  </a:lnTo>
                  <a:lnTo>
                    <a:pt x="807" y="0"/>
                  </a:lnTo>
                  <a:close/>
                  <a:moveTo>
                    <a:pt x="847" y="0"/>
                  </a:moveTo>
                  <a:lnTo>
                    <a:pt x="855" y="0"/>
                  </a:lnTo>
                  <a:lnTo>
                    <a:pt x="855" y="0"/>
                  </a:lnTo>
                  <a:lnTo>
                    <a:pt x="855" y="16"/>
                  </a:lnTo>
                  <a:lnTo>
                    <a:pt x="855" y="16"/>
                  </a:lnTo>
                  <a:lnTo>
                    <a:pt x="847" y="16"/>
                  </a:lnTo>
                  <a:lnTo>
                    <a:pt x="847" y="0"/>
                  </a:lnTo>
                  <a:close/>
                  <a:moveTo>
                    <a:pt x="887" y="0"/>
                  </a:moveTo>
                  <a:lnTo>
                    <a:pt x="895" y="0"/>
                  </a:lnTo>
                  <a:lnTo>
                    <a:pt x="895" y="16"/>
                  </a:lnTo>
                  <a:lnTo>
                    <a:pt x="887" y="16"/>
                  </a:lnTo>
                  <a:lnTo>
                    <a:pt x="887" y="0"/>
                  </a:lnTo>
                  <a:close/>
                  <a:moveTo>
                    <a:pt x="927" y="0"/>
                  </a:moveTo>
                  <a:lnTo>
                    <a:pt x="935" y="0"/>
                  </a:lnTo>
                  <a:lnTo>
                    <a:pt x="935" y="16"/>
                  </a:lnTo>
                  <a:lnTo>
                    <a:pt x="927" y="16"/>
                  </a:lnTo>
                  <a:lnTo>
                    <a:pt x="927" y="0"/>
                  </a:lnTo>
                  <a:close/>
                  <a:moveTo>
                    <a:pt x="967" y="0"/>
                  </a:moveTo>
                  <a:lnTo>
                    <a:pt x="975" y="0"/>
                  </a:lnTo>
                  <a:lnTo>
                    <a:pt x="975" y="16"/>
                  </a:lnTo>
                  <a:lnTo>
                    <a:pt x="967" y="16"/>
                  </a:lnTo>
                  <a:lnTo>
                    <a:pt x="967" y="0"/>
                  </a:lnTo>
                  <a:close/>
                  <a:moveTo>
                    <a:pt x="1007" y="0"/>
                  </a:moveTo>
                  <a:lnTo>
                    <a:pt x="1015" y="0"/>
                  </a:lnTo>
                  <a:lnTo>
                    <a:pt x="1015" y="16"/>
                  </a:lnTo>
                  <a:lnTo>
                    <a:pt x="1007" y="16"/>
                  </a:lnTo>
                  <a:lnTo>
                    <a:pt x="1007" y="0"/>
                  </a:lnTo>
                  <a:close/>
                  <a:moveTo>
                    <a:pt x="1047" y="0"/>
                  </a:moveTo>
                  <a:lnTo>
                    <a:pt x="1055" y="0"/>
                  </a:lnTo>
                  <a:lnTo>
                    <a:pt x="1055" y="16"/>
                  </a:lnTo>
                  <a:lnTo>
                    <a:pt x="1047" y="16"/>
                  </a:lnTo>
                  <a:lnTo>
                    <a:pt x="1047" y="0"/>
                  </a:lnTo>
                  <a:close/>
                  <a:moveTo>
                    <a:pt x="1087" y="0"/>
                  </a:moveTo>
                  <a:lnTo>
                    <a:pt x="1095" y="0"/>
                  </a:lnTo>
                  <a:lnTo>
                    <a:pt x="1095" y="16"/>
                  </a:lnTo>
                  <a:lnTo>
                    <a:pt x="1087" y="16"/>
                  </a:lnTo>
                  <a:lnTo>
                    <a:pt x="1087" y="0"/>
                  </a:lnTo>
                  <a:close/>
                  <a:moveTo>
                    <a:pt x="1127" y="0"/>
                  </a:moveTo>
                  <a:lnTo>
                    <a:pt x="1135" y="0"/>
                  </a:lnTo>
                  <a:lnTo>
                    <a:pt x="1135" y="0"/>
                  </a:lnTo>
                  <a:lnTo>
                    <a:pt x="1135" y="0"/>
                  </a:lnTo>
                  <a:lnTo>
                    <a:pt x="1135" y="0"/>
                  </a:lnTo>
                  <a:lnTo>
                    <a:pt x="1135" y="16"/>
                  </a:lnTo>
                  <a:lnTo>
                    <a:pt x="1135" y="16"/>
                  </a:lnTo>
                  <a:lnTo>
                    <a:pt x="1135" y="16"/>
                  </a:lnTo>
                  <a:lnTo>
                    <a:pt x="1135" y="16"/>
                  </a:lnTo>
                  <a:lnTo>
                    <a:pt x="1127" y="16"/>
                  </a:lnTo>
                  <a:lnTo>
                    <a:pt x="1127" y="0"/>
                  </a:lnTo>
                  <a:close/>
                  <a:moveTo>
                    <a:pt x="1167" y="0"/>
                  </a:moveTo>
                  <a:lnTo>
                    <a:pt x="1175" y="0"/>
                  </a:lnTo>
                  <a:lnTo>
                    <a:pt x="1175" y="16"/>
                  </a:lnTo>
                  <a:lnTo>
                    <a:pt x="1167" y="16"/>
                  </a:lnTo>
                  <a:lnTo>
                    <a:pt x="1167" y="0"/>
                  </a:lnTo>
                  <a:close/>
                  <a:moveTo>
                    <a:pt x="1207" y="0"/>
                  </a:moveTo>
                  <a:lnTo>
                    <a:pt x="1215" y="0"/>
                  </a:lnTo>
                  <a:lnTo>
                    <a:pt x="1215" y="16"/>
                  </a:lnTo>
                  <a:lnTo>
                    <a:pt x="1207" y="16"/>
                  </a:lnTo>
                  <a:lnTo>
                    <a:pt x="1207" y="0"/>
                  </a:lnTo>
                  <a:close/>
                  <a:moveTo>
                    <a:pt x="1247" y="0"/>
                  </a:moveTo>
                  <a:lnTo>
                    <a:pt x="1247" y="0"/>
                  </a:lnTo>
                  <a:lnTo>
                    <a:pt x="1255" y="0"/>
                  </a:lnTo>
                  <a:lnTo>
                    <a:pt x="1255" y="0"/>
                  </a:lnTo>
                  <a:lnTo>
                    <a:pt x="1255" y="16"/>
                  </a:lnTo>
                  <a:lnTo>
                    <a:pt x="1255" y="16"/>
                  </a:lnTo>
                  <a:lnTo>
                    <a:pt x="1247" y="16"/>
                  </a:lnTo>
                  <a:lnTo>
                    <a:pt x="1247" y="16"/>
                  </a:lnTo>
                  <a:lnTo>
                    <a:pt x="1247" y="0"/>
                  </a:lnTo>
                  <a:close/>
                  <a:moveTo>
                    <a:pt x="1287" y="0"/>
                  </a:moveTo>
                  <a:lnTo>
                    <a:pt x="1287" y="0"/>
                  </a:lnTo>
                  <a:lnTo>
                    <a:pt x="1295" y="0"/>
                  </a:lnTo>
                  <a:lnTo>
                    <a:pt x="1295" y="16"/>
                  </a:lnTo>
                  <a:lnTo>
                    <a:pt x="1287" y="16"/>
                  </a:lnTo>
                  <a:lnTo>
                    <a:pt x="1287" y="16"/>
                  </a:lnTo>
                  <a:lnTo>
                    <a:pt x="1287" y="0"/>
                  </a:lnTo>
                  <a:close/>
                  <a:moveTo>
                    <a:pt x="1327" y="0"/>
                  </a:moveTo>
                  <a:lnTo>
                    <a:pt x="1335" y="0"/>
                  </a:lnTo>
                  <a:lnTo>
                    <a:pt x="1335" y="0"/>
                  </a:lnTo>
                  <a:lnTo>
                    <a:pt x="1335" y="0"/>
                  </a:lnTo>
                  <a:lnTo>
                    <a:pt x="1335" y="0"/>
                  </a:lnTo>
                  <a:lnTo>
                    <a:pt x="1335" y="0"/>
                  </a:lnTo>
                  <a:lnTo>
                    <a:pt x="1335" y="16"/>
                  </a:lnTo>
                  <a:lnTo>
                    <a:pt x="1335" y="16"/>
                  </a:lnTo>
                  <a:lnTo>
                    <a:pt x="1335" y="16"/>
                  </a:lnTo>
                  <a:lnTo>
                    <a:pt x="1335" y="16"/>
                  </a:lnTo>
                  <a:lnTo>
                    <a:pt x="1335" y="16"/>
                  </a:lnTo>
                  <a:lnTo>
                    <a:pt x="1327" y="16"/>
                  </a:lnTo>
                  <a:lnTo>
                    <a:pt x="1327" y="0"/>
                  </a:lnTo>
                  <a:close/>
                  <a:moveTo>
                    <a:pt x="1367" y="0"/>
                  </a:moveTo>
                  <a:lnTo>
                    <a:pt x="1367" y="0"/>
                  </a:lnTo>
                  <a:lnTo>
                    <a:pt x="1367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16"/>
                  </a:lnTo>
                  <a:lnTo>
                    <a:pt x="1375" y="16"/>
                  </a:lnTo>
                  <a:lnTo>
                    <a:pt x="1375" y="16"/>
                  </a:lnTo>
                  <a:lnTo>
                    <a:pt x="1375" y="16"/>
                  </a:lnTo>
                  <a:lnTo>
                    <a:pt x="1375" y="16"/>
                  </a:lnTo>
                  <a:lnTo>
                    <a:pt x="1375" y="16"/>
                  </a:lnTo>
                  <a:lnTo>
                    <a:pt x="1375" y="16"/>
                  </a:lnTo>
                  <a:lnTo>
                    <a:pt x="1375" y="16"/>
                  </a:lnTo>
                  <a:lnTo>
                    <a:pt x="1367" y="16"/>
                  </a:lnTo>
                  <a:lnTo>
                    <a:pt x="1367" y="16"/>
                  </a:lnTo>
                  <a:lnTo>
                    <a:pt x="1367" y="16"/>
                  </a:lnTo>
                  <a:lnTo>
                    <a:pt x="1367" y="0"/>
                  </a:lnTo>
                  <a:close/>
                  <a:moveTo>
                    <a:pt x="1407" y="0"/>
                  </a:moveTo>
                  <a:lnTo>
                    <a:pt x="1407" y="0"/>
                  </a:lnTo>
                  <a:lnTo>
                    <a:pt x="1415" y="0"/>
                  </a:lnTo>
                  <a:lnTo>
                    <a:pt x="1415" y="0"/>
                  </a:lnTo>
                  <a:lnTo>
                    <a:pt x="1415" y="0"/>
                  </a:lnTo>
                  <a:lnTo>
                    <a:pt x="1415" y="0"/>
                  </a:lnTo>
                  <a:lnTo>
                    <a:pt x="1415" y="0"/>
                  </a:lnTo>
                  <a:lnTo>
                    <a:pt x="1415" y="16"/>
                  </a:lnTo>
                  <a:lnTo>
                    <a:pt x="1415" y="16"/>
                  </a:lnTo>
                  <a:lnTo>
                    <a:pt x="1415" y="16"/>
                  </a:lnTo>
                  <a:lnTo>
                    <a:pt x="1415" y="16"/>
                  </a:lnTo>
                  <a:lnTo>
                    <a:pt x="1415" y="16"/>
                  </a:lnTo>
                  <a:lnTo>
                    <a:pt x="1407" y="16"/>
                  </a:lnTo>
                  <a:lnTo>
                    <a:pt x="1407" y="16"/>
                  </a:lnTo>
                  <a:lnTo>
                    <a:pt x="1407" y="0"/>
                  </a:lnTo>
                  <a:close/>
                  <a:moveTo>
                    <a:pt x="1447" y="0"/>
                  </a:moveTo>
                  <a:lnTo>
                    <a:pt x="1447" y="0"/>
                  </a:lnTo>
                  <a:lnTo>
                    <a:pt x="1455" y="0"/>
                  </a:lnTo>
                  <a:lnTo>
                    <a:pt x="1455" y="0"/>
                  </a:lnTo>
                  <a:lnTo>
                    <a:pt x="1455" y="16"/>
                  </a:lnTo>
                  <a:lnTo>
                    <a:pt x="1455" y="16"/>
                  </a:lnTo>
                  <a:lnTo>
                    <a:pt x="1447" y="16"/>
                  </a:lnTo>
                  <a:lnTo>
                    <a:pt x="1447" y="16"/>
                  </a:lnTo>
                  <a:lnTo>
                    <a:pt x="1447" y="0"/>
                  </a:lnTo>
                  <a:close/>
                  <a:moveTo>
                    <a:pt x="1487" y="0"/>
                  </a:moveTo>
                  <a:lnTo>
                    <a:pt x="1495" y="0"/>
                  </a:lnTo>
                  <a:lnTo>
                    <a:pt x="1495" y="16"/>
                  </a:lnTo>
                  <a:lnTo>
                    <a:pt x="1487" y="16"/>
                  </a:lnTo>
                  <a:lnTo>
                    <a:pt x="1487" y="0"/>
                  </a:lnTo>
                  <a:close/>
                  <a:moveTo>
                    <a:pt x="1527" y="0"/>
                  </a:moveTo>
                  <a:lnTo>
                    <a:pt x="1527" y="0"/>
                  </a:lnTo>
                  <a:lnTo>
                    <a:pt x="1535" y="0"/>
                  </a:lnTo>
                  <a:lnTo>
                    <a:pt x="1535" y="0"/>
                  </a:lnTo>
                  <a:lnTo>
                    <a:pt x="1535" y="16"/>
                  </a:lnTo>
                  <a:lnTo>
                    <a:pt x="1535" y="16"/>
                  </a:lnTo>
                  <a:lnTo>
                    <a:pt x="1527" y="16"/>
                  </a:lnTo>
                  <a:lnTo>
                    <a:pt x="1527" y="16"/>
                  </a:lnTo>
                  <a:lnTo>
                    <a:pt x="1527" y="0"/>
                  </a:lnTo>
                  <a:close/>
                  <a:moveTo>
                    <a:pt x="1567" y="0"/>
                  </a:moveTo>
                  <a:lnTo>
                    <a:pt x="1575" y="0"/>
                  </a:lnTo>
                  <a:lnTo>
                    <a:pt x="1575" y="16"/>
                  </a:lnTo>
                  <a:lnTo>
                    <a:pt x="1567" y="16"/>
                  </a:lnTo>
                  <a:lnTo>
                    <a:pt x="1567" y="0"/>
                  </a:lnTo>
                  <a:close/>
                  <a:moveTo>
                    <a:pt x="1607" y="0"/>
                  </a:moveTo>
                  <a:lnTo>
                    <a:pt x="1615" y="0"/>
                  </a:lnTo>
                  <a:lnTo>
                    <a:pt x="1615" y="0"/>
                  </a:lnTo>
                  <a:lnTo>
                    <a:pt x="1615" y="16"/>
                  </a:lnTo>
                  <a:lnTo>
                    <a:pt x="1615" y="16"/>
                  </a:lnTo>
                  <a:lnTo>
                    <a:pt x="1607" y="16"/>
                  </a:lnTo>
                  <a:lnTo>
                    <a:pt x="1607" y="0"/>
                  </a:lnTo>
                  <a:close/>
                  <a:moveTo>
                    <a:pt x="1647" y="0"/>
                  </a:moveTo>
                  <a:lnTo>
                    <a:pt x="1655" y="0"/>
                  </a:lnTo>
                  <a:lnTo>
                    <a:pt x="1655" y="16"/>
                  </a:lnTo>
                  <a:lnTo>
                    <a:pt x="1647" y="16"/>
                  </a:lnTo>
                  <a:lnTo>
                    <a:pt x="1647" y="0"/>
                  </a:lnTo>
                  <a:close/>
                  <a:moveTo>
                    <a:pt x="1687" y="0"/>
                  </a:moveTo>
                  <a:lnTo>
                    <a:pt x="1695" y="0"/>
                  </a:lnTo>
                  <a:lnTo>
                    <a:pt x="1695" y="0"/>
                  </a:lnTo>
                  <a:lnTo>
                    <a:pt x="1695" y="16"/>
                  </a:lnTo>
                  <a:lnTo>
                    <a:pt x="1695" y="16"/>
                  </a:lnTo>
                  <a:lnTo>
                    <a:pt x="1687" y="16"/>
                  </a:lnTo>
                  <a:lnTo>
                    <a:pt x="1687" y="0"/>
                  </a:lnTo>
                  <a:close/>
                  <a:moveTo>
                    <a:pt x="1727" y="0"/>
                  </a:moveTo>
                  <a:lnTo>
                    <a:pt x="1735" y="0"/>
                  </a:lnTo>
                  <a:lnTo>
                    <a:pt x="1735" y="16"/>
                  </a:lnTo>
                  <a:lnTo>
                    <a:pt x="1727" y="16"/>
                  </a:lnTo>
                  <a:lnTo>
                    <a:pt x="1727" y="0"/>
                  </a:lnTo>
                  <a:close/>
                  <a:moveTo>
                    <a:pt x="1767" y="0"/>
                  </a:moveTo>
                  <a:lnTo>
                    <a:pt x="1775" y="0"/>
                  </a:lnTo>
                  <a:lnTo>
                    <a:pt x="1775" y="16"/>
                  </a:lnTo>
                  <a:lnTo>
                    <a:pt x="1767" y="16"/>
                  </a:lnTo>
                  <a:lnTo>
                    <a:pt x="1767" y="0"/>
                  </a:lnTo>
                  <a:close/>
                  <a:moveTo>
                    <a:pt x="1807" y="0"/>
                  </a:moveTo>
                  <a:lnTo>
                    <a:pt x="1815" y="0"/>
                  </a:lnTo>
                  <a:lnTo>
                    <a:pt x="1815" y="16"/>
                  </a:lnTo>
                  <a:lnTo>
                    <a:pt x="1807" y="16"/>
                  </a:lnTo>
                  <a:lnTo>
                    <a:pt x="1807" y="0"/>
                  </a:lnTo>
                  <a:close/>
                  <a:moveTo>
                    <a:pt x="1847" y="0"/>
                  </a:moveTo>
                  <a:lnTo>
                    <a:pt x="1855" y="0"/>
                  </a:lnTo>
                  <a:lnTo>
                    <a:pt x="1855" y="16"/>
                  </a:lnTo>
                  <a:lnTo>
                    <a:pt x="1847" y="16"/>
                  </a:lnTo>
                  <a:lnTo>
                    <a:pt x="1847" y="0"/>
                  </a:lnTo>
                  <a:close/>
                  <a:moveTo>
                    <a:pt x="1887" y="0"/>
                  </a:moveTo>
                  <a:lnTo>
                    <a:pt x="1895" y="0"/>
                  </a:lnTo>
                  <a:lnTo>
                    <a:pt x="1895" y="16"/>
                  </a:lnTo>
                  <a:lnTo>
                    <a:pt x="1887" y="16"/>
                  </a:lnTo>
                  <a:lnTo>
                    <a:pt x="1887" y="0"/>
                  </a:lnTo>
                  <a:close/>
                  <a:moveTo>
                    <a:pt x="1927" y="0"/>
                  </a:moveTo>
                  <a:lnTo>
                    <a:pt x="1935" y="0"/>
                  </a:lnTo>
                  <a:lnTo>
                    <a:pt x="1935" y="16"/>
                  </a:lnTo>
                  <a:lnTo>
                    <a:pt x="1927" y="16"/>
                  </a:lnTo>
                  <a:lnTo>
                    <a:pt x="1927" y="0"/>
                  </a:lnTo>
                  <a:close/>
                  <a:moveTo>
                    <a:pt x="1967" y="0"/>
                  </a:moveTo>
                  <a:lnTo>
                    <a:pt x="1975" y="0"/>
                  </a:lnTo>
                  <a:lnTo>
                    <a:pt x="1975" y="0"/>
                  </a:lnTo>
                  <a:lnTo>
                    <a:pt x="1975" y="16"/>
                  </a:lnTo>
                  <a:lnTo>
                    <a:pt x="1975" y="16"/>
                  </a:lnTo>
                  <a:lnTo>
                    <a:pt x="1967" y="16"/>
                  </a:lnTo>
                  <a:lnTo>
                    <a:pt x="1967" y="0"/>
                  </a:lnTo>
                  <a:close/>
                  <a:moveTo>
                    <a:pt x="2007" y="0"/>
                  </a:moveTo>
                  <a:lnTo>
                    <a:pt x="2015" y="0"/>
                  </a:lnTo>
                  <a:lnTo>
                    <a:pt x="2015" y="16"/>
                  </a:lnTo>
                  <a:lnTo>
                    <a:pt x="2007" y="16"/>
                  </a:lnTo>
                  <a:lnTo>
                    <a:pt x="2007" y="0"/>
                  </a:lnTo>
                  <a:close/>
                  <a:moveTo>
                    <a:pt x="2047" y="0"/>
                  </a:moveTo>
                  <a:lnTo>
                    <a:pt x="2055" y="0"/>
                  </a:lnTo>
                  <a:lnTo>
                    <a:pt x="2055" y="16"/>
                  </a:lnTo>
                  <a:lnTo>
                    <a:pt x="2047" y="16"/>
                  </a:lnTo>
                  <a:lnTo>
                    <a:pt x="2047" y="0"/>
                  </a:lnTo>
                  <a:close/>
                  <a:moveTo>
                    <a:pt x="2087" y="0"/>
                  </a:moveTo>
                  <a:lnTo>
                    <a:pt x="2095" y="0"/>
                  </a:lnTo>
                  <a:lnTo>
                    <a:pt x="2095" y="16"/>
                  </a:lnTo>
                  <a:lnTo>
                    <a:pt x="2087" y="16"/>
                  </a:lnTo>
                  <a:lnTo>
                    <a:pt x="2087" y="0"/>
                  </a:lnTo>
                  <a:close/>
                  <a:moveTo>
                    <a:pt x="2126" y="0"/>
                  </a:moveTo>
                  <a:lnTo>
                    <a:pt x="2134" y="0"/>
                  </a:lnTo>
                  <a:lnTo>
                    <a:pt x="2134" y="16"/>
                  </a:lnTo>
                  <a:lnTo>
                    <a:pt x="2126" y="16"/>
                  </a:lnTo>
                  <a:lnTo>
                    <a:pt x="2126" y="0"/>
                  </a:lnTo>
                  <a:close/>
                  <a:moveTo>
                    <a:pt x="2166" y="0"/>
                  </a:moveTo>
                  <a:lnTo>
                    <a:pt x="2174" y="0"/>
                  </a:lnTo>
                  <a:lnTo>
                    <a:pt x="2174" y="16"/>
                  </a:lnTo>
                  <a:lnTo>
                    <a:pt x="2166" y="16"/>
                  </a:lnTo>
                  <a:lnTo>
                    <a:pt x="2166" y="0"/>
                  </a:lnTo>
                  <a:close/>
                  <a:moveTo>
                    <a:pt x="2206" y="0"/>
                  </a:moveTo>
                  <a:lnTo>
                    <a:pt x="2214" y="0"/>
                  </a:lnTo>
                  <a:lnTo>
                    <a:pt x="2214" y="16"/>
                  </a:lnTo>
                  <a:lnTo>
                    <a:pt x="2206" y="16"/>
                  </a:lnTo>
                  <a:lnTo>
                    <a:pt x="2206" y="0"/>
                  </a:lnTo>
                  <a:close/>
                  <a:moveTo>
                    <a:pt x="2246" y="8"/>
                  </a:moveTo>
                  <a:lnTo>
                    <a:pt x="2254" y="8"/>
                  </a:lnTo>
                  <a:lnTo>
                    <a:pt x="2254" y="8"/>
                  </a:lnTo>
                  <a:lnTo>
                    <a:pt x="2254" y="24"/>
                  </a:lnTo>
                  <a:lnTo>
                    <a:pt x="2254" y="24"/>
                  </a:lnTo>
                  <a:lnTo>
                    <a:pt x="2246" y="24"/>
                  </a:lnTo>
                  <a:lnTo>
                    <a:pt x="2246" y="8"/>
                  </a:lnTo>
                  <a:close/>
                  <a:moveTo>
                    <a:pt x="2286" y="8"/>
                  </a:moveTo>
                  <a:lnTo>
                    <a:pt x="2294" y="8"/>
                  </a:lnTo>
                  <a:lnTo>
                    <a:pt x="2294" y="24"/>
                  </a:lnTo>
                  <a:lnTo>
                    <a:pt x="2286" y="24"/>
                  </a:lnTo>
                  <a:lnTo>
                    <a:pt x="2286" y="8"/>
                  </a:lnTo>
                  <a:close/>
                  <a:moveTo>
                    <a:pt x="2326" y="8"/>
                  </a:moveTo>
                  <a:lnTo>
                    <a:pt x="2334" y="8"/>
                  </a:lnTo>
                  <a:lnTo>
                    <a:pt x="2334" y="24"/>
                  </a:lnTo>
                  <a:lnTo>
                    <a:pt x="2326" y="24"/>
                  </a:lnTo>
                  <a:lnTo>
                    <a:pt x="2326" y="8"/>
                  </a:lnTo>
                  <a:close/>
                  <a:moveTo>
                    <a:pt x="2366" y="8"/>
                  </a:moveTo>
                  <a:lnTo>
                    <a:pt x="2374" y="8"/>
                  </a:lnTo>
                  <a:lnTo>
                    <a:pt x="2374" y="8"/>
                  </a:lnTo>
                  <a:lnTo>
                    <a:pt x="2374" y="24"/>
                  </a:lnTo>
                  <a:lnTo>
                    <a:pt x="2374" y="24"/>
                  </a:lnTo>
                  <a:lnTo>
                    <a:pt x="2366" y="24"/>
                  </a:lnTo>
                  <a:lnTo>
                    <a:pt x="2366" y="8"/>
                  </a:lnTo>
                  <a:close/>
                  <a:moveTo>
                    <a:pt x="2406" y="8"/>
                  </a:moveTo>
                  <a:lnTo>
                    <a:pt x="2414" y="8"/>
                  </a:lnTo>
                  <a:lnTo>
                    <a:pt x="2414" y="24"/>
                  </a:lnTo>
                  <a:lnTo>
                    <a:pt x="2406" y="24"/>
                  </a:lnTo>
                  <a:lnTo>
                    <a:pt x="2406" y="8"/>
                  </a:lnTo>
                  <a:close/>
                  <a:moveTo>
                    <a:pt x="2446" y="8"/>
                  </a:moveTo>
                  <a:lnTo>
                    <a:pt x="2454" y="8"/>
                  </a:lnTo>
                  <a:lnTo>
                    <a:pt x="2454" y="24"/>
                  </a:lnTo>
                  <a:lnTo>
                    <a:pt x="2446" y="24"/>
                  </a:lnTo>
                  <a:lnTo>
                    <a:pt x="2446" y="8"/>
                  </a:lnTo>
                  <a:close/>
                  <a:moveTo>
                    <a:pt x="2486" y="8"/>
                  </a:moveTo>
                  <a:lnTo>
                    <a:pt x="2494" y="8"/>
                  </a:lnTo>
                  <a:lnTo>
                    <a:pt x="2494" y="24"/>
                  </a:lnTo>
                  <a:lnTo>
                    <a:pt x="2486" y="24"/>
                  </a:lnTo>
                  <a:lnTo>
                    <a:pt x="2486" y="8"/>
                  </a:lnTo>
                  <a:close/>
                  <a:moveTo>
                    <a:pt x="2526" y="8"/>
                  </a:moveTo>
                  <a:lnTo>
                    <a:pt x="2534" y="8"/>
                  </a:lnTo>
                  <a:lnTo>
                    <a:pt x="2534" y="24"/>
                  </a:lnTo>
                  <a:lnTo>
                    <a:pt x="2526" y="24"/>
                  </a:lnTo>
                  <a:lnTo>
                    <a:pt x="2526" y="8"/>
                  </a:lnTo>
                  <a:close/>
                  <a:moveTo>
                    <a:pt x="2566" y="8"/>
                  </a:moveTo>
                  <a:lnTo>
                    <a:pt x="2574" y="8"/>
                  </a:lnTo>
                  <a:lnTo>
                    <a:pt x="2574" y="24"/>
                  </a:lnTo>
                  <a:lnTo>
                    <a:pt x="2566" y="24"/>
                  </a:lnTo>
                  <a:lnTo>
                    <a:pt x="2566" y="8"/>
                  </a:lnTo>
                  <a:close/>
                  <a:moveTo>
                    <a:pt x="2606" y="8"/>
                  </a:moveTo>
                  <a:lnTo>
                    <a:pt x="2614" y="8"/>
                  </a:lnTo>
                  <a:lnTo>
                    <a:pt x="2614" y="24"/>
                  </a:lnTo>
                  <a:lnTo>
                    <a:pt x="2606" y="24"/>
                  </a:lnTo>
                  <a:lnTo>
                    <a:pt x="2606" y="8"/>
                  </a:lnTo>
                  <a:close/>
                  <a:moveTo>
                    <a:pt x="2646" y="8"/>
                  </a:moveTo>
                  <a:lnTo>
                    <a:pt x="2646" y="8"/>
                  </a:lnTo>
                  <a:lnTo>
                    <a:pt x="2654" y="8"/>
                  </a:lnTo>
                  <a:lnTo>
                    <a:pt x="2654" y="8"/>
                  </a:lnTo>
                  <a:lnTo>
                    <a:pt x="2654" y="8"/>
                  </a:lnTo>
                  <a:lnTo>
                    <a:pt x="2654" y="8"/>
                  </a:lnTo>
                  <a:lnTo>
                    <a:pt x="2654" y="8"/>
                  </a:lnTo>
                  <a:lnTo>
                    <a:pt x="2654" y="24"/>
                  </a:lnTo>
                  <a:lnTo>
                    <a:pt x="2654" y="24"/>
                  </a:lnTo>
                  <a:lnTo>
                    <a:pt x="2654" y="24"/>
                  </a:lnTo>
                  <a:lnTo>
                    <a:pt x="2654" y="24"/>
                  </a:lnTo>
                  <a:lnTo>
                    <a:pt x="2654" y="24"/>
                  </a:lnTo>
                  <a:lnTo>
                    <a:pt x="2646" y="24"/>
                  </a:lnTo>
                  <a:lnTo>
                    <a:pt x="2646" y="24"/>
                  </a:lnTo>
                  <a:lnTo>
                    <a:pt x="2646" y="8"/>
                  </a:lnTo>
                  <a:close/>
                  <a:moveTo>
                    <a:pt x="2686" y="8"/>
                  </a:moveTo>
                  <a:lnTo>
                    <a:pt x="2694" y="8"/>
                  </a:lnTo>
                  <a:lnTo>
                    <a:pt x="2694" y="24"/>
                  </a:lnTo>
                  <a:lnTo>
                    <a:pt x="2686" y="24"/>
                  </a:lnTo>
                  <a:lnTo>
                    <a:pt x="2686" y="8"/>
                  </a:lnTo>
                  <a:close/>
                  <a:moveTo>
                    <a:pt x="2726" y="8"/>
                  </a:moveTo>
                  <a:lnTo>
                    <a:pt x="2734" y="8"/>
                  </a:lnTo>
                  <a:lnTo>
                    <a:pt x="2734" y="8"/>
                  </a:lnTo>
                  <a:lnTo>
                    <a:pt x="2734" y="8"/>
                  </a:lnTo>
                  <a:lnTo>
                    <a:pt x="2734" y="8"/>
                  </a:lnTo>
                  <a:lnTo>
                    <a:pt x="2734" y="24"/>
                  </a:lnTo>
                  <a:lnTo>
                    <a:pt x="2734" y="24"/>
                  </a:lnTo>
                  <a:lnTo>
                    <a:pt x="2734" y="24"/>
                  </a:lnTo>
                  <a:lnTo>
                    <a:pt x="2734" y="24"/>
                  </a:lnTo>
                  <a:lnTo>
                    <a:pt x="2726" y="24"/>
                  </a:lnTo>
                  <a:lnTo>
                    <a:pt x="2726" y="8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3" name="Freeform 8"/>
            <p:cNvSpPr>
              <a:spLocks noEditPoints="1"/>
            </p:cNvSpPr>
            <p:nvPr/>
          </p:nvSpPr>
          <p:spPr bwMode="auto">
            <a:xfrm>
              <a:off x="2376488" y="1747838"/>
              <a:ext cx="4327525" cy="25400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40" y="0"/>
                </a:cxn>
                <a:cxn ang="0">
                  <a:pos x="88" y="0"/>
                </a:cxn>
                <a:cxn ang="0">
                  <a:pos x="128" y="0"/>
                </a:cxn>
                <a:cxn ang="0">
                  <a:pos x="168" y="0"/>
                </a:cxn>
                <a:cxn ang="0">
                  <a:pos x="208" y="8"/>
                </a:cxn>
                <a:cxn ang="0">
                  <a:pos x="240" y="0"/>
                </a:cxn>
                <a:cxn ang="0">
                  <a:pos x="328" y="0"/>
                </a:cxn>
                <a:cxn ang="0">
                  <a:pos x="360" y="8"/>
                </a:cxn>
                <a:cxn ang="0">
                  <a:pos x="440" y="0"/>
                </a:cxn>
                <a:cxn ang="0">
                  <a:pos x="488" y="8"/>
                </a:cxn>
                <a:cxn ang="0">
                  <a:pos x="520" y="0"/>
                </a:cxn>
                <a:cxn ang="0">
                  <a:pos x="560" y="0"/>
                </a:cxn>
                <a:cxn ang="0">
                  <a:pos x="648" y="0"/>
                </a:cxn>
                <a:cxn ang="0">
                  <a:pos x="679" y="8"/>
                </a:cxn>
                <a:cxn ang="0">
                  <a:pos x="759" y="0"/>
                </a:cxn>
                <a:cxn ang="0">
                  <a:pos x="807" y="8"/>
                </a:cxn>
                <a:cxn ang="0">
                  <a:pos x="847" y="8"/>
                </a:cxn>
                <a:cxn ang="0">
                  <a:pos x="879" y="0"/>
                </a:cxn>
                <a:cxn ang="0">
                  <a:pos x="967" y="0"/>
                </a:cxn>
                <a:cxn ang="0">
                  <a:pos x="999" y="16"/>
                </a:cxn>
                <a:cxn ang="0">
                  <a:pos x="1079" y="8"/>
                </a:cxn>
                <a:cxn ang="0">
                  <a:pos x="1127" y="8"/>
                </a:cxn>
                <a:cxn ang="0">
                  <a:pos x="1119" y="16"/>
                </a:cxn>
                <a:cxn ang="0">
                  <a:pos x="1199" y="8"/>
                </a:cxn>
                <a:cxn ang="0">
                  <a:pos x="1247" y="8"/>
                </a:cxn>
                <a:cxn ang="0">
                  <a:pos x="1279" y="8"/>
                </a:cxn>
                <a:cxn ang="0">
                  <a:pos x="1319" y="8"/>
                </a:cxn>
                <a:cxn ang="0">
                  <a:pos x="1327" y="16"/>
                </a:cxn>
                <a:cxn ang="0">
                  <a:pos x="1359" y="8"/>
                </a:cxn>
                <a:cxn ang="0">
                  <a:pos x="1367" y="8"/>
                </a:cxn>
                <a:cxn ang="0">
                  <a:pos x="1367" y="16"/>
                </a:cxn>
                <a:cxn ang="0">
                  <a:pos x="1359" y="8"/>
                </a:cxn>
                <a:cxn ang="0">
                  <a:pos x="1407" y="8"/>
                </a:cxn>
                <a:cxn ang="0">
                  <a:pos x="1399" y="16"/>
                </a:cxn>
                <a:cxn ang="0">
                  <a:pos x="1447" y="16"/>
                </a:cxn>
                <a:cxn ang="0">
                  <a:pos x="1479" y="16"/>
                </a:cxn>
                <a:cxn ang="0">
                  <a:pos x="1527" y="16"/>
                </a:cxn>
                <a:cxn ang="0">
                  <a:pos x="1559" y="16"/>
                </a:cxn>
                <a:cxn ang="0">
                  <a:pos x="1599" y="16"/>
                </a:cxn>
                <a:cxn ang="0">
                  <a:pos x="1679" y="8"/>
                </a:cxn>
                <a:cxn ang="0">
                  <a:pos x="1719" y="8"/>
                </a:cxn>
                <a:cxn ang="0">
                  <a:pos x="1767" y="16"/>
                </a:cxn>
                <a:cxn ang="0">
                  <a:pos x="1799" y="0"/>
                </a:cxn>
                <a:cxn ang="0">
                  <a:pos x="1887" y="0"/>
                </a:cxn>
                <a:cxn ang="0">
                  <a:pos x="1919" y="8"/>
                </a:cxn>
                <a:cxn ang="0">
                  <a:pos x="1959" y="8"/>
                </a:cxn>
                <a:cxn ang="0">
                  <a:pos x="2039" y="0"/>
                </a:cxn>
                <a:cxn ang="0">
                  <a:pos x="2087" y="8"/>
                </a:cxn>
                <a:cxn ang="0">
                  <a:pos x="2118" y="0"/>
                </a:cxn>
                <a:cxn ang="0">
                  <a:pos x="2206" y="0"/>
                </a:cxn>
                <a:cxn ang="0">
                  <a:pos x="2246" y="8"/>
                </a:cxn>
                <a:cxn ang="0">
                  <a:pos x="2278" y="8"/>
                </a:cxn>
                <a:cxn ang="0">
                  <a:pos x="2358" y="0"/>
                </a:cxn>
                <a:cxn ang="0">
                  <a:pos x="2398" y="0"/>
                </a:cxn>
                <a:cxn ang="0">
                  <a:pos x="2446" y="8"/>
                </a:cxn>
                <a:cxn ang="0">
                  <a:pos x="2478" y="0"/>
                </a:cxn>
                <a:cxn ang="0">
                  <a:pos x="2566" y="0"/>
                </a:cxn>
                <a:cxn ang="0">
                  <a:pos x="2598" y="8"/>
                </a:cxn>
                <a:cxn ang="0">
                  <a:pos x="2646" y="0"/>
                </a:cxn>
                <a:cxn ang="0">
                  <a:pos x="2638" y="8"/>
                </a:cxn>
                <a:cxn ang="0">
                  <a:pos x="2678" y="0"/>
                </a:cxn>
                <a:cxn ang="0">
                  <a:pos x="2726" y="8"/>
                </a:cxn>
              </a:cxnLst>
              <a:rect l="0" t="0" r="r" b="b"/>
              <a:pathLst>
                <a:path w="2726" h="16">
                  <a:moveTo>
                    <a:pt x="0" y="0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0"/>
                  </a:lnTo>
                  <a:close/>
                  <a:moveTo>
                    <a:pt x="40" y="0"/>
                  </a:moveTo>
                  <a:lnTo>
                    <a:pt x="48" y="0"/>
                  </a:lnTo>
                  <a:lnTo>
                    <a:pt x="48" y="8"/>
                  </a:lnTo>
                  <a:lnTo>
                    <a:pt x="40" y="8"/>
                  </a:lnTo>
                  <a:lnTo>
                    <a:pt x="40" y="0"/>
                  </a:lnTo>
                  <a:close/>
                  <a:moveTo>
                    <a:pt x="80" y="0"/>
                  </a:moveTo>
                  <a:lnTo>
                    <a:pt x="88" y="0"/>
                  </a:lnTo>
                  <a:lnTo>
                    <a:pt x="88" y="0"/>
                  </a:lnTo>
                  <a:lnTo>
                    <a:pt x="88" y="8"/>
                  </a:lnTo>
                  <a:lnTo>
                    <a:pt x="88" y="8"/>
                  </a:lnTo>
                  <a:lnTo>
                    <a:pt x="80" y="8"/>
                  </a:lnTo>
                  <a:lnTo>
                    <a:pt x="80" y="0"/>
                  </a:lnTo>
                  <a:close/>
                  <a:moveTo>
                    <a:pt x="120" y="0"/>
                  </a:moveTo>
                  <a:lnTo>
                    <a:pt x="128" y="0"/>
                  </a:lnTo>
                  <a:lnTo>
                    <a:pt x="128" y="0"/>
                  </a:lnTo>
                  <a:lnTo>
                    <a:pt x="128" y="8"/>
                  </a:lnTo>
                  <a:lnTo>
                    <a:pt x="128" y="8"/>
                  </a:lnTo>
                  <a:lnTo>
                    <a:pt x="120" y="8"/>
                  </a:lnTo>
                  <a:lnTo>
                    <a:pt x="120" y="0"/>
                  </a:lnTo>
                  <a:close/>
                  <a:moveTo>
                    <a:pt x="160" y="0"/>
                  </a:moveTo>
                  <a:lnTo>
                    <a:pt x="168" y="0"/>
                  </a:lnTo>
                  <a:lnTo>
                    <a:pt x="168" y="0"/>
                  </a:lnTo>
                  <a:lnTo>
                    <a:pt x="168" y="8"/>
                  </a:lnTo>
                  <a:lnTo>
                    <a:pt x="168" y="8"/>
                  </a:lnTo>
                  <a:lnTo>
                    <a:pt x="160" y="8"/>
                  </a:lnTo>
                  <a:lnTo>
                    <a:pt x="160" y="0"/>
                  </a:lnTo>
                  <a:close/>
                  <a:moveTo>
                    <a:pt x="200" y="0"/>
                  </a:moveTo>
                  <a:lnTo>
                    <a:pt x="208" y="0"/>
                  </a:lnTo>
                  <a:lnTo>
                    <a:pt x="208" y="8"/>
                  </a:lnTo>
                  <a:lnTo>
                    <a:pt x="200" y="8"/>
                  </a:lnTo>
                  <a:lnTo>
                    <a:pt x="200" y="0"/>
                  </a:lnTo>
                  <a:close/>
                  <a:moveTo>
                    <a:pt x="240" y="0"/>
                  </a:moveTo>
                  <a:lnTo>
                    <a:pt x="248" y="0"/>
                  </a:lnTo>
                  <a:lnTo>
                    <a:pt x="248" y="8"/>
                  </a:lnTo>
                  <a:lnTo>
                    <a:pt x="240" y="8"/>
                  </a:lnTo>
                  <a:lnTo>
                    <a:pt x="240" y="0"/>
                  </a:lnTo>
                  <a:close/>
                  <a:moveTo>
                    <a:pt x="280" y="0"/>
                  </a:moveTo>
                  <a:lnTo>
                    <a:pt x="288" y="0"/>
                  </a:lnTo>
                  <a:lnTo>
                    <a:pt x="288" y="8"/>
                  </a:lnTo>
                  <a:lnTo>
                    <a:pt x="280" y="8"/>
                  </a:lnTo>
                  <a:lnTo>
                    <a:pt x="280" y="0"/>
                  </a:lnTo>
                  <a:close/>
                  <a:moveTo>
                    <a:pt x="320" y="0"/>
                  </a:moveTo>
                  <a:lnTo>
                    <a:pt x="328" y="0"/>
                  </a:lnTo>
                  <a:lnTo>
                    <a:pt x="328" y="8"/>
                  </a:lnTo>
                  <a:lnTo>
                    <a:pt x="320" y="8"/>
                  </a:lnTo>
                  <a:lnTo>
                    <a:pt x="320" y="0"/>
                  </a:lnTo>
                  <a:close/>
                  <a:moveTo>
                    <a:pt x="360" y="0"/>
                  </a:moveTo>
                  <a:lnTo>
                    <a:pt x="368" y="0"/>
                  </a:lnTo>
                  <a:lnTo>
                    <a:pt x="368" y="8"/>
                  </a:lnTo>
                  <a:lnTo>
                    <a:pt x="360" y="8"/>
                  </a:lnTo>
                  <a:lnTo>
                    <a:pt x="360" y="0"/>
                  </a:lnTo>
                  <a:close/>
                  <a:moveTo>
                    <a:pt x="400" y="0"/>
                  </a:moveTo>
                  <a:lnTo>
                    <a:pt x="408" y="0"/>
                  </a:lnTo>
                  <a:lnTo>
                    <a:pt x="408" y="8"/>
                  </a:lnTo>
                  <a:lnTo>
                    <a:pt x="400" y="8"/>
                  </a:lnTo>
                  <a:lnTo>
                    <a:pt x="400" y="0"/>
                  </a:lnTo>
                  <a:close/>
                  <a:moveTo>
                    <a:pt x="440" y="0"/>
                  </a:moveTo>
                  <a:lnTo>
                    <a:pt x="448" y="0"/>
                  </a:lnTo>
                  <a:lnTo>
                    <a:pt x="448" y="8"/>
                  </a:lnTo>
                  <a:lnTo>
                    <a:pt x="440" y="8"/>
                  </a:lnTo>
                  <a:lnTo>
                    <a:pt x="440" y="0"/>
                  </a:lnTo>
                  <a:close/>
                  <a:moveTo>
                    <a:pt x="480" y="0"/>
                  </a:moveTo>
                  <a:lnTo>
                    <a:pt x="488" y="0"/>
                  </a:lnTo>
                  <a:lnTo>
                    <a:pt x="488" y="8"/>
                  </a:lnTo>
                  <a:lnTo>
                    <a:pt x="480" y="8"/>
                  </a:lnTo>
                  <a:lnTo>
                    <a:pt x="480" y="0"/>
                  </a:lnTo>
                  <a:close/>
                  <a:moveTo>
                    <a:pt x="520" y="0"/>
                  </a:moveTo>
                  <a:lnTo>
                    <a:pt x="528" y="0"/>
                  </a:lnTo>
                  <a:lnTo>
                    <a:pt x="528" y="8"/>
                  </a:lnTo>
                  <a:lnTo>
                    <a:pt x="520" y="8"/>
                  </a:lnTo>
                  <a:lnTo>
                    <a:pt x="520" y="0"/>
                  </a:lnTo>
                  <a:close/>
                  <a:moveTo>
                    <a:pt x="560" y="0"/>
                  </a:moveTo>
                  <a:lnTo>
                    <a:pt x="568" y="0"/>
                  </a:lnTo>
                  <a:lnTo>
                    <a:pt x="568" y="0"/>
                  </a:lnTo>
                  <a:lnTo>
                    <a:pt x="568" y="8"/>
                  </a:lnTo>
                  <a:lnTo>
                    <a:pt x="568" y="8"/>
                  </a:lnTo>
                  <a:lnTo>
                    <a:pt x="560" y="8"/>
                  </a:lnTo>
                  <a:lnTo>
                    <a:pt x="560" y="0"/>
                  </a:lnTo>
                  <a:close/>
                  <a:moveTo>
                    <a:pt x="600" y="0"/>
                  </a:moveTo>
                  <a:lnTo>
                    <a:pt x="608" y="0"/>
                  </a:lnTo>
                  <a:lnTo>
                    <a:pt x="608" y="8"/>
                  </a:lnTo>
                  <a:lnTo>
                    <a:pt x="600" y="8"/>
                  </a:lnTo>
                  <a:lnTo>
                    <a:pt x="600" y="0"/>
                  </a:lnTo>
                  <a:close/>
                  <a:moveTo>
                    <a:pt x="640" y="0"/>
                  </a:moveTo>
                  <a:lnTo>
                    <a:pt x="648" y="0"/>
                  </a:lnTo>
                  <a:lnTo>
                    <a:pt x="648" y="8"/>
                  </a:lnTo>
                  <a:lnTo>
                    <a:pt x="640" y="8"/>
                  </a:lnTo>
                  <a:lnTo>
                    <a:pt x="640" y="0"/>
                  </a:lnTo>
                  <a:close/>
                  <a:moveTo>
                    <a:pt x="679" y="0"/>
                  </a:moveTo>
                  <a:lnTo>
                    <a:pt x="687" y="0"/>
                  </a:lnTo>
                  <a:lnTo>
                    <a:pt x="687" y="8"/>
                  </a:lnTo>
                  <a:lnTo>
                    <a:pt x="679" y="8"/>
                  </a:lnTo>
                  <a:lnTo>
                    <a:pt x="679" y="0"/>
                  </a:lnTo>
                  <a:close/>
                  <a:moveTo>
                    <a:pt x="719" y="0"/>
                  </a:moveTo>
                  <a:lnTo>
                    <a:pt x="727" y="0"/>
                  </a:lnTo>
                  <a:lnTo>
                    <a:pt x="727" y="8"/>
                  </a:lnTo>
                  <a:lnTo>
                    <a:pt x="719" y="8"/>
                  </a:lnTo>
                  <a:lnTo>
                    <a:pt x="719" y="0"/>
                  </a:lnTo>
                  <a:close/>
                  <a:moveTo>
                    <a:pt x="759" y="0"/>
                  </a:moveTo>
                  <a:lnTo>
                    <a:pt x="767" y="0"/>
                  </a:lnTo>
                  <a:lnTo>
                    <a:pt x="767" y="8"/>
                  </a:lnTo>
                  <a:lnTo>
                    <a:pt x="759" y="8"/>
                  </a:lnTo>
                  <a:lnTo>
                    <a:pt x="759" y="0"/>
                  </a:lnTo>
                  <a:close/>
                  <a:moveTo>
                    <a:pt x="799" y="0"/>
                  </a:moveTo>
                  <a:lnTo>
                    <a:pt x="807" y="0"/>
                  </a:lnTo>
                  <a:lnTo>
                    <a:pt x="807" y="8"/>
                  </a:lnTo>
                  <a:lnTo>
                    <a:pt x="799" y="8"/>
                  </a:lnTo>
                  <a:lnTo>
                    <a:pt x="799" y="0"/>
                  </a:lnTo>
                  <a:close/>
                  <a:moveTo>
                    <a:pt x="839" y="0"/>
                  </a:moveTo>
                  <a:lnTo>
                    <a:pt x="847" y="0"/>
                  </a:lnTo>
                  <a:lnTo>
                    <a:pt x="847" y="0"/>
                  </a:lnTo>
                  <a:lnTo>
                    <a:pt x="847" y="8"/>
                  </a:lnTo>
                  <a:lnTo>
                    <a:pt x="847" y="8"/>
                  </a:lnTo>
                  <a:lnTo>
                    <a:pt x="839" y="8"/>
                  </a:lnTo>
                  <a:lnTo>
                    <a:pt x="839" y="0"/>
                  </a:lnTo>
                  <a:close/>
                  <a:moveTo>
                    <a:pt x="879" y="0"/>
                  </a:moveTo>
                  <a:lnTo>
                    <a:pt x="887" y="0"/>
                  </a:lnTo>
                  <a:lnTo>
                    <a:pt x="887" y="8"/>
                  </a:lnTo>
                  <a:lnTo>
                    <a:pt x="879" y="8"/>
                  </a:lnTo>
                  <a:lnTo>
                    <a:pt x="879" y="0"/>
                  </a:lnTo>
                  <a:close/>
                  <a:moveTo>
                    <a:pt x="919" y="0"/>
                  </a:moveTo>
                  <a:lnTo>
                    <a:pt x="927" y="0"/>
                  </a:lnTo>
                  <a:lnTo>
                    <a:pt x="927" y="8"/>
                  </a:lnTo>
                  <a:lnTo>
                    <a:pt x="919" y="8"/>
                  </a:lnTo>
                  <a:lnTo>
                    <a:pt x="919" y="0"/>
                  </a:lnTo>
                  <a:close/>
                  <a:moveTo>
                    <a:pt x="959" y="0"/>
                  </a:moveTo>
                  <a:lnTo>
                    <a:pt x="967" y="0"/>
                  </a:lnTo>
                  <a:lnTo>
                    <a:pt x="967" y="8"/>
                  </a:lnTo>
                  <a:lnTo>
                    <a:pt x="959" y="8"/>
                  </a:lnTo>
                  <a:lnTo>
                    <a:pt x="959" y="0"/>
                  </a:lnTo>
                  <a:close/>
                  <a:moveTo>
                    <a:pt x="999" y="8"/>
                  </a:moveTo>
                  <a:lnTo>
                    <a:pt x="1007" y="8"/>
                  </a:lnTo>
                  <a:lnTo>
                    <a:pt x="1007" y="16"/>
                  </a:lnTo>
                  <a:lnTo>
                    <a:pt x="999" y="16"/>
                  </a:lnTo>
                  <a:lnTo>
                    <a:pt x="999" y="8"/>
                  </a:lnTo>
                  <a:close/>
                  <a:moveTo>
                    <a:pt x="1039" y="8"/>
                  </a:moveTo>
                  <a:lnTo>
                    <a:pt x="1047" y="8"/>
                  </a:lnTo>
                  <a:lnTo>
                    <a:pt x="1047" y="16"/>
                  </a:lnTo>
                  <a:lnTo>
                    <a:pt x="1039" y="16"/>
                  </a:lnTo>
                  <a:lnTo>
                    <a:pt x="1039" y="8"/>
                  </a:lnTo>
                  <a:close/>
                  <a:moveTo>
                    <a:pt x="1079" y="8"/>
                  </a:moveTo>
                  <a:lnTo>
                    <a:pt x="1087" y="8"/>
                  </a:lnTo>
                  <a:lnTo>
                    <a:pt x="1087" y="16"/>
                  </a:lnTo>
                  <a:lnTo>
                    <a:pt x="1079" y="16"/>
                  </a:lnTo>
                  <a:lnTo>
                    <a:pt x="1079" y="8"/>
                  </a:lnTo>
                  <a:close/>
                  <a:moveTo>
                    <a:pt x="1119" y="8"/>
                  </a:moveTo>
                  <a:lnTo>
                    <a:pt x="1127" y="8"/>
                  </a:lnTo>
                  <a:lnTo>
                    <a:pt x="1127" y="8"/>
                  </a:lnTo>
                  <a:lnTo>
                    <a:pt x="1127" y="8"/>
                  </a:lnTo>
                  <a:lnTo>
                    <a:pt x="1127" y="8"/>
                  </a:lnTo>
                  <a:lnTo>
                    <a:pt x="1127" y="16"/>
                  </a:lnTo>
                  <a:lnTo>
                    <a:pt x="1127" y="16"/>
                  </a:lnTo>
                  <a:lnTo>
                    <a:pt x="1127" y="16"/>
                  </a:lnTo>
                  <a:lnTo>
                    <a:pt x="1127" y="16"/>
                  </a:lnTo>
                  <a:lnTo>
                    <a:pt x="1119" y="16"/>
                  </a:lnTo>
                  <a:lnTo>
                    <a:pt x="1119" y="8"/>
                  </a:lnTo>
                  <a:close/>
                  <a:moveTo>
                    <a:pt x="1159" y="8"/>
                  </a:moveTo>
                  <a:lnTo>
                    <a:pt x="1167" y="8"/>
                  </a:lnTo>
                  <a:lnTo>
                    <a:pt x="1167" y="16"/>
                  </a:lnTo>
                  <a:lnTo>
                    <a:pt x="1159" y="16"/>
                  </a:lnTo>
                  <a:lnTo>
                    <a:pt x="1159" y="8"/>
                  </a:lnTo>
                  <a:close/>
                  <a:moveTo>
                    <a:pt x="1199" y="8"/>
                  </a:moveTo>
                  <a:lnTo>
                    <a:pt x="1207" y="8"/>
                  </a:lnTo>
                  <a:lnTo>
                    <a:pt x="1207" y="16"/>
                  </a:lnTo>
                  <a:lnTo>
                    <a:pt x="1199" y="16"/>
                  </a:lnTo>
                  <a:lnTo>
                    <a:pt x="1199" y="8"/>
                  </a:lnTo>
                  <a:close/>
                  <a:moveTo>
                    <a:pt x="1239" y="8"/>
                  </a:moveTo>
                  <a:lnTo>
                    <a:pt x="1239" y="8"/>
                  </a:lnTo>
                  <a:lnTo>
                    <a:pt x="1247" y="8"/>
                  </a:lnTo>
                  <a:lnTo>
                    <a:pt x="1247" y="8"/>
                  </a:lnTo>
                  <a:lnTo>
                    <a:pt x="1247" y="16"/>
                  </a:lnTo>
                  <a:lnTo>
                    <a:pt x="1247" y="16"/>
                  </a:lnTo>
                  <a:lnTo>
                    <a:pt x="1239" y="16"/>
                  </a:lnTo>
                  <a:lnTo>
                    <a:pt x="1239" y="16"/>
                  </a:lnTo>
                  <a:lnTo>
                    <a:pt x="1239" y="8"/>
                  </a:lnTo>
                  <a:close/>
                  <a:moveTo>
                    <a:pt x="1279" y="8"/>
                  </a:moveTo>
                  <a:lnTo>
                    <a:pt x="1279" y="8"/>
                  </a:lnTo>
                  <a:lnTo>
                    <a:pt x="1287" y="8"/>
                  </a:lnTo>
                  <a:lnTo>
                    <a:pt x="1287" y="16"/>
                  </a:lnTo>
                  <a:lnTo>
                    <a:pt x="1279" y="16"/>
                  </a:lnTo>
                  <a:lnTo>
                    <a:pt x="1279" y="16"/>
                  </a:lnTo>
                  <a:lnTo>
                    <a:pt x="1279" y="8"/>
                  </a:lnTo>
                  <a:close/>
                  <a:moveTo>
                    <a:pt x="1319" y="8"/>
                  </a:moveTo>
                  <a:lnTo>
                    <a:pt x="1327" y="8"/>
                  </a:lnTo>
                  <a:lnTo>
                    <a:pt x="1327" y="8"/>
                  </a:lnTo>
                  <a:lnTo>
                    <a:pt x="1327" y="8"/>
                  </a:lnTo>
                  <a:lnTo>
                    <a:pt x="1327" y="8"/>
                  </a:lnTo>
                  <a:lnTo>
                    <a:pt x="1327" y="8"/>
                  </a:lnTo>
                  <a:lnTo>
                    <a:pt x="1327" y="16"/>
                  </a:lnTo>
                  <a:lnTo>
                    <a:pt x="1327" y="16"/>
                  </a:lnTo>
                  <a:lnTo>
                    <a:pt x="1327" y="16"/>
                  </a:lnTo>
                  <a:lnTo>
                    <a:pt x="1327" y="16"/>
                  </a:lnTo>
                  <a:lnTo>
                    <a:pt x="1327" y="16"/>
                  </a:lnTo>
                  <a:lnTo>
                    <a:pt x="1319" y="16"/>
                  </a:lnTo>
                  <a:lnTo>
                    <a:pt x="1319" y="8"/>
                  </a:lnTo>
                  <a:close/>
                  <a:moveTo>
                    <a:pt x="1359" y="8"/>
                  </a:moveTo>
                  <a:lnTo>
                    <a:pt x="1359" y="8"/>
                  </a:lnTo>
                  <a:lnTo>
                    <a:pt x="1359" y="8"/>
                  </a:lnTo>
                  <a:lnTo>
                    <a:pt x="1367" y="8"/>
                  </a:lnTo>
                  <a:lnTo>
                    <a:pt x="1367" y="8"/>
                  </a:lnTo>
                  <a:lnTo>
                    <a:pt x="1367" y="8"/>
                  </a:lnTo>
                  <a:lnTo>
                    <a:pt x="1367" y="8"/>
                  </a:lnTo>
                  <a:lnTo>
                    <a:pt x="1367" y="8"/>
                  </a:lnTo>
                  <a:lnTo>
                    <a:pt x="1367" y="8"/>
                  </a:lnTo>
                  <a:lnTo>
                    <a:pt x="1367" y="8"/>
                  </a:lnTo>
                  <a:lnTo>
                    <a:pt x="1367" y="8"/>
                  </a:lnTo>
                  <a:lnTo>
                    <a:pt x="1367" y="16"/>
                  </a:lnTo>
                  <a:lnTo>
                    <a:pt x="1367" y="16"/>
                  </a:lnTo>
                  <a:lnTo>
                    <a:pt x="1367" y="16"/>
                  </a:lnTo>
                  <a:lnTo>
                    <a:pt x="1367" y="16"/>
                  </a:lnTo>
                  <a:lnTo>
                    <a:pt x="1367" y="16"/>
                  </a:lnTo>
                  <a:lnTo>
                    <a:pt x="1367" y="16"/>
                  </a:lnTo>
                  <a:lnTo>
                    <a:pt x="1367" y="16"/>
                  </a:lnTo>
                  <a:lnTo>
                    <a:pt x="1367" y="16"/>
                  </a:lnTo>
                  <a:lnTo>
                    <a:pt x="1359" y="16"/>
                  </a:lnTo>
                  <a:lnTo>
                    <a:pt x="1359" y="16"/>
                  </a:lnTo>
                  <a:lnTo>
                    <a:pt x="1359" y="16"/>
                  </a:lnTo>
                  <a:lnTo>
                    <a:pt x="1359" y="8"/>
                  </a:lnTo>
                  <a:close/>
                  <a:moveTo>
                    <a:pt x="1399" y="8"/>
                  </a:moveTo>
                  <a:lnTo>
                    <a:pt x="1399" y="8"/>
                  </a:lnTo>
                  <a:lnTo>
                    <a:pt x="1407" y="8"/>
                  </a:lnTo>
                  <a:lnTo>
                    <a:pt x="1407" y="8"/>
                  </a:lnTo>
                  <a:lnTo>
                    <a:pt x="1407" y="8"/>
                  </a:lnTo>
                  <a:lnTo>
                    <a:pt x="1407" y="8"/>
                  </a:lnTo>
                  <a:lnTo>
                    <a:pt x="1407" y="8"/>
                  </a:lnTo>
                  <a:lnTo>
                    <a:pt x="1407" y="16"/>
                  </a:lnTo>
                  <a:lnTo>
                    <a:pt x="1407" y="16"/>
                  </a:lnTo>
                  <a:lnTo>
                    <a:pt x="1407" y="16"/>
                  </a:lnTo>
                  <a:lnTo>
                    <a:pt x="1407" y="16"/>
                  </a:lnTo>
                  <a:lnTo>
                    <a:pt x="1407" y="16"/>
                  </a:lnTo>
                  <a:lnTo>
                    <a:pt x="1399" y="16"/>
                  </a:lnTo>
                  <a:lnTo>
                    <a:pt x="1399" y="16"/>
                  </a:lnTo>
                  <a:lnTo>
                    <a:pt x="1399" y="8"/>
                  </a:lnTo>
                  <a:close/>
                  <a:moveTo>
                    <a:pt x="1439" y="8"/>
                  </a:moveTo>
                  <a:lnTo>
                    <a:pt x="1439" y="8"/>
                  </a:lnTo>
                  <a:lnTo>
                    <a:pt x="1447" y="8"/>
                  </a:lnTo>
                  <a:lnTo>
                    <a:pt x="1447" y="8"/>
                  </a:lnTo>
                  <a:lnTo>
                    <a:pt x="1447" y="16"/>
                  </a:lnTo>
                  <a:lnTo>
                    <a:pt x="1447" y="16"/>
                  </a:lnTo>
                  <a:lnTo>
                    <a:pt x="1439" y="16"/>
                  </a:lnTo>
                  <a:lnTo>
                    <a:pt x="1439" y="16"/>
                  </a:lnTo>
                  <a:lnTo>
                    <a:pt x="1439" y="8"/>
                  </a:lnTo>
                  <a:close/>
                  <a:moveTo>
                    <a:pt x="1479" y="8"/>
                  </a:moveTo>
                  <a:lnTo>
                    <a:pt x="1487" y="8"/>
                  </a:lnTo>
                  <a:lnTo>
                    <a:pt x="1487" y="16"/>
                  </a:lnTo>
                  <a:lnTo>
                    <a:pt x="1479" y="16"/>
                  </a:lnTo>
                  <a:lnTo>
                    <a:pt x="1479" y="8"/>
                  </a:lnTo>
                  <a:close/>
                  <a:moveTo>
                    <a:pt x="1519" y="8"/>
                  </a:moveTo>
                  <a:lnTo>
                    <a:pt x="1519" y="8"/>
                  </a:lnTo>
                  <a:lnTo>
                    <a:pt x="1527" y="8"/>
                  </a:lnTo>
                  <a:lnTo>
                    <a:pt x="1527" y="8"/>
                  </a:lnTo>
                  <a:lnTo>
                    <a:pt x="1527" y="16"/>
                  </a:lnTo>
                  <a:lnTo>
                    <a:pt x="1527" y="16"/>
                  </a:lnTo>
                  <a:lnTo>
                    <a:pt x="1519" y="16"/>
                  </a:lnTo>
                  <a:lnTo>
                    <a:pt x="1519" y="16"/>
                  </a:lnTo>
                  <a:lnTo>
                    <a:pt x="1519" y="8"/>
                  </a:lnTo>
                  <a:close/>
                  <a:moveTo>
                    <a:pt x="1559" y="8"/>
                  </a:moveTo>
                  <a:lnTo>
                    <a:pt x="1567" y="8"/>
                  </a:lnTo>
                  <a:lnTo>
                    <a:pt x="1567" y="16"/>
                  </a:lnTo>
                  <a:lnTo>
                    <a:pt x="1559" y="16"/>
                  </a:lnTo>
                  <a:lnTo>
                    <a:pt x="1559" y="8"/>
                  </a:lnTo>
                  <a:close/>
                  <a:moveTo>
                    <a:pt x="1599" y="8"/>
                  </a:moveTo>
                  <a:lnTo>
                    <a:pt x="1607" y="8"/>
                  </a:lnTo>
                  <a:lnTo>
                    <a:pt x="1607" y="8"/>
                  </a:lnTo>
                  <a:lnTo>
                    <a:pt x="1607" y="16"/>
                  </a:lnTo>
                  <a:lnTo>
                    <a:pt x="1607" y="16"/>
                  </a:lnTo>
                  <a:lnTo>
                    <a:pt x="1599" y="16"/>
                  </a:lnTo>
                  <a:lnTo>
                    <a:pt x="1599" y="8"/>
                  </a:lnTo>
                  <a:close/>
                  <a:moveTo>
                    <a:pt x="1639" y="8"/>
                  </a:moveTo>
                  <a:lnTo>
                    <a:pt x="1647" y="8"/>
                  </a:lnTo>
                  <a:lnTo>
                    <a:pt x="1647" y="16"/>
                  </a:lnTo>
                  <a:lnTo>
                    <a:pt x="1639" y="16"/>
                  </a:lnTo>
                  <a:lnTo>
                    <a:pt x="1639" y="8"/>
                  </a:lnTo>
                  <a:close/>
                  <a:moveTo>
                    <a:pt x="1679" y="8"/>
                  </a:moveTo>
                  <a:lnTo>
                    <a:pt x="1687" y="8"/>
                  </a:lnTo>
                  <a:lnTo>
                    <a:pt x="1687" y="8"/>
                  </a:lnTo>
                  <a:lnTo>
                    <a:pt x="1687" y="16"/>
                  </a:lnTo>
                  <a:lnTo>
                    <a:pt x="1687" y="16"/>
                  </a:lnTo>
                  <a:lnTo>
                    <a:pt x="1679" y="16"/>
                  </a:lnTo>
                  <a:lnTo>
                    <a:pt x="1679" y="8"/>
                  </a:lnTo>
                  <a:close/>
                  <a:moveTo>
                    <a:pt x="1719" y="8"/>
                  </a:moveTo>
                  <a:lnTo>
                    <a:pt x="1727" y="8"/>
                  </a:lnTo>
                  <a:lnTo>
                    <a:pt x="1727" y="16"/>
                  </a:lnTo>
                  <a:lnTo>
                    <a:pt x="1719" y="16"/>
                  </a:lnTo>
                  <a:lnTo>
                    <a:pt x="1719" y="8"/>
                  </a:lnTo>
                  <a:close/>
                  <a:moveTo>
                    <a:pt x="1759" y="8"/>
                  </a:moveTo>
                  <a:lnTo>
                    <a:pt x="1767" y="8"/>
                  </a:lnTo>
                  <a:lnTo>
                    <a:pt x="1767" y="16"/>
                  </a:lnTo>
                  <a:lnTo>
                    <a:pt x="1759" y="16"/>
                  </a:lnTo>
                  <a:lnTo>
                    <a:pt x="1759" y="8"/>
                  </a:lnTo>
                  <a:close/>
                  <a:moveTo>
                    <a:pt x="1799" y="0"/>
                  </a:moveTo>
                  <a:lnTo>
                    <a:pt x="1807" y="0"/>
                  </a:lnTo>
                  <a:lnTo>
                    <a:pt x="1807" y="8"/>
                  </a:lnTo>
                  <a:lnTo>
                    <a:pt x="1799" y="8"/>
                  </a:lnTo>
                  <a:lnTo>
                    <a:pt x="1799" y="0"/>
                  </a:lnTo>
                  <a:close/>
                  <a:moveTo>
                    <a:pt x="1839" y="0"/>
                  </a:moveTo>
                  <a:lnTo>
                    <a:pt x="1847" y="0"/>
                  </a:lnTo>
                  <a:lnTo>
                    <a:pt x="1847" y="8"/>
                  </a:lnTo>
                  <a:lnTo>
                    <a:pt x="1839" y="8"/>
                  </a:lnTo>
                  <a:lnTo>
                    <a:pt x="1839" y="0"/>
                  </a:lnTo>
                  <a:close/>
                  <a:moveTo>
                    <a:pt x="1879" y="0"/>
                  </a:moveTo>
                  <a:lnTo>
                    <a:pt x="1887" y="0"/>
                  </a:lnTo>
                  <a:lnTo>
                    <a:pt x="1887" y="8"/>
                  </a:lnTo>
                  <a:lnTo>
                    <a:pt x="1879" y="8"/>
                  </a:lnTo>
                  <a:lnTo>
                    <a:pt x="1879" y="0"/>
                  </a:lnTo>
                  <a:close/>
                  <a:moveTo>
                    <a:pt x="1919" y="0"/>
                  </a:moveTo>
                  <a:lnTo>
                    <a:pt x="1927" y="0"/>
                  </a:lnTo>
                  <a:lnTo>
                    <a:pt x="1927" y="8"/>
                  </a:lnTo>
                  <a:lnTo>
                    <a:pt x="1919" y="8"/>
                  </a:lnTo>
                  <a:lnTo>
                    <a:pt x="1919" y="0"/>
                  </a:lnTo>
                  <a:close/>
                  <a:moveTo>
                    <a:pt x="1959" y="0"/>
                  </a:moveTo>
                  <a:lnTo>
                    <a:pt x="1967" y="0"/>
                  </a:lnTo>
                  <a:lnTo>
                    <a:pt x="1967" y="0"/>
                  </a:lnTo>
                  <a:lnTo>
                    <a:pt x="1967" y="8"/>
                  </a:lnTo>
                  <a:lnTo>
                    <a:pt x="1967" y="8"/>
                  </a:lnTo>
                  <a:lnTo>
                    <a:pt x="1959" y="8"/>
                  </a:lnTo>
                  <a:lnTo>
                    <a:pt x="1959" y="0"/>
                  </a:lnTo>
                  <a:close/>
                  <a:moveTo>
                    <a:pt x="1999" y="0"/>
                  </a:moveTo>
                  <a:lnTo>
                    <a:pt x="2007" y="0"/>
                  </a:lnTo>
                  <a:lnTo>
                    <a:pt x="2007" y="8"/>
                  </a:lnTo>
                  <a:lnTo>
                    <a:pt x="1999" y="8"/>
                  </a:lnTo>
                  <a:lnTo>
                    <a:pt x="1999" y="0"/>
                  </a:lnTo>
                  <a:close/>
                  <a:moveTo>
                    <a:pt x="2039" y="0"/>
                  </a:moveTo>
                  <a:lnTo>
                    <a:pt x="2047" y="0"/>
                  </a:lnTo>
                  <a:lnTo>
                    <a:pt x="2047" y="8"/>
                  </a:lnTo>
                  <a:lnTo>
                    <a:pt x="2039" y="8"/>
                  </a:lnTo>
                  <a:lnTo>
                    <a:pt x="2039" y="0"/>
                  </a:lnTo>
                  <a:close/>
                  <a:moveTo>
                    <a:pt x="2079" y="0"/>
                  </a:moveTo>
                  <a:lnTo>
                    <a:pt x="2087" y="0"/>
                  </a:lnTo>
                  <a:lnTo>
                    <a:pt x="2087" y="8"/>
                  </a:lnTo>
                  <a:lnTo>
                    <a:pt x="2079" y="8"/>
                  </a:lnTo>
                  <a:lnTo>
                    <a:pt x="2079" y="0"/>
                  </a:lnTo>
                  <a:close/>
                  <a:moveTo>
                    <a:pt x="2118" y="0"/>
                  </a:moveTo>
                  <a:lnTo>
                    <a:pt x="2126" y="0"/>
                  </a:lnTo>
                  <a:lnTo>
                    <a:pt x="2126" y="8"/>
                  </a:lnTo>
                  <a:lnTo>
                    <a:pt x="2118" y="8"/>
                  </a:lnTo>
                  <a:lnTo>
                    <a:pt x="2118" y="0"/>
                  </a:lnTo>
                  <a:close/>
                  <a:moveTo>
                    <a:pt x="2158" y="0"/>
                  </a:moveTo>
                  <a:lnTo>
                    <a:pt x="2166" y="0"/>
                  </a:lnTo>
                  <a:lnTo>
                    <a:pt x="2166" y="8"/>
                  </a:lnTo>
                  <a:lnTo>
                    <a:pt x="2158" y="8"/>
                  </a:lnTo>
                  <a:lnTo>
                    <a:pt x="2158" y="0"/>
                  </a:lnTo>
                  <a:close/>
                  <a:moveTo>
                    <a:pt x="2198" y="0"/>
                  </a:moveTo>
                  <a:lnTo>
                    <a:pt x="2206" y="0"/>
                  </a:lnTo>
                  <a:lnTo>
                    <a:pt x="2206" y="8"/>
                  </a:lnTo>
                  <a:lnTo>
                    <a:pt x="2198" y="8"/>
                  </a:lnTo>
                  <a:lnTo>
                    <a:pt x="2198" y="0"/>
                  </a:lnTo>
                  <a:close/>
                  <a:moveTo>
                    <a:pt x="2238" y="0"/>
                  </a:moveTo>
                  <a:lnTo>
                    <a:pt x="2246" y="0"/>
                  </a:lnTo>
                  <a:lnTo>
                    <a:pt x="2246" y="0"/>
                  </a:lnTo>
                  <a:lnTo>
                    <a:pt x="2246" y="8"/>
                  </a:lnTo>
                  <a:lnTo>
                    <a:pt x="2246" y="8"/>
                  </a:lnTo>
                  <a:lnTo>
                    <a:pt x="2238" y="8"/>
                  </a:lnTo>
                  <a:lnTo>
                    <a:pt x="2238" y="0"/>
                  </a:lnTo>
                  <a:close/>
                  <a:moveTo>
                    <a:pt x="2278" y="0"/>
                  </a:moveTo>
                  <a:lnTo>
                    <a:pt x="2286" y="0"/>
                  </a:lnTo>
                  <a:lnTo>
                    <a:pt x="2286" y="8"/>
                  </a:lnTo>
                  <a:lnTo>
                    <a:pt x="2278" y="8"/>
                  </a:lnTo>
                  <a:lnTo>
                    <a:pt x="2278" y="0"/>
                  </a:lnTo>
                  <a:close/>
                  <a:moveTo>
                    <a:pt x="2318" y="0"/>
                  </a:moveTo>
                  <a:lnTo>
                    <a:pt x="2326" y="0"/>
                  </a:lnTo>
                  <a:lnTo>
                    <a:pt x="2326" y="8"/>
                  </a:lnTo>
                  <a:lnTo>
                    <a:pt x="2318" y="8"/>
                  </a:lnTo>
                  <a:lnTo>
                    <a:pt x="2318" y="0"/>
                  </a:lnTo>
                  <a:close/>
                  <a:moveTo>
                    <a:pt x="2358" y="0"/>
                  </a:moveTo>
                  <a:lnTo>
                    <a:pt x="2366" y="0"/>
                  </a:lnTo>
                  <a:lnTo>
                    <a:pt x="2366" y="0"/>
                  </a:lnTo>
                  <a:lnTo>
                    <a:pt x="2366" y="8"/>
                  </a:lnTo>
                  <a:lnTo>
                    <a:pt x="2366" y="8"/>
                  </a:lnTo>
                  <a:lnTo>
                    <a:pt x="2358" y="8"/>
                  </a:lnTo>
                  <a:lnTo>
                    <a:pt x="2358" y="0"/>
                  </a:lnTo>
                  <a:close/>
                  <a:moveTo>
                    <a:pt x="2398" y="0"/>
                  </a:moveTo>
                  <a:lnTo>
                    <a:pt x="2406" y="0"/>
                  </a:lnTo>
                  <a:lnTo>
                    <a:pt x="2406" y="8"/>
                  </a:lnTo>
                  <a:lnTo>
                    <a:pt x="2398" y="8"/>
                  </a:lnTo>
                  <a:lnTo>
                    <a:pt x="2398" y="0"/>
                  </a:lnTo>
                  <a:close/>
                  <a:moveTo>
                    <a:pt x="2438" y="0"/>
                  </a:moveTo>
                  <a:lnTo>
                    <a:pt x="2446" y="0"/>
                  </a:lnTo>
                  <a:lnTo>
                    <a:pt x="2446" y="8"/>
                  </a:lnTo>
                  <a:lnTo>
                    <a:pt x="2438" y="8"/>
                  </a:lnTo>
                  <a:lnTo>
                    <a:pt x="2438" y="0"/>
                  </a:lnTo>
                  <a:close/>
                  <a:moveTo>
                    <a:pt x="2478" y="0"/>
                  </a:moveTo>
                  <a:lnTo>
                    <a:pt x="2486" y="0"/>
                  </a:lnTo>
                  <a:lnTo>
                    <a:pt x="2486" y="8"/>
                  </a:lnTo>
                  <a:lnTo>
                    <a:pt x="2478" y="8"/>
                  </a:lnTo>
                  <a:lnTo>
                    <a:pt x="2478" y="0"/>
                  </a:lnTo>
                  <a:close/>
                  <a:moveTo>
                    <a:pt x="2518" y="0"/>
                  </a:moveTo>
                  <a:lnTo>
                    <a:pt x="2526" y="0"/>
                  </a:lnTo>
                  <a:lnTo>
                    <a:pt x="2526" y="8"/>
                  </a:lnTo>
                  <a:lnTo>
                    <a:pt x="2518" y="8"/>
                  </a:lnTo>
                  <a:lnTo>
                    <a:pt x="2518" y="0"/>
                  </a:lnTo>
                  <a:close/>
                  <a:moveTo>
                    <a:pt x="2558" y="0"/>
                  </a:moveTo>
                  <a:lnTo>
                    <a:pt x="2566" y="0"/>
                  </a:lnTo>
                  <a:lnTo>
                    <a:pt x="2566" y="8"/>
                  </a:lnTo>
                  <a:lnTo>
                    <a:pt x="2558" y="8"/>
                  </a:lnTo>
                  <a:lnTo>
                    <a:pt x="2558" y="0"/>
                  </a:lnTo>
                  <a:close/>
                  <a:moveTo>
                    <a:pt x="2598" y="0"/>
                  </a:moveTo>
                  <a:lnTo>
                    <a:pt x="2606" y="0"/>
                  </a:lnTo>
                  <a:lnTo>
                    <a:pt x="2606" y="8"/>
                  </a:lnTo>
                  <a:lnTo>
                    <a:pt x="2598" y="8"/>
                  </a:lnTo>
                  <a:lnTo>
                    <a:pt x="2598" y="0"/>
                  </a:lnTo>
                  <a:close/>
                  <a:moveTo>
                    <a:pt x="2638" y="0"/>
                  </a:moveTo>
                  <a:lnTo>
                    <a:pt x="2638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46" y="8"/>
                  </a:lnTo>
                  <a:lnTo>
                    <a:pt x="2646" y="8"/>
                  </a:lnTo>
                  <a:lnTo>
                    <a:pt x="2646" y="8"/>
                  </a:lnTo>
                  <a:lnTo>
                    <a:pt x="2646" y="8"/>
                  </a:lnTo>
                  <a:lnTo>
                    <a:pt x="2646" y="8"/>
                  </a:lnTo>
                  <a:lnTo>
                    <a:pt x="2638" y="8"/>
                  </a:lnTo>
                  <a:lnTo>
                    <a:pt x="2638" y="8"/>
                  </a:lnTo>
                  <a:lnTo>
                    <a:pt x="2638" y="0"/>
                  </a:lnTo>
                  <a:close/>
                  <a:moveTo>
                    <a:pt x="2678" y="0"/>
                  </a:moveTo>
                  <a:lnTo>
                    <a:pt x="2686" y="0"/>
                  </a:lnTo>
                  <a:lnTo>
                    <a:pt x="2686" y="8"/>
                  </a:lnTo>
                  <a:lnTo>
                    <a:pt x="2678" y="8"/>
                  </a:lnTo>
                  <a:lnTo>
                    <a:pt x="2678" y="0"/>
                  </a:lnTo>
                  <a:close/>
                  <a:moveTo>
                    <a:pt x="2718" y="0"/>
                  </a:moveTo>
                  <a:lnTo>
                    <a:pt x="2726" y="0"/>
                  </a:lnTo>
                  <a:lnTo>
                    <a:pt x="2726" y="0"/>
                  </a:lnTo>
                  <a:lnTo>
                    <a:pt x="2726" y="0"/>
                  </a:lnTo>
                  <a:lnTo>
                    <a:pt x="2726" y="0"/>
                  </a:lnTo>
                  <a:lnTo>
                    <a:pt x="2726" y="8"/>
                  </a:lnTo>
                  <a:lnTo>
                    <a:pt x="2726" y="8"/>
                  </a:lnTo>
                  <a:lnTo>
                    <a:pt x="2726" y="8"/>
                  </a:lnTo>
                  <a:lnTo>
                    <a:pt x="2726" y="8"/>
                  </a:lnTo>
                  <a:lnTo>
                    <a:pt x="2718" y="8"/>
                  </a:lnTo>
                  <a:lnTo>
                    <a:pt x="2718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4" name="Freeform 9"/>
            <p:cNvSpPr>
              <a:spLocks/>
            </p:cNvSpPr>
            <p:nvPr/>
          </p:nvSpPr>
          <p:spPr bwMode="auto">
            <a:xfrm>
              <a:off x="2376488" y="1430338"/>
              <a:ext cx="4378325" cy="63500"/>
            </a:xfrm>
            <a:custGeom>
              <a:avLst/>
              <a:gdLst/>
              <a:ahLst/>
              <a:cxnLst>
                <a:cxn ang="0">
                  <a:pos x="16" y="40"/>
                </a:cxn>
                <a:cxn ang="0">
                  <a:pos x="64" y="40"/>
                </a:cxn>
                <a:cxn ang="0">
                  <a:pos x="120" y="40"/>
                </a:cxn>
                <a:cxn ang="0">
                  <a:pos x="168" y="40"/>
                </a:cxn>
                <a:cxn ang="0">
                  <a:pos x="224" y="32"/>
                </a:cxn>
                <a:cxn ang="0">
                  <a:pos x="280" y="32"/>
                </a:cxn>
                <a:cxn ang="0">
                  <a:pos x="312" y="32"/>
                </a:cxn>
                <a:cxn ang="0">
                  <a:pos x="352" y="32"/>
                </a:cxn>
                <a:cxn ang="0">
                  <a:pos x="400" y="32"/>
                </a:cxn>
                <a:cxn ang="0">
                  <a:pos x="456" y="32"/>
                </a:cxn>
                <a:cxn ang="0">
                  <a:pos x="512" y="32"/>
                </a:cxn>
                <a:cxn ang="0">
                  <a:pos x="624" y="32"/>
                </a:cxn>
                <a:cxn ang="0">
                  <a:pos x="959" y="24"/>
                </a:cxn>
                <a:cxn ang="0">
                  <a:pos x="1183" y="8"/>
                </a:cxn>
                <a:cxn ang="0">
                  <a:pos x="1215" y="8"/>
                </a:cxn>
                <a:cxn ang="0">
                  <a:pos x="1239" y="8"/>
                </a:cxn>
                <a:cxn ang="0">
                  <a:pos x="1271" y="8"/>
                </a:cxn>
                <a:cxn ang="0">
                  <a:pos x="1303" y="8"/>
                </a:cxn>
                <a:cxn ang="0">
                  <a:pos x="1311" y="0"/>
                </a:cxn>
                <a:cxn ang="0">
                  <a:pos x="1335" y="0"/>
                </a:cxn>
                <a:cxn ang="0">
                  <a:pos x="1343" y="0"/>
                </a:cxn>
                <a:cxn ang="0">
                  <a:pos x="1351" y="0"/>
                </a:cxn>
                <a:cxn ang="0">
                  <a:pos x="1359" y="0"/>
                </a:cxn>
                <a:cxn ang="0">
                  <a:pos x="1367" y="0"/>
                </a:cxn>
                <a:cxn ang="0">
                  <a:pos x="1367" y="0"/>
                </a:cxn>
                <a:cxn ang="0">
                  <a:pos x="1375" y="0"/>
                </a:cxn>
                <a:cxn ang="0">
                  <a:pos x="1383" y="0"/>
                </a:cxn>
                <a:cxn ang="0">
                  <a:pos x="1383" y="0"/>
                </a:cxn>
                <a:cxn ang="0">
                  <a:pos x="1391" y="0"/>
                </a:cxn>
                <a:cxn ang="0">
                  <a:pos x="1399" y="0"/>
                </a:cxn>
                <a:cxn ang="0">
                  <a:pos x="1407" y="0"/>
                </a:cxn>
                <a:cxn ang="0">
                  <a:pos x="1415" y="0"/>
                </a:cxn>
                <a:cxn ang="0">
                  <a:pos x="1431" y="0"/>
                </a:cxn>
                <a:cxn ang="0">
                  <a:pos x="1447" y="8"/>
                </a:cxn>
                <a:cxn ang="0">
                  <a:pos x="1463" y="8"/>
                </a:cxn>
                <a:cxn ang="0">
                  <a:pos x="1495" y="8"/>
                </a:cxn>
                <a:cxn ang="0">
                  <a:pos x="1519" y="8"/>
                </a:cxn>
                <a:cxn ang="0">
                  <a:pos x="1631" y="8"/>
                </a:cxn>
                <a:cxn ang="0">
                  <a:pos x="1967" y="24"/>
                </a:cxn>
                <a:cxn ang="0">
                  <a:pos x="2190" y="32"/>
                </a:cxn>
                <a:cxn ang="0">
                  <a:pos x="2246" y="32"/>
                </a:cxn>
                <a:cxn ang="0">
                  <a:pos x="2302" y="32"/>
                </a:cxn>
                <a:cxn ang="0">
                  <a:pos x="2334" y="32"/>
                </a:cxn>
                <a:cxn ang="0">
                  <a:pos x="2374" y="32"/>
                </a:cxn>
                <a:cxn ang="0">
                  <a:pos x="2422" y="32"/>
                </a:cxn>
                <a:cxn ang="0">
                  <a:pos x="2478" y="32"/>
                </a:cxn>
                <a:cxn ang="0">
                  <a:pos x="2534" y="32"/>
                </a:cxn>
                <a:cxn ang="0">
                  <a:pos x="2582" y="40"/>
                </a:cxn>
                <a:cxn ang="0">
                  <a:pos x="2638" y="40"/>
                </a:cxn>
                <a:cxn ang="0">
                  <a:pos x="2670" y="40"/>
                </a:cxn>
                <a:cxn ang="0">
                  <a:pos x="2710" y="40"/>
                </a:cxn>
                <a:cxn ang="0">
                  <a:pos x="2742" y="40"/>
                </a:cxn>
                <a:cxn ang="0">
                  <a:pos x="2750" y="40"/>
                </a:cxn>
              </a:cxnLst>
              <a:rect l="0" t="0" r="r" b="b"/>
              <a:pathLst>
                <a:path w="2758" h="40">
                  <a:moveTo>
                    <a:pt x="0" y="40"/>
                  </a:moveTo>
                  <a:lnTo>
                    <a:pt x="0" y="40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16" y="40"/>
                  </a:lnTo>
                  <a:lnTo>
                    <a:pt x="32" y="40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64" y="40"/>
                  </a:lnTo>
                  <a:lnTo>
                    <a:pt x="64" y="40"/>
                  </a:lnTo>
                  <a:lnTo>
                    <a:pt x="72" y="40"/>
                  </a:lnTo>
                  <a:lnTo>
                    <a:pt x="88" y="40"/>
                  </a:lnTo>
                  <a:lnTo>
                    <a:pt x="112" y="40"/>
                  </a:lnTo>
                  <a:lnTo>
                    <a:pt x="120" y="40"/>
                  </a:lnTo>
                  <a:lnTo>
                    <a:pt x="120" y="40"/>
                  </a:lnTo>
                  <a:lnTo>
                    <a:pt x="120" y="40"/>
                  </a:lnTo>
                  <a:lnTo>
                    <a:pt x="120" y="40"/>
                  </a:lnTo>
                  <a:lnTo>
                    <a:pt x="128" y="40"/>
                  </a:lnTo>
                  <a:lnTo>
                    <a:pt x="144" y="40"/>
                  </a:lnTo>
                  <a:lnTo>
                    <a:pt x="168" y="40"/>
                  </a:lnTo>
                  <a:lnTo>
                    <a:pt x="168" y="40"/>
                  </a:lnTo>
                  <a:lnTo>
                    <a:pt x="168" y="40"/>
                  </a:lnTo>
                  <a:lnTo>
                    <a:pt x="176" y="40"/>
                  </a:lnTo>
                  <a:lnTo>
                    <a:pt x="176" y="40"/>
                  </a:lnTo>
                  <a:lnTo>
                    <a:pt x="184" y="40"/>
                  </a:lnTo>
                  <a:lnTo>
                    <a:pt x="200" y="32"/>
                  </a:lnTo>
                  <a:lnTo>
                    <a:pt x="224" y="32"/>
                  </a:lnTo>
                  <a:lnTo>
                    <a:pt x="224" y="32"/>
                  </a:lnTo>
                  <a:lnTo>
                    <a:pt x="224" y="32"/>
                  </a:lnTo>
                  <a:lnTo>
                    <a:pt x="224" y="32"/>
                  </a:lnTo>
                  <a:lnTo>
                    <a:pt x="232" y="32"/>
                  </a:lnTo>
                  <a:lnTo>
                    <a:pt x="240" y="32"/>
                  </a:lnTo>
                  <a:lnTo>
                    <a:pt x="256" y="32"/>
                  </a:lnTo>
                  <a:lnTo>
                    <a:pt x="280" y="32"/>
                  </a:lnTo>
                  <a:lnTo>
                    <a:pt x="280" y="32"/>
                  </a:lnTo>
                  <a:lnTo>
                    <a:pt x="280" y="32"/>
                  </a:lnTo>
                  <a:lnTo>
                    <a:pt x="288" y="32"/>
                  </a:lnTo>
                  <a:lnTo>
                    <a:pt x="288" y="32"/>
                  </a:lnTo>
                  <a:lnTo>
                    <a:pt x="296" y="32"/>
                  </a:lnTo>
                  <a:lnTo>
                    <a:pt x="312" y="32"/>
                  </a:lnTo>
                  <a:lnTo>
                    <a:pt x="336" y="32"/>
                  </a:lnTo>
                  <a:lnTo>
                    <a:pt x="336" y="32"/>
                  </a:lnTo>
                  <a:lnTo>
                    <a:pt x="336" y="32"/>
                  </a:lnTo>
                  <a:lnTo>
                    <a:pt x="344" y="32"/>
                  </a:lnTo>
                  <a:lnTo>
                    <a:pt x="344" y="32"/>
                  </a:lnTo>
                  <a:lnTo>
                    <a:pt x="352" y="32"/>
                  </a:lnTo>
                  <a:lnTo>
                    <a:pt x="368" y="32"/>
                  </a:lnTo>
                  <a:lnTo>
                    <a:pt x="392" y="32"/>
                  </a:lnTo>
                  <a:lnTo>
                    <a:pt x="400" y="32"/>
                  </a:lnTo>
                  <a:lnTo>
                    <a:pt x="400" y="32"/>
                  </a:lnTo>
                  <a:lnTo>
                    <a:pt x="400" y="32"/>
                  </a:lnTo>
                  <a:lnTo>
                    <a:pt x="400" y="32"/>
                  </a:lnTo>
                  <a:lnTo>
                    <a:pt x="408" y="32"/>
                  </a:lnTo>
                  <a:lnTo>
                    <a:pt x="424" y="32"/>
                  </a:lnTo>
                  <a:lnTo>
                    <a:pt x="456" y="32"/>
                  </a:lnTo>
                  <a:lnTo>
                    <a:pt x="456" y="32"/>
                  </a:lnTo>
                  <a:lnTo>
                    <a:pt x="456" y="32"/>
                  </a:lnTo>
                  <a:lnTo>
                    <a:pt x="456" y="32"/>
                  </a:lnTo>
                  <a:lnTo>
                    <a:pt x="456" y="32"/>
                  </a:lnTo>
                  <a:lnTo>
                    <a:pt x="464" y="32"/>
                  </a:lnTo>
                  <a:lnTo>
                    <a:pt x="480" y="32"/>
                  </a:lnTo>
                  <a:lnTo>
                    <a:pt x="504" y="32"/>
                  </a:lnTo>
                  <a:lnTo>
                    <a:pt x="504" y="32"/>
                  </a:lnTo>
                  <a:lnTo>
                    <a:pt x="512" y="32"/>
                  </a:lnTo>
                  <a:lnTo>
                    <a:pt x="512" y="32"/>
                  </a:lnTo>
                  <a:lnTo>
                    <a:pt x="512" y="32"/>
                  </a:lnTo>
                  <a:lnTo>
                    <a:pt x="520" y="32"/>
                  </a:lnTo>
                  <a:lnTo>
                    <a:pt x="536" y="32"/>
                  </a:lnTo>
                  <a:lnTo>
                    <a:pt x="568" y="32"/>
                  </a:lnTo>
                  <a:lnTo>
                    <a:pt x="624" y="32"/>
                  </a:lnTo>
                  <a:lnTo>
                    <a:pt x="671" y="32"/>
                  </a:lnTo>
                  <a:lnTo>
                    <a:pt x="727" y="32"/>
                  </a:lnTo>
                  <a:lnTo>
                    <a:pt x="783" y="24"/>
                  </a:lnTo>
                  <a:lnTo>
                    <a:pt x="847" y="24"/>
                  </a:lnTo>
                  <a:lnTo>
                    <a:pt x="903" y="24"/>
                  </a:lnTo>
                  <a:lnTo>
                    <a:pt x="959" y="24"/>
                  </a:lnTo>
                  <a:lnTo>
                    <a:pt x="1015" y="16"/>
                  </a:lnTo>
                  <a:lnTo>
                    <a:pt x="1071" y="16"/>
                  </a:lnTo>
                  <a:lnTo>
                    <a:pt x="1127" y="8"/>
                  </a:lnTo>
                  <a:lnTo>
                    <a:pt x="1183" y="8"/>
                  </a:lnTo>
                  <a:lnTo>
                    <a:pt x="1183" y="8"/>
                  </a:lnTo>
                  <a:lnTo>
                    <a:pt x="1183" y="8"/>
                  </a:lnTo>
                  <a:lnTo>
                    <a:pt x="1191" y="8"/>
                  </a:lnTo>
                  <a:lnTo>
                    <a:pt x="1191" y="8"/>
                  </a:lnTo>
                  <a:lnTo>
                    <a:pt x="1199" y="8"/>
                  </a:lnTo>
                  <a:lnTo>
                    <a:pt x="1215" y="8"/>
                  </a:lnTo>
                  <a:lnTo>
                    <a:pt x="1215" y="8"/>
                  </a:lnTo>
                  <a:lnTo>
                    <a:pt x="1215" y="8"/>
                  </a:lnTo>
                  <a:lnTo>
                    <a:pt x="1215" y="8"/>
                  </a:lnTo>
                  <a:lnTo>
                    <a:pt x="1215" y="8"/>
                  </a:lnTo>
                  <a:lnTo>
                    <a:pt x="1223" y="8"/>
                  </a:lnTo>
                  <a:lnTo>
                    <a:pt x="1239" y="8"/>
                  </a:lnTo>
                  <a:lnTo>
                    <a:pt x="1239" y="8"/>
                  </a:lnTo>
                  <a:lnTo>
                    <a:pt x="1239" y="8"/>
                  </a:lnTo>
                  <a:lnTo>
                    <a:pt x="1239" y="8"/>
                  </a:lnTo>
                  <a:lnTo>
                    <a:pt x="1247" y="8"/>
                  </a:lnTo>
                  <a:lnTo>
                    <a:pt x="1255" y="8"/>
                  </a:lnTo>
                  <a:lnTo>
                    <a:pt x="1271" y="8"/>
                  </a:lnTo>
                  <a:lnTo>
                    <a:pt x="1271" y="8"/>
                  </a:lnTo>
                  <a:lnTo>
                    <a:pt x="1271" y="8"/>
                  </a:lnTo>
                  <a:lnTo>
                    <a:pt x="1271" y="8"/>
                  </a:lnTo>
                  <a:lnTo>
                    <a:pt x="1279" y="8"/>
                  </a:lnTo>
                  <a:lnTo>
                    <a:pt x="1279" y="8"/>
                  </a:lnTo>
                  <a:lnTo>
                    <a:pt x="1295" y="8"/>
                  </a:lnTo>
                  <a:lnTo>
                    <a:pt x="1295" y="8"/>
                  </a:lnTo>
                  <a:lnTo>
                    <a:pt x="1303" y="8"/>
                  </a:lnTo>
                  <a:lnTo>
                    <a:pt x="1303" y="8"/>
                  </a:lnTo>
                  <a:lnTo>
                    <a:pt x="1303" y="8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319" y="0"/>
                  </a:lnTo>
                  <a:lnTo>
                    <a:pt x="1327" y="0"/>
                  </a:lnTo>
                  <a:lnTo>
                    <a:pt x="1327" y="0"/>
                  </a:lnTo>
                  <a:lnTo>
                    <a:pt x="1327" y="0"/>
                  </a:lnTo>
                  <a:lnTo>
                    <a:pt x="1327" y="0"/>
                  </a:lnTo>
                  <a:lnTo>
                    <a:pt x="1335" y="0"/>
                  </a:lnTo>
                  <a:lnTo>
                    <a:pt x="1335" y="0"/>
                  </a:lnTo>
                  <a:lnTo>
                    <a:pt x="1335" y="0"/>
                  </a:lnTo>
                  <a:lnTo>
                    <a:pt x="1335" y="0"/>
                  </a:lnTo>
                  <a:lnTo>
                    <a:pt x="1335" y="0"/>
                  </a:lnTo>
                  <a:lnTo>
                    <a:pt x="1343" y="0"/>
                  </a:lnTo>
                  <a:lnTo>
                    <a:pt x="1343" y="0"/>
                  </a:lnTo>
                  <a:lnTo>
                    <a:pt x="1343" y="0"/>
                  </a:lnTo>
                  <a:lnTo>
                    <a:pt x="1343" y="0"/>
                  </a:lnTo>
                  <a:lnTo>
                    <a:pt x="1343" y="0"/>
                  </a:lnTo>
                  <a:lnTo>
                    <a:pt x="1343" y="0"/>
                  </a:lnTo>
                  <a:lnTo>
                    <a:pt x="1351" y="0"/>
                  </a:lnTo>
                  <a:lnTo>
                    <a:pt x="1351" y="0"/>
                  </a:lnTo>
                  <a:lnTo>
                    <a:pt x="1351" y="0"/>
                  </a:lnTo>
                  <a:lnTo>
                    <a:pt x="1351" y="0"/>
                  </a:lnTo>
                  <a:lnTo>
                    <a:pt x="1359" y="0"/>
                  </a:lnTo>
                  <a:lnTo>
                    <a:pt x="1359" y="0"/>
                  </a:lnTo>
                  <a:lnTo>
                    <a:pt x="1359" y="0"/>
                  </a:lnTo>
                  <a:lnTo>
                    <a:pt x="1359" y="0"/>
                  </a:lnTo>
                  <a:lnTo>
                    <a:pt x="1359" y="0"/>
                  </a:lnTo>
                  <a:lnTo>
                    <a:pt x="1359" y="0"/>
                  </a:lnTo>
                  <a:lnTo>
                    <a:pt x="1359" y="0"/>
                  </a:lnTo>
                  <a:lnTo>
                    <a:pt x="1359" y="0"/>
                  </a:lnTo>
                  <a:lnTo>
                    <a:pt x="1367" y="0"/>
                  </a:lnTo>
                  <a:lnTo>
                    <a:pt x="1367" y="0"/>
                  </a:lnTo>
                  <a:lnTo>
                    <a:pt x="1367" y="0"/>
                  </a:lnTo>
                  <a:lnTo>
                    <a:pt x="1367" y="0"/>
                  </a:lnTo>
                  <a:lnTo>
                    <a:pt x="1367" y="0"/>
                  </a:lnTo>
                  <a:lnTo>
                    <a:pt x="1367" y="0"/>
                  </a:lnTo>
                  <a:lnTo>
                    <a:pt x="1367" y="0"/>
                  </a:lnTo>
                  <a:lnTo>
                    <a:pt x="1367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75" y="0"/>
                  </a:lnTo>
                  <a:lnTo>
                    <a:pt x="1383" y="0"/>
                  </a:lnTo>
                  <a:lnTo>
                    <a:pt x="1383" y="0"/>
                  </a:lnTo>
                  <a:lnTo>
                    <a:pt x="1383" y="0"/>
                  </a:lnTo>
                  <a:lnTo>
                    <a:pt x="1383" y="0"/>
                  </a:lnTo>
                  <a:lnTo>
                    <a:pt x="1383" y="0"/>
                  </a:lnTo>
                  <a:lnTo>
                    <a:pt x="1383" y="0"/>
                  </a:lnTo>
                  <a:lnTo>
                    <a:pt x="1383" y="0"/>
                  </a:lnTo>
                  <a:lnTo>
                    <a:pt x="1383" y="0"/>
                  </a:lnTo>
                  <a:lnTo>
                    <a:pt x="1383" y="0"/>
                  </a:lnTo>
                  <a:lnTo>
                    <a:pt x="1391" y="0"/>
                  </a:lnTo>
                  <a:lnTo>
                    <a:pt x="1391" y="0"/>
                  </a:lnTo>
                  <a:lnTo>
                    <a:pt x="1391" y="0"/>
                  </a:lnTo>
                  <a:lnTo>
                    <a:pt x="1391" y="0"/>
                  </a:lnTo>
                  <a:lnTo>
                    <a:pt x="1391" y="0"/>
                  </a:lnTo>
                  <a:lnTo>
                    <a:pt x="1391" y="0"/>
                  </a:lnTo>
                  <a:lnTo>
                    <a:pt x="1391" y="0"/>
                  </a:lnTo>
                  <a:lnTo>
                    <a:pt x="1391" y="0"/>
                  </a:lnTo>
                  <a:lnTo>
                    <a:pt x="1399" y="0"/>
                  </a:lnTo>
                  <a:lnTo>
                    <a:pt x="1399" y="0"/>
                  </a:lnTo>
                  <a:lnTo>
                    <a:pt x="1399" y="0"/>
                  </a:lnTo>
                  <a:lnTo>
                    <a:pt x="1399" y="0"/>
                  </a:lnTo>
                  <a:lnTo>
                    <a:pt x="1399" y="0"/>
                  </a:lnTo>
                  <a:lnTo>
                    <a:pt x="1399" y="0"/>
                  </a:lnTo>
                  <a:lnTo>
                    <a:pt x="1399" y="0"/>
                  </a:lnTo>
                  <a:lnTo>
                    <a:pt x="1407" y="0"/>
                  </a:lnTo>
                  <a:lnTo>
                    <a:pt x="1407" y="0"/>
                  </a:lnTo>
                  <a:lnTo>
                    <a:pt x="1407" y="0"/>
                  </a:lnTo>
                  <a:lnTo>
                    <a:pt x="1407" y="0"/>
                  </a:lnTo>
                  <a:lnTo>
                    <a:pt x="1415" y="0"/>
                  </a:lnTo>
                  <a:lnTo>
                    <a:pt x="1415" y="0"/>
                  </a:lnTo>
                  <a:lnTo>
                    <a:pt x="1415" y="0"/>
                  </a:lnTo>
                  <a:lnTo>
                    <a:pt x="1415" y="0"/>
                  </a:lnTo>
                  <a:lnTo>
                    <a:pt x="1423" y="0"/>
                  </a:lnTo>
                  <a:lnTo>
                    <a:pt x="1423" y="0"/>
                  </a:lnTo>
                  <a:lnTo>
                    <a:pt x="1423" y="0"/>
                  </a:lnTo>
                  <a:lnTo>
                    <a:pt x="1423" y="0"/>
                  </a:lnTo>
                  <a:lnTo>
                    <a:pt x="1431" y="0"/>
                  </a:lnTo>
                  <a:lnTo>
                    <a:pt x="1431" y="0"/>
                  </a:lnTo>
                  <a:lnTo>
                    <a:pt x="1439" y="0"/>
                  </a:lnTo>
                  <a:lnTo>
                    <a:pt x="1439" y="0"/>
                  </a:lnTo>
                  <a:lnTo>
                    <a:pt x="1439" y="0"/>
                  </a:lnTo>
                  <a:lnTo>
                    <a:pt x="1439" y="0"/>
                  </a:lnTo>
                  <a:lnTo>
                    <a:pt x="1447" y="8"/>
                  </a:lnTo>
                  <a:lnTo>
                    <a:pt x="1447" y="8"/>
                  </a:lnTo>
                  <a:lnTo>
                    <a:pt x="1455" y="8"/>
                  </a:lnTo>
                  <a:lnTo>
                    <a:pt x="1455" y="8"/>
                  </a:lnTo>
                  <a:lnTo>
                    <a:pt x="1455" y="8"/>
                  </a:lnTo>
                  <a:lnTo>
                    <a:pt x="1463" y="8"/>
                  </a:lnTo>
                  <a:lnTo>
                    <a:pt x="1463" y="8"/>
                  </a:lnTo>
                  <a:lnTo>
                    <a:pt x="1463" y="8"/>
                  </a:lnTo>
                  <a:lnTo>
                    <a:pt x="1471" y="8"/>
                  </a:lnTo>
                  <a:lnTo>
                    <a:pt x="1471" y="8"/>
                  </a:lnTo>
                  <a:lnTo>
                    <a:pt x="1479" y="8"/>
                  </a:lnTo>
                  <a:lnTo>
                    <a:pt x="1487" y="8"/>
                  </a:lnTo>
                  <a:lnTo>
                    <a:pt x="1495" y="8"/>
                  </a:lnTo>
                  <a:lnTo>
                    <a:pt x="1495" y="8"/>
                  </a:lnTo>
                  <a:lnTo>
                    <a:pt x="1495" y="8"/>
                  </a:lnTo>
                  <a:lnTo>
                    <a:pt x="1495" y="8"/>
                  </a:lnTo>
                  <a:lnTo>
                    <a:pt x="1503" y="8"/>
                  </a:lnTo>
                  <a:lnTo>
                    <a:pt x="1519" y="8"/>
                  </a:lnTo>
                  <a:lnTo>
                    <a:pt x="1519" y="8"/>
                  </a:lnTo>
                  <a:lnTo>
                    <a:pt x="1519" y="8"/>
                  </a:lnTo>
                  <a:lnTo>
                    <a:pt x="1519" y="8"/>
                  </a:lnTo>
                  <a:lnTo>
                    <a:pt x="1527" y="8"/>
                  </a:lnTo>
                  <a:lnTo>
                    <a:pt x="1535" y="8"/>
                  </a:lnTo>
                  <a:lnTo>
                    <a:pt x="1551" y="8"/>
                  </a:lnTo>
                  <a:lnTo>
                    <a:pt x="1575" y="8"/>
                  </a:lnTo>
                  <a:lnTo>
                    <a:pt x="1631" y="8"/>
                  </a:lnTo>
                  <a:lnTo>
                    <a:pt x="1687" y="16"/>
                  </a:lnTo>
                  <a:lnTo>
                    <a:pt x="1751" y="16"/>
                  </a:lnTo>
                  <a:lnTo>
                    <a:pt x="1799" y="24"/>
                  </a:lnTo>
                  <a:lnTo>
                    <a:pt x="1855" y="24"/>
                  </a:lnTo>
                  <a:lnTo>
                    <a:pt x="1911" y="24"/>
                  </a:lnTo>
                  <a:lnTo>
                    <a:pt x="1967" y="24"/>
                  </a:lnTo>
                  <a:lnTo>
                    <a:pt x="2023" y="32"/>
                  </a:lnTo>
                  <a:lnTo>
                    <a:pt x="2079" y="32"/>
                  </a:lnTo>
                  <a:lnTo>
                    <a:pt x="2134" y="32"/>
                  </a:lnTo>
                  <a:lnTo>
                    <a:pt x="2190" y="32"/>
                  </a:lnTo>
                  <a:lnTo>
                    <a:pt x="2190" y="32"/>
                  </a:lnTo>
                  <a:lnTo>
                    <a:pt x="2190" y="32"/>
                  </a:lnTo>
                  <a:lnTo>
                    <a:pt x="2198" y="32"/>
                  </a:lnTo>
                  <a:lnTo>
                    <a:pt x="2198" y="32"/>
                  </a:lnTo>
                  <a:lnTo>
                    <a:pt x="2206" y="32"/>
                  </a:lnTo>
                  <a:lnTo>
                    <a:pt x="2222" y="32"/>
                  </a:lnTo>
                  <a:lnTo>
                    <a:pt x="2246" y="32"/>
                  </a:lnTo>
                  <a:lnTo>
                    <a:pt x="2246" y="32"/>
                  </a:lnTo>
                  <a:lnTo>
                    <a:pt x="2246" y="32"/>
                  </a:lnTo>
                  <a:lnTo>
                    <a:pt x="2246" y="32"/>
                  </a:lnTo>
                  <a:lnTo>
                    <a:pt x="2254" y="32"/>
                  </a:lnTo>
                  <a:lnTo>
                    <a:pt x="2262" y="32"/>
                  </a:lnTo>
                  <a:lnTo>
                    <a:pt x="2278" y="32"/>
                  </a:lnTo>
                  <a:lnTo>
                    <a:pt x="2302" y="32"/>
                  </a:lnTo>
                  <a:lnTo>
                    <a:pt x="2302" y="32"/>
                  </a:lnTo>
                  <a:lnTo>
                    <a:pt x="2310" y="32"/>
                  </a:lnTo>
                  <a:lnTo>
                    <a:pt x="2310" y="32"/>
                  </a:lnTo>
                  <a:lnTo>
                    <a:pt x="2310" y="32"/>
                  </a:lnTo>
                  <a:lnTo>
                    <a:pt x="2318" y="32"/>
                  </a:lnTo>
                  <a:lnTo>
                    <a:pt x="2334" y="32"/>
                  </a:lnTo>
                  <a:lnTo>
                    <a:pt x="2366" y="32"/>
                  </a:lnTo>
                  <a:lnTo>
                    <a:pt x="2366" y="32"/>
                  </a:lnTo>
                  <a:lnTo>
                    <a:pt x="2366" y="32"/>
                  </a:lnTo>
                  <a:lnTo>
                    <a:pt x="2366" y="32"/>
                  </a:lnTo>
                  <a:lnTo>
                    <a:pt x="2366" y="32"/>
                  </a:lnTo>
                  <a:lnTo>
                    <a:pt x="2374" y="32"/>
                  </a:lnTo>
                  <a:lnTo>
                    <a:pt x="2390" y="32"/>
                  </a:lnTo>
                  <a:lnTo>
                    <a:pt x="2414" y="32"/>
                  </a:lnTo>
                  <a:lnTo>
                    <a:pt x="2414" y="32"/>
                  </a:lnTo>
                  <a:lnTo>
                    <a:pt x="2422" y="32"/>
                  </a:lnTo>
                  <a:lnTo>
                    <a:pt x="2422" y="32"/>
                  </a:lnTo>
                  <a:lnTo>
                    <a:pt x="2422" y="32"/>
                  </a:lnTo>
                  <a:lnTo>
                    <a:pt x="2430" y="32"/>
                  </a:lnTo>
                  <a:lnTo>
                    <a:pt x="2446" y="32"/>
                  </a:lnTo>
                  <a:lnTo>
                    <a:pt x="2478" y="32"/>
                  </a:lnTo>
                  <a:lnTo>
                    <a:pt x="2478" y="32"/>
                  </a:lnTo>
                  <a:lnTo>
                    <a:pt x="2478" y="32"/>
                  </a:lnTo>
                  <a:lnTo>
                    <a:pt x="2478" y="32"/>
                  </a:lnTo>
                  <a:lnTo>
                    <a:pt x="2486" y="32"/>
                  </a:lnTo>
                  <a:lnTo>
                    <a:pt x="2486" y="32"/>
                  </a:lnTo>
                  <a:lnTo>
                    <a:pt x="2502" y="32"/>
                  </a:lnTo>
                  <a:lnTo>
                    <a:pt x="2526" y="32"/>
                  </a:lnTo>
                  <a:lnTo>
                    <a:pt x="2534" y="32"/>
                  </a:lnTo>
                  <a:lnTo>
                    <a:pt x="2534" y="32"/>
                  </a:lnTo>
                  <a:lnTo>
                    <a:pt x="2534" y="32"/>
                  </a:lnTo>
                  <a:lnTo>
                    <a:pt x="2534" y="32"/>
                  </a:lnTo>
                  <a:lnTo>
                    <a:pt x="2542" y="32"/>
                  </a:lnTo>
                  <a:lnTo>
                    <a:pt x="2558" y="32"/>
                  </a:lnTo>
                  <a:lnTo>
                    <a:pt x="2582" y="40"/>
                  </a:lnTo>
                  <a:lnTo>
                    <a:pt x="2582" y="40"/>
                  </a:lnTo>
                  <a:lnTo>
                    <a:pt x="2582" y="40"/>
                  </a:lnTo>
                  <a:lnTo>
                    <a:pt x="2590" y="40"/>
                  </a:lnTo>
                  <a:lnTo>
                    <a:pt x="2590" y="40"/>
                  </a:lnTo>
                  <a:lnTo>
                    <a:pt x="2598" y="40"/>
                  </a:lnTo>
                  <a:lnTo>
                    <a:pt x="2614" y="40"/>
                  </a:lnTo>
                  <a:lnTo>
                    <a:pt x="2638" y="40"/>
                  </a:lnTo>
                  <a:lnTo>
                    <a:pt x="2646" y="40"/>
                  </a:lnTo>
                  <a:lnTo>
                    <a:pt x="2646" y="40"/>
                  </a:lnTo>
                  <a:lnTo>
                    <a:pt x="2646" y="40"/>
                  </a:lnTo>
                  <a:lnTo>
                    <a:pt x="2646" y="40"/>
                  </a:lnTo>
                  <a:lnTo>
                    <a:pt x="2654" y="40"/>
                  </a:lnTo>
                  <a:lnTo>
                    <a:pt x="2670" y="40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702" y="40"/>
                  </a:lnTo>
                  <a:lnTo>
                    <a:pt x="2702" y="40"/>
                  </a:lnTo>
                  <a:lnTo>
                    <a:pt x="2710" y="40"/>
                  </a:lnTo>
                  <a:lnTo>
                    <a:pt x="2726" y="40"/>
                  </a:lnTo>
                  <a:lnTo>
                    <a:pt x="2726" y="40"/>
                  </a:lnTo>
                  <a:lnTo>
                    <a:pt x="2726" y="40"/>
                  </a:lnTo>
                  <a:lnTo>
                    <a:pt x="2726" y="40"/>
                  </a:lnTo>
                  <a:lnTo>
                    <a:pt x="2734" y="40"/>
                  </a:lnTo>
                  <a:lnTo>
                    <a:pt x="2742" y="40"/>
                  </a:lnTo>
                  <a:lnTo>
                    <a:pt x="2742" y="40"/>
                  </a:lnTo>
                  <a:lnTo>
                    <a:pt x="2742" y="40"/>
                  </a:lnTo>
                  <a:lnTo>
                    <a:pt x="2742" y="40"/>
                  </a:lnTo>
                  <a:lnTo>
                    <a:pt x="2750" y="40"/>
                  </a:lnTo>
                  <a:lnTo>
                    <a:pt x="2750" y="40"/>
                  </a:lnTo>
                  <a:lnTo>
                    <a:pt x="2750" y="40"/>
                  </a:lnTo>
                  <a:lnTo>
                    <a:pt x="2750" y="40"/>
                  </a:lnTo>
                  <a:lnTo>
                    <a:pt x="2750" y="40"/>
                  </a:lnTo>
                  <a:lnTo>
                    <a:pt x="2758" y="40"/>
                  </a:lnTo>
                  <a:lnTo>
                    <a:pt x="2758" y="40"/>
                  </a:lnTo>
                  <a:lnTo>
                    <a:pt x="2758" y="40"/>
                  </a:lnTo>
                </a:path>
              </a:pathLst>
            </a:custGeom>
            <a:noFill/>
            <a:ln w="25400">
              <a:solidFill>
                <a:srgbClr val="33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5" name="Freeform 10"/>
            <p:cNvSpPr>
              <a:spLocks/>
            </p:cNvSpPr>
            <p:nvPr/>
          </p:nvSpPr>
          <p:spPr bwMode="auto">
            <a:xfrm>
              <a:off x="2376488" y="1747838"/>
              <a:ext cx="4378325" cy="63500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64" y="8"/>
                </a:cxn>
                <a:cxn ang="0">
                  <a:pos x="120" y="8"/>
                </a:cxn>
                <a:cxn ang="0">
                  <a:pos x="168" y="8"/>
                </a:cxn>
                <a:cxn ang="0">
                  <a:pos x="224" y="8"/>
                </a:cxn>
                <a:cxn ang="0">
                  <a:pos x="280" y="8"/>
                </a:cxn>
                <a:cxn ang="0">
                  <a:pos x="312" y="8"/>
                </a:cxn>
                <a:cxn ang="0">
                  <a:pos x="352" y="8"/>
                </a:cxn>
                <a:cxn ang="0">
                  <a:pos x="400" y="8"/>
                </a:cxn>
                <a:cxn ang="0">
                  <a:pos x="456" y="8"/>
                </a:cxn>
                <a:cxn ang="0">
                  <a:pos x="512" y="8"/>
                </a:cxn>
                <a:cxn ang="0">
                  <a:pos x="624" y="8"/>
                </a:cxn>
                <a:cxn ang="0">
                  <a:pos x="959" y="24"/>
                </a:cxn>
                <a:cxn ang="0">
                  <a:pos x="1183" y="32"/>
                </a:cxn>
                <a:cxn ang="0">
                  <a:pos x="1215" y="32"/>
                </a:cxn>
                <a:cxn ang="0">
                  <a:pos x="1239" y="32"/>
                </a:cxn>
                <a:cxn ang="0">
                  <a:pos x="1271" y="32"/>
                </a:cxn>
                <a:cxn ang="0">
                  <a:pos x="1303" y="40"/>
                </a:cxn>
                <a:cxn ang="0">
                  <a:pos x="1311" y="40"/>
                </a:cxn>
                <a:cxn ang="0">
                  <a:pos x="1335" y="40"/>
                </a:cxn>
                <a:cxn ang="0">
                  <a:pos x="1343" y="40"/>
                </a:cxn>
                <a:cxn ang="0">
                  <a:pos x="1351" y="40"/>
                </a:cxn>
                <a:cxn ang="0">
                  <a:pos x="1359" y="40"/>
                </a:cxn>
                <a:cxn ang="0">
                  <a:pos x="1367" y="40"/>
                </a:cxn>
                <a:cxn ang="0">
                  <a:pos x="1367" y="40"/>
                </a:cxn>
                <a:cxn ang="0">
                  <a:pos x="1375" y="40"/>
                </a:cxn>
                <a:cxn ang="0">
                  <a:pos x="1383" y="40"/>
                </a:cxn>
                <a:cxn ang="0">
                  <a:pos x="1383" y="40"/>
                </a:cxn>
                <a:cxn ang="0">
                  <a:pos x="1391" y="40"/>
                </a:cxn>
                <a:cxn ang="0">
                  <a:pos x="1399" y="40"/>
                </a:cxn>
                <a:cxn ang="0">
                  <a:pos x="1407" y="40"/>
                </a:cxn>
                <a:cxn ang="0">
                  <a:pos x="1415" y="40"/>
                </a:cxn>
                <a:cxn ang="0">
                  <a:pos x="1431" y="40"/>
                </a:cxn>
                <a:cxn ang="0">
                  <a:pos x="1447" y="40"/>
                </a:cxn>
                <a:cxn ang="0">
                  <a:pos x="1463" y="40"/>
                </a:cxn>
                <a:cxn ang="0">
                  <a:pos x="1495" y="32"/>
                </a:cxn>
                <a:cxn ang="0">
                  <a:pos x="1519" y="32"/>
                </a:cxn>
                <a:cxn ang="0">
                  <a:pos x="1631" y="32"/>
                </a:cxn>
                <a:cxn ang="0">
                  <a:pos x="1967" y="16"/>
                </a:cxn>
                <a:cxn ang="0">
                  <a:pos x="2190" y="8"/>
                </a:cxn>
                <a:cxn ang="0">
                  <a:pos x="2246" y="8"/>
                </a:cxn>
                <a:cxn ang="0">
                  <a:pos x="2302" y="8"/>
                </a:cxn>
                <a:cxn ang="0">
                  <a:pos x="2334" y="8"/>
                </a:cxn>
                <a:cxn ang="0">
                  <a:pos x="2374" y="8"/>
                </a:cxn>
                <a:cxn ang="0">
                  <a:pos x="2422" y="8"/>
                </a:cxn>
                <a:cxn ang="0">
                  <a:pos x="2478" y="8"/>
                </a:cxn>
                <a:cxn ang="0">
                  <a:pos x="2534" y="8"/>
                </a:cxn>
                <a:cxn ang="0">
                  <a:pos x="2582" y="8"/>
                </a:cxn>
                <a:cxn ang="0">
                  <a:pos x="2638" y="8"/>
                </a:cxn>
                <a:cxn ang="0">
                  <a:pos x="2670" y="8"/>
                </a:cxn>
                <a:cxn ang="0">
                  <a:pos x="2710" y="8"/>
                </a:cxn>
                <a:cxn ang="0">
                  <a:pos x="2742" y="0"/>
                </a:cxn>
                <a:cxn ang="0">
                  <a:pos x="2750" y="0"/>
                </a:cxn>
              </a:cxnLst>
              <a:rect l="0" t="0" r="r" b="b"/>
              <a:pathLst>
                <a:path w="2758" h="40">
                  <a:moveTo>
                    <a:pt x="0" y="0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6" y="0"/>
                  </a:lnTo>
                  <a:lnTo>
                    <a:pt x="32" y="0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72" y="8"/>
                  </a:lnTo>
                  <a:lnTo>
                    <a:pt x="88" y="8"/>
                  </a:lnTo>
                  <a:lnTo>
                    <a:pt x="112" y="8"/>
                  </a:lnTo>
                  <a:lnTo>
                    <a:pt x="120" y="8"/>
                  </a:lnTo>
                  <a:lnTo>
                    <a:pt x="120" y="8"/>
                  </a:lnTo>
                  <a:lnTo>
                    <a:pt x="120" y="8"/>
                  </a:lnTo>
                  <a:lnTo>
                    <a:pt x="120" y="8"/>
                  </a:lnTo>
                  <a:lnTo>
                    <a:pt x="128" y="8"/>
                  </a:lnTo>
                  <a:lnTo>
                    <a:pt x="144" y="8"/>
                  </a:lnTo>
                  <a:lnTo>
                    <a:pt x="168" y="8"/>
                  </a:lnTo>
                  <a:lnTo>
                    <a:pt x="168" y="8"/>
                  </a:lnTo>
                  <a:lnTo>
                    <a:pt x="168" y="8"/>
                  </a:lnTo>
                  <a:lnTo>
                    <a:pt x="176" y="8"/>
                  </a:lnTo>
                  <a:lnTo>
                    <a:pt x="176" y="8"/>
                  </a:lnTo>
                  <a:lnTo>
                    <a:pt x="184" y="8"/>
                  </a:lnTo>
                  <a:lnTo>
                    <a:pt x="200" y="8"/>
                  </a:lnTo>
                  <a:lnTo>
                    <a:pt x="224" y="8"/>
                  </a:lnTo>
                  <a:lnTo>
                    <a:pt x="224" y="8"/>
                  </a:lnTo>
                  <a:lnTo>
                    <a:pt x="224" y="8"/>
                  </a:lnTo>
                  <a:lnTo>
                    <a:pt x="224" y="8"/>
                  </a:lnTo>
                  <a:lnTo>
                    <a:pt x="232" y="8"/>
                  </a:lnTo>
                  <a:lnTo>
                    <a:pt x="240" y="8"/>
                  </a:lnTo>
                  <a:lnTo>
                    <a:pt x="256" y="8"/>
                  </a:lnTo>
                  <a:lnTo>
                    <a:pt x="280" y="8"/>
                  </a:lnTo>
                  <a:lnTo>
                    <a:pt x="280" y="8"/>
                  </a:lnTo>
                  <a:lnTo>
                    <a:pt x="280" y="8"/>
                  </a:lnTo>
                  <a:lnTo>
                    <a:pt x="288" y="8"/>
                  </a:lnTo>
                  <a:lnTo>
                    <a:pt x="288" y="8"/>
                  </a:lnTo>
                  <a:lnTo>
                    <a:pt x="296" y="8"/>
                  </a:lnTo>
                  <a:lnTo>
                    <a:pt x="312" y="8"/>
                  </a:lnTo>
                  <a:lnTo>
                    <a:pt x="336" y="8"/>
                  </a:lnTo>
                  <a:lnTo>
                    <a:pt x="336" y="8"/>
                  </a:lnTo>
                  <a:lnTo>
                    <a:pt x="336" y="8"/>
                  </a:lnTo>
                  <a:lnTo>
                    <a:pt x="344" y="8"/>
                  </a:lnTo>
                  <a:lnTo>
                    <a:pt x="344" y="8"/>
                  </a:lnTo>
                  <a:lnTo>
                    <a:pt x="352" y="8"/>
                  </a:lnTo>
                  <a:lnTo>
                    <a:pt x="368" y="8"/>
                  </a:lnTo>
                  <a:lnTo>
                    <a:pt x="392" y="8"/>
                  </a:lnTo>
                  <a:lnTo>
                    <a:pt x="400" y="8"/>
                  </a:lnTo>
                  <a:lnTo>
                    <a:pt x="400" y="8"/>
                  </a:lnTo>
                  <a:lnTo>
                    <a:pt x="400" y="8"/>
                  </a:lnTo>
                  <a:lnTo>
                    <a:pt x="400" y="8"/>
                  </a:lnTo>
                  <a:lnTo>
                    <a:pt x="408" y="8"/>
                  </a:lnTo>
                  <a:lnTo>
                    <a:pt x="424" y="8"/>
                  </a:lnTo>
                  <a:lnTo>
                    <a:pt x="456" y="8"/>
                  </a:lnTo>
                  <a:lnTo>
                    <a:pt x="456" y="8"/>
                  </a:lnTo>
                  <a:lnTo>
                    <a:pt x="456" y="8"/>
                  </a:lnTo>
                  <a:lnTo>
                    <a:pt x="456" y="8"/>
                  </a:lnTo>
                  <a:lnTo>
                    <a:pt x="456" y="8"/>
                  </a:lnTo>
                  <a:lnTo>
                    <a:pt x="464" y="8"/>
                  </a:lnTo>
                  <a:lnTo>
                    <a:pt x="480" y="8"/>
                  </a:lnTo>
                  <a:lnTo>
                    <a:pt x="504" y="8"/>
                  </a:lnTo>
                  <a:lnTo>
                    <a:pt x="504" y="8"/>
                  </a:lnTo>
                  <a:lnTo>
                    <a:pt x="512" y="8"/>
                  </a:lnTo>
                  <a:lnTo>
                    <a:pt x="512" y="8"/>
                  </a:lnTo>
                  <a:lnTo>
                    <a:pt x="512" y="8"/>
                  </a:lnTo>
                  <a:lnTo>
                    <a:pt x="520" y="8"/>
                  </a:lnTo>
                  <a:lnTo>
                    <a:pt x="536" y="8"/>
                  </a:lnTo>
                  <a:lnTo>
                    <a:pt x="568" y="8"/>
                  </a:lnTo>
                  <a:lnTo>
                    <a:pt x="624" y="8"/>
                  </a:lnTo>
                  <a:lnTo>
                    <a:pt x="671" y="8"/>
                  </a:lnTo>
                  <a:lnTo>
                    <a:pt x="727" y="8"/>
                  </a:lnTo>
                  <a:lnTo>
                    <a:pt x="783" y="16"/>
                  </a:lnTo>
                  <a:lnTo>
                    <a:pt x="847" y="16"/>
                  </a:lnTo>
                  <a:lnTo>
                    <a:pt x="903" y="16"/>
                  </a:lnTo>
                  <a:lnTo>
                    <a:pt x="959" y="24"/>
                  </a:lnTo>
                  <a:lnTo>
                    <a:pt x="1015" y="24"/>
                  </a:lnTo>
                  <a:lnTo>
                    <a:pt x="1071" y="24"/>
                  </a:lnTo>
                  <a:lnTo>
                    <a:pt x="1127" y="32"/>
                  </a:lnTo>
                  <a:lnTo>
                    <a:pt x="1183" y="32"/>
                  </a:lnTo>
                  <a:lnTo>
                    <a:pt x="1183" y="32"/>
                  </a:lnTo>
                  <a:lnTo>
                    <a:pt x="1183" y="32"/>
                  </a:lnTo>
                  <a:lnTo>
                    <a:pt x="1191" y="32"/>
                  </a:lnTo>
                  <a:lnTo>
                    <a:pt x="1191" y="32"/>
                  </a:lnTo>
                  <a:lnTo>
                    <a:pt x="1199" y="32"/>
                  </a:lnTo>
                  <a:lnTo>
                    <a:pt x="1215" y="32"/>
                  </a:lnTo>
                  <a:lnTo>
                    <a:pt x="1215" y="32"/>
                  </a:lnTo>
                  <a:lnTo>
                    <a:pt x="1215" y="32"/>
                  </a:lnTo>
                  <a:lnTo>
                    <a:pt x="1215" y="32"/>
                  </a:lnTo>
                  <a:lnTo>
                    <a:pt x="1215" y="32"/>
                  </a:lnTo>
                  <a:lnTo>
                    <a:pt x="1223" y="32"/>
                  </a:lnTo>
                  <a:lnTo>
                    <a:pt x="1239" y="32"/>
                  </a:lnTo>
                  <a:lnTo>
                    <a:pt x="1239" y="32"/>
                  </a:lnTo>
                  <a:lnTo>
                    <a:pt x="1239" y="32"/>
                  </a:lnTo>
                  <a:lnTo>
                    <a:pt x="1239" y="32"/>
                  </a:lnTo>
                  <a:lnTo>
                    <a:pt x="1247" y="32"/>
                  </a:lnTo>
                  <a:lnTo>
                    <a:pt x="1255" y="32"/>
                  </a:lnTo>
                  <a:lnTo>
                    <a:pt x="1271" y="32"/>
                  </a:lnTo>
                  <a:lnTo>
                    <a:pt x="1271" y="32"/>
                  </a:lnTo>
                  <a:lnTo>
                    <a:pt x="1271" y="32"/>
                  </a:lnTo>
                  <a:lnTo>
                    <a:pt x="1271" y="32"/>
                  </a:lnTo>
                  <a:lnTo>
                    <a:pt x="1279" y="32"/>
                  </a:lnTo>
                  <a:lnTo>
                    <a:pt x="1279" y="32"/>
                  </a:lnTo>
                  <a:lnTo>
                    <a:pt x="1295" y="40"/>
                  </a:lnTo>
                  <a:lnTo>
                    <a:pt x="1295" y="40"/>
                  </a:lnTo>
                  <a:lnTo>
                    <a:pt x="1303" y="40"/>
                  </a:lnTo>
                  <a:lnTo>
                    <a:pt x="1303" y="40"/>
                  </a:lnTo>
                  <a:lnTo>
                    <a:pt x="1303" y="40"/>
                  </a:lnTo>
                  <a:lnTo>
                    <a:pt x="1311" y="40"/>
                  </a:lnTo>
                  <a:lnTo>
                    <a:pt x="1311" y="40"/>
                  </a:lnTo>
                  <a:lnTo>
                    <a:pt x="1311" y="40"/>
                  </a:lnTo>
                  <a:lnTo>
                    <a:pt x="1311" y="40"/>
                  </a:lnTo>
                  <a:lnTo>
                    <a:pt x="1319" y="40"/>
                  </a:lnTo>
                  <a:lnTo>
                    <a:pt x="1327" y="40"/>
                  </a:lnTo>
                  <a:lnTo>
                    <a:pt x="1327" y="40"/>
                  </a:lnTo>
                  <a:lnTo>
                    <a:pt x="1327" y="40"/>
                  </a:lnTo>
                  <a:lnTo>
                    <a:pt x="1327" y="40"/>
                  </a:lnTo>
                  <a:lnTo>
                    <a:pt x="1335" y="40"/>
                  </a:lnTo>
                  <a:lnTo>
                    <a:pt x="1335" y="40"/>
                  </a:lnTo>
                  <a:lnTo>
                    <a:pt x="1335" y="40"/>
                  </a:lnTo>
                  <a:lnTo>
                    <a:pt x="1335" y="40"/>
                  </a:lnTo>
                  <a:lnTo>
                    <a:pt x="1335" y="40"/>
                  </a:lnTo>
                  <a:lnTo>
                    <a:pt x="1343" y="40"/>
                  </a:lnTo>
                  <a:lnTo>
                    <a:pt x="1343" y="40"/>
                  </a:lnTo>
                  <a:lnTo>
                    <a:pt x="1343" y="40"/>
                  </a:lnTo>
                  <a:lnTo>
                    <a:pt x="1343" y="40"/>
                  </a:lnTo>
                  <a:lnTo>
                    <a:pt x="1343" y="40"/>
                  </a:lnTo>
                  <a:lnTo>
                    <a:pt x="1343" y="40"/>
                  </a:lnTo>
                  <a:lnTo>
                    <a:pt x="1351" y="40"/>
                  </a:lnTo>
                  <a:lnTo>
                    <a:pt x="1351" y="40"/>
                  </a:lnTo>
                  <a:lnTo>
                    <a:pt x="1351" y="40"/>
                  </a:lnTo>
                  <a:lnTo>
                    <a:pt x="1351" y="40"/>
                  </a:lnTo>
                  <a:lnTo>
                    <a:pt x="1359" y="40"/>
                  </a:lnTo>
                  <a:lnTo>
                    <a:pt x="1359" y="40"/>
                  </a:lnTo>
                  <a:lnTo>
                    <a:pt x="1359" y="40"/>
                  </a:lnTo>
                  <a:lnTo>
                    <a:pt x="1359" y="40"/>
                  </a:lnTo>
                  <a:lnTo>
                    <a:pt x="1359" y="40"/>
                  </a:lnTo>
                  <a:lnTo>
                    <a:pt x="1359" y="40"/>
                  </a:lnTo>
                  <a:lnTo>
                    <a:pt x="1359" y="40"/>
                  </a:lnTo>
                  <a:lnTo>
                    <a:pt x="1359" y="40"/>
                  </a:lnTo>
                  <a:lnTo>
                    <a:pt x="1367" y="40"/>
                  </a:lnTo>
                  <a:lnTo>
                    <a:pt x="1367" y="40"/>
                  </a:lnTo>
                  <a:lnTo>
                    <a:pt x="1367" y="40"/>
                  </a:lnTo>
                  <a:lnTo>
                    <a:pt x="1367" y="40"/>
                  </a:lnTo>
                  <a:lnTo>
                    <a:pt x="1367" y="40"/>
                  </a:lnTo>
                  <a:lnTo>
                    <a:pt x="1367" y="40"/>
                  </a:lnTo>
                  <a:lnTo>
                    <a:pt x="1367" y="40"/>
                  </a:lnTo>
                  <a:lnTo>
                    <a:pt x="1367" y="40"/>
                  </a:lnTo>
                  <a:lnTo>
                    <a:pt x="1375" y="40"/>
                  </a:lnTo>
                  <a:lnTo>
                    <a:pt x="1375" y="40"/>
                  </a:lnTo>
                  <a:lnTo>
                    <a:pt x="1375" y="40"/>
                  </a:lnTo>
                  <a:lnTo>
                    <a:pt x="1375" y="40"/>
                  </a:lnTo>
                  <a:lnTo>
                    <a:pt x="1375" y="40"/>
                  </a:lnTo>
                  <a:lnTo>
                    <a:pt x="1375" y="40"/>
                  </a:lnTo>
                  <a:lnTo>
                    <a:pt x="1375" y="40"/>
                  </a:lnTo>
                  <a:lnTo>
                    <a:pt x="1375" y="40"/>
                  </a:lnTo>
                  <a:lnTo>
                    <a:pt x="1375" y="40"/>
                  </a:lnTo>
                  <a:lnTo>
                    <a:pt x="1375" y="40"/>
                  </a:lnTo>
                  <a:lnTo>
                    <a:pt x="1383" y="40"/>
                  </a:lnTo>
                  <a:lnTo>
                    <a:pt x="1383" y="40"/>
                  </a:lnTo>
                  <a:lnTo>
                    <a:pt x="1383" y="40"/>
                  </a:lnTo>
                  <a:lnTo>
                    <a:pt x="1383" y="40"/>
                  </a:lnTo>
                  <a:lnTo>
                    <a:pt x="1383" y="40"/>
                  </a:lnTo>
                  <a:lnTo>
                    <a:pt x="1383" y="40"/>
                  </a:lnTo>
                  <a:lnTo>
                    <a:pt x="1383" y="40"/>
                  </a:lnTo>
                  <a:lnTo>
                    <a:pt x="1383" y="40"/>
                  </a:lnTo>
                  <a:lnTo>
                    <a:pt x="1383" y="40"/>
                  </a:lnTo>
                  <a:lnTo>
                    <a:pt x="1391" y="40"/>
                  </a:lnTo>
                  <a:lnTo>
                    <a:pt x="1391" y="40"/>
                  </a:lnTo>
                  <a:lnTo>
                    <a:pt x="1391" y="40"/>
                  </a:lnTo>
                  <a:lnTo>
                    <a:pt x="1391" y="40"/>
                  </a:lnTo>
                  <a:lnTo>
                    <a:pt x="1391" y="40"/>
                  </a:lnTo>
                  <a:lnTo>
                    <a:pt x="1391" y="40"/>
                  </a:lnTo>
                  <a:lnTo>
                    <a:pt x="1391" y="40"/>
                  </a:lnTo>
                  <a:lnTo>
                    <a:pt x="1391" y="40"/>
                  </a:lnTo>
                  <a:lnTo>
                    <a:pt x="1399" y="40"/>
                  </a:lnTo>
                  <a:lnTo>
                    <a:pt x="1399" y="40"/>
                  </a:lnTo>
                  <a:lnTo>
                    <a:pt x="1399" y="40"/>
                  </a:lnTo>
                  <a:lnTo>
                    <a:pt x="1399" y="40"/>
                  </a:lnTo>
                  <a:lnTo>
                    <a:pt x="1399" y="40"/>
                  </a:lnTo>
                  <a:lnTo>
                    <a:pt x="1399" y="40"/>
                  </a:lnTo>
                  <a:lnTo>
                    <a:pt x="1399" y="40"/>
                  </a:lnTo>
                  <a:lnTo>
                    <a:pt x="1407" y="40"/>
                  </a:lnTo>
                  <a:lnTo>
                    <a:pt x="1407" y="40"/>
                  </a:lnTo>
                  <a:lnTo>
                    <a:pt x="1407" y="40"/>
                  </a:lnTo>
                  <a:lnTo>
                    <a:pt x="1407" y="40"/>
                  </a:lnTo>
                  <a:lnTo>
                    <a:pt x="1415" y="40"/>
                  </a:lnTo>
                  <a:lnTo>
                    <a:pt x="1415" y="40"/>
                  </a:lnTo>
                  <a:lnTo>
                    <a:pt x="1415" y="40"/>
                  </a:lnTo>
                  <a:lnTo>
                    <a:pt x="1415" y="40"/>
                  </a:lnTo>
                  <a:lnTo>
                    <a:pt x="1423" y="40"/>
                  </a:lnTo>
                  <a:lnTo>
                    <a:pt x="1423" y="40"/>
                  </a:lnTo>
                  <a:lnTo>
                    <a:pt x="1423" y="40"/>
                  </a:lnTo>
                  <a:lnTo>
                    <a:pt x="1423" y="40"/>
                  </a:lnTo>
                  <a:lnTo>
                    <a:pt x="1431" y="40"/>
                  </a:lnTo>
                  <a:lnTo>
                    <a:pt x="1431" y="40"/>
                  </a:lnTo>
                  <a:lnTo>
                    <a:pt x="1439" y="40"/>
                  </a:lnTo>
                  <a:lnTo>
                    <a:pt x="1439" y="40"/>
                  </a:lnTo>
                  <a:lnTo>
                    <a:pt x="1439" y="40"/>
                  </a:lnTo>
                  <a:lnTo>
                    <a:pt x="1439" y="40"/>
                  </a:lnTo>
                  <a:lnTo>
                    <a:pt x="1447" y="40"/>
                  </a:lnTo>
                  <a:lnTo>
                    <a:pt x="1447" y="40"/>
                  </a:lnTo>
                  <a:lnTo>
                    <a:pt x="1455" y="40"/>
                  </a:lnTo>
                  <a:lnTo>
                    <a:pt x="1455" y="40"/>
                  </a:lnTo>
                  <a:lnTo>
                    <a:pt x="1455" y="40"/>
                  </a:lnTo>
                  <a:lnTo>
                    <a:pt x="1463" y="40"/>
                  </a:lnTo>
                  <a:lnTo>
                    <a:pt x="1463" y="40"/>
                  </a:lnTo>
                  <a:lnTo>
                    <a:pt x="1463" y="40"/>
                  </a:lnTo>
                  <a:lnTo>
                    <a:pt x="1471" y="40"/>
                  </a:lnTo>
                  <a:lnTo>
                    <a:pt x="1471" y="40"/>
                  </a:lnTo>
                  <a:lnTo>
                    <a:pt x="1479" y="32"/>
                  </a:lnTo>
                  <a:lnTo>
                    <a:pt x="1487" y="32"/>
                  </a:lnTo>
                  <a:lnTo>
                    <a:pt x="1495" y="32"/>
                  </a:lnTo>
                  <a:lnTo>
                    <a:pt x="1495" y="32"/>
                  </a:lnTo>
                  <a:lnTo>
                    <a:pt x="1495" y="32"/>
                  </a:lnTo>
                  <a:lnTo>
                    <a:pt x="1495" y="32"/>
                  </a:lnTo>
                  <a:lnTo>
                    <a:pt x="1503" y="32"/>
                  </a:lnTo>
                  <a:lnTo>
                    <a:pt x="1519" y="32"/>
                  </a:lnTo>
                  <a:lnTo>
                    <a:pt x="1519" y="32"/>
                  </a:lnTo>
                  <a:lnTo>
                    <a:pt x="1519" y="32"/>
                  </a:lnTo>
                  <a:lnTo>
                    <a:pt x="1519" y="32"/>
                  </a:lnTo>
                  <a:lnTo>
                    <a:pt x="1527" y="32"/>
                  </a:lnTo>
                  <a:lnTo>
                    <a:pt x="1535" y="32"/>
                  </a:lnTo>
                  <a:lnTo>
                    <a:pt x="1551" y="32"/>
                  </a:lnTo>
                  <a:lnTo>
                    <a:pt x="1575" y="32"/>
                  </a:lnTo>
                  <a:lnTo>
                    <a:pt x="1631" y="32"/>
                  </a:lnTo>
                  <a:lnTo>
                    <a:pt x="1687" y="24"/>
                  </a:lnTo>
                  <a:lnTo>
                    <a:pt x="1751" y="24"/>
                  </a:lnTo>
                  <a:lnTo>
                    <a:pt x="1799" y="24"/>
                  </a:lnTo>
                  <a:lnTo>
                    <a:pt x="1855" y="16"/>
                  </a:lnTo>
                  <a:lnTo>
                    <a:pt x="1911" y="16"/>
                  </a:lnTo>
                  <a:lnTo>
                    <a:pt x="1967" y="16"/>
                  </a:lnTo>
                  <a:lnTo>
                    <a:pt x="2023" y="8"/>
                  </a:lnTo>
                  <a:lnTo>
                    <a:pt x="2079" y="8"/>
                  </a:lnTo>
                  <a:lnTo>
                    <a:pt x="2134" y="8"/>
                  </a:lnTo>
                  <a:lnTo>
                    <a:pt x="2190" y="8"/>
                  </a:lnTo>
                  <a:lnTo>
                    <a:pt x="2190" y="8"/>
                  </a:lnTo>
                  <a:lnTo>
                    <a:pt x="2190" y="8"/>
                  </a:lnTo>
                  <a:lnTo>
                    <a:pt x="2198" y="8"/>
                  </a:lnTo>
                  <a:lnTo>
                    <a:pt x="2198" y="8"/>
                  </a:lnTo>
                  <a:lnTo>
                    <a:pt x="2206" y="8"/>
                  </a:lnTo>
                  <a:lnTo>
                    <a:pt x="2222" y="8"/>
                  </a:lnTo>
                  <a:lnTo>
                    <a:pt x="2246" y="8"/>
                  </a:lnTo>
                  <a:lnTo>
                    <a:pt x="2246" y="8"/>
                  </a:lnTo>
                  <a:lnTo>
                    <a:pt x="2246" y="8"/>
                  </a:lnTo>
                  <a:lnTo>
                    <a:pt x="2246" y="8"/>
                  </a:lnTo>
                  <a:lnTo>
                    <a:pt x="2254" y="8"/>
                  </a:lnTo>
                  <a:lnTo>
                    <a:pt x="2262" y="8"/>
                  </a:lnTo>
                  <a:lnTo>
                    <a:pt x="2278" y="8"/>
                  </a:lnTo>
                  <a:lnTo>
                    <a:pt x="2302" y="8"/>
                  </a:lnTo>
                  <a:lnTo>
                    <a:pt x="2302" y="8"/>
                  </a:lnTo>
                  <a:lnTo>
                    <a:pt x="2310" y="8"/>
                  </a:lnTo>
                  <a:lnTo>
                    <a:pt x="2310" y="8"/>
                  </a:lnTo>
                  <a:lnTo>
                    <a:pt x="2310" y="8"/>
                  </a:lnTo>
                  <a:lnTo>
                    <a:pt x="2318" y="8"/>
                  </a:lnTo>
                  <a:lnTo>
                    <a:pt x="2334" y="8"/>
                  </a:lnTo>
                  <a:lnTo>
                    <a:pt x="2366" y="8"/>
                  </a:lnTo>
                  <a:lnTo>
                    <a:pt x="2366" y="8"/>
                  </a:lnTo>
                  <a:lnTo>
                    <a:pt x="2366" y="8"/>
                  </a:lnTo>
                  <a:lnTo>
                    <a:pt x="2366" y="8"/>
                  </a:lnTo>
                  <a:lnTo>
                    <a:pt x="2366" y="8"/>
                  </a:lnTo>
                  <a:lnTo>
                    <a:pt x="2374" y="8"/>
                  </a:lnTo>
                  <a:lnTo>
                    <a:pt x="2390" y="8"/>
                  </a:lnTo>
                  <a:lnTo>
                    <a:pt x="2414" y="8"/>
                  </a:lnTo>
                  <a:lnTo>
                    <a:pt x="2414" y="8"/>
                  </a:lnTo>
                  <a:lnTo>
                    <a:pt x="2422" y="8"/>
                  </a:lnTo>
                  <a:lnTo>
                    <a:pt x="2422" y="8"/>
                  </a:lnTo>
                  <a:lnTo>
                    <a:pt x="2422" y="8"/>
                  </a:lnTo>
                  <a:lnTo>
                    <a:pt x="2430" y="8"/>
                  </a:lnTo>
                  <a:lnTo>
                    <a:pt x="2446" y="8"/>
                  </a:lnTo>
                  <a:lnTo>
                    <a:pt x="2478" y="8"/>
                  </a:lnTo>
                  <a:lnTo>
                    <a:pt x="2478" y="8"/>
                  </a:lnTo>
                  <a:lnTo>
                    <a:pt x="2478" y="8"/>
                  </a:lnTo>
                  <a:lnTo>
                    <a:pt x="2478" y="8"/>
                  </a:lnTo>
                  <a:lnTo>
                    <a:pt x="2486" y="8"/>
                  </a:lnTo>
                  <a:lnTo>
                    <a:pt x="2486" y="8"/>
                  </a:lnTo>
                  <a:lnTo>
                    <a:pt x="2502" y="8"/>
                  </a:lnTo>
                  <a:lnTo>
                    <a:pt x="2526" y="8"/>
                  </a:lnTo>
                  <a:lnTo>
                    <a:pt x="2534" y="8"/>
                  </a:lnTo>
                  <a:lnTo>
                    <a:pt x="2534" y="8"/>
                  </a:lnTo>
                  <a:lnTo>
                    <a:pt x="2534" y="8"/>
                  </a:lnTo>
                  <a:lnTo>
                    <a:pt x="2534" y="8"/>
                  </a:lnTo>
                  <a:lnTo>
                    <a:pt x="2542" y="8"/>
                  </a:lnTo>
                  <a:lnTo>
                    <a:pt x="2558" y="8"/>
                  </a:lnTo>
                  <a:lnTo>
                    <a:pt x="2582" y="8"/>
                  </a:lnTo>
                  <a:lnTo>
                    <a:pt x="2582" y="8"/>
                  </a:lnTo>
                  <a:lnTo>
                    <a:pt x="2582" y="8"/>
                  </a:lnTo>
                  <a:lnTo>
                    <a:pt x="2590" y="8"/>
                  </a:lnTo>
                  <a:lnTo>
                    <a:pt x="2590" y="8"/>
                  </a:lnTo>
                  <a:lnTo>
                    <a:pt x="2598" y="8"/>
                  </a:lnTo>
                  <a:lnTo>
                    <a:pt x="2614" y="8"/>
                  </a:lnTo>
                  <a:lnTo>
                    <a:pt x="2638" y="8"/>
                  </a:lnTo>
                  <a:lnTo>
                    <a:pt x="2646" y="8"/>
                  </a:lnTo>
                  <a:lnTo>
                    <a:pt x="2646" y="8"/>
                  </a:lnTo>
                  <a:lnTo>
                    <a:pt x="2646" y="8"/>
                  </a:lnTo>
                  <a:lnTo>
                    <a:pt x="2646" y="8"/>
                  </a:lnTo>
                  <a:lnTo>
                    <a:pt x="2654" y="8"/>
                  </a:lnTo>
                  <a:lnTo>
                    <a:pt x="2670" y="8"/>
                  </a:lnTo>
                  <a:lnTo>
                    <a:pt x="2694" y="8"/>
                  </a:lnTo>
                  <a:lnTo>
                    <a:pt x="2694" y="8"/>
                  </a:lnTo>
                  <a:lnTo>
                    <a:pt x="2694" y="8"/>
                  </a:lnTo>
                  <a:lnTo>
                    <a:pt x="2702" y="8"/>
                  </a:lnTo>
                  <a:lnTo>
                    <a:pt x="2702" y="8"/>
                  </a:lnTo>
                  <a:lnTo>
                    <a:pt x="2710" y="8"/>
                  </a:lnTo>
                  <a:lnTo>
                    <a:pt x="2726" y="0"/>
                  </a:lnTo>
                  <a:lnTo>
                    <a:pt x="2726" y="0"/>
                  </a:lnTo>
                  <a:lnTo>
                    <a:pt x="2726" y="0"/>
                  </a:lnTo>
                  <a:lnTo>
                    <a:pt x="2726" y="0"/>
                  </a:lnTo>
                  <a:lnTo>
                    <a:pt x="2734" y="0"/>
                  </a:lnTo>
                  <a:lnTo>
                    <a:pt x="2742" y="0"/>
                  </a:lnTo>
                  <a:lnTo>
                    <a:pt x="2742" y="0"/>
                  </a:lnTo>
                  <a:lnTo>
                    <a:pt x="2742" y="0"/>
                  </a:lnTo>
                  <a:lnTo>
                    <a:pt x="2742" y="0"/>
                  </a:lnTo>
                  <a:lnTo>
                    <a:pt x="2750" y="0"/>
                  </a:lnTo>
                  <a:lnTo>
                    <a:pt x="2750" y="0"/>
                  </a:lnTo>
                  <a:lnTo>
                    <a:pt x="2750" y="0"/>
                  </a:lnTo>
                  <a:lnTo>
                    <a:pt x="2750" y="0"/>
                  </a:lnTo>
                  <a:lnTo>
                    <a:pt x="2750" y="0"/>
                  </a:lnTo>
                  <a:lnTo>
                    <a:pt x="2758" y="0"/>
                  </a:lnTo>
                  <a:lnTo>
                    <a:pt x="2758" y="0"/>
                  </a:lnTo>
                  <a:lnTo>
                    <a:pt x="2758" y="0"/>
                  </a:lnTo>
                </a:path>
              </a:pathLst>
            </a:custGeom>
            <a:noFill/>
            <a:ln w="12700">
              <a:solidFill>
                <a:srgbClr val="33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6" name="Freeform 11"/>
            <p:cNvSpPr>
              <a:spLocks noEditPoints="1"/>
            </p:cNvSpPr>
            <p:nvPr/>
          </p:nvSpPr>
          <p:spPr bwMode="auto">
            <a:xfrm>
              <a:off x="2363788" y="312738"/>
              <a:ext cx="4403725" cy="1181100"/>
            </a:xfrm>
            <a:custGeom>
              <a:avLst/>
              <a:gdLst/>
              <a:ahLst/>
              <a:cxnLst>
                <a:cxn ang="0">
                  <a:pos x="8" y="744"/>
                </a:cxn>
                <a:cxn ang="0">
                  <a:pos x="168" y="744"/>
                </a:cxn>
                <a:cxn ang="0">
                  <a:pos x="200" y="744"/>
                </a:cxn>
                <a:cxn ang="0">
                  <a:pos x="264" y="744"/>
                </a:cxn>
                <a:cxn ang="0">
                  <a:pos x="344" y="744"/>
                </a:cxn>
                <a:cxn ang="0">
                  <a:pos x="408" y="744"/>
                </a:cxn>
                <a:cxn ang="0">
                  <a:pos x="488" y="744"/>
                </a:cxn>
                <a:cxn ang="0">
                  <a:pos x="544" y="736"/>
                </a:cxn>
                <a:cxn ang="0">
                  <a:pos x="656" y="720"/>
                </a:cxn>
                <a:cxn ang="0">
                  <a:pos x="743" y="712"/>
                </a:cxn>
                <a:cxn ang="0">
                  <a:pos x="799" y="704"/>
                </a:cxn>
                <a:cxn ang="0">
                  <a:pos x="839" y="704"/>
                </a:cxn>
                <a:cxn ang="0">
                  <a:pos x="855" y="720"/>
                </a:cxn>
                <a:cxn ang="0">
                  <a:pos x="935" y="688"/>
                </a:cxn>
                <a:cxn ang="0">
                  <a:pos x="991" y="672"/>
                </a:cxn>
                <a:cxn ang="0">
                  <a:pos x="967" y="680"/>
                </a:cxn>
                <a:cxn ang="0">
                  <a:pos x="1055" y="672"/>
                </a:cxn>
                <a:cxn ang="0">
                  <a:pos x="1103" y="632"/>
                </a:cxn>
                <a:cxn ang="0">
                  <a:pos x="1143" y="608"/>
                </a:cxn>
                <a:cxn ang="0">
                  <a:pos x="1159" y="592"/>
                </a:cxn>
                <a:cxn ang="0">
                  <a:pos x="1135" y="608"/>
                </a:cxn>
                <a:cxn ang="0">
                  <a:pos x="1199" y="552"/>
                </a:cxn>
                <a:cxn ang="0">
                  <a:pos x="1199" y="576"/>
                </a:cxn>
                <a:cxn ang="0">
                  <a:pos x="1255" y="456"/>
                </a:cxn>
                <a:cxn ang="0">
                  <a:pos x="1255" y="464"/>
                </a:cxn>
                <a:cxn ang="0">
                  <a:pos x="1287" y="408"/>
                </a:cxn>
                <a:cxn ang="0">
                  <a:pos x="1311" y="328"/>
                </a:cxn>
                <a:cxn ang="0">
                  <a:pos x="1327" y="208"/>
                </a:cxn>
                <a:cxn ang="0">
                  <a:pos x="1343" y="128"/>
                </a:cxn>
                <a:cxn ang="0">
                  <a:pos x="1359" y="96"/>
                </a:cxn>
                <a:cxn ang="0">
                  <a:pos x="1383" y="8"/>
                </a:cxn>
                <a:cxn ang="0">
                  <a:pos x="1375" y="24"/>
                </a:cxn>
                <a:cxn ang="0">
                  <a:pos x="1399" y="40"/>
                </a:cxn>
                <a:cxn ang="0">
                  <a:pos x="1423" y="64"/>
                </a:cxn>
                <a:cxn ang="0">
                  <a:pos x="1439" y="136"/>
                </a:cxn>
                <a:cxn ang="0">
                  <a:pos x="1431" y="216"/>
                </a:cxn>
                <a:cxn ang="0">
                  <a:pos x="1479" y="344"/>
                </a:cxn>
                <a:cxn ang="0">
                  <a:pos x="1495" y="392"/>
                </a:cxn>
                <a:cxn ang="0">
                  <a:pos x="1511" y="440"/>
                </a:cxn>
                <a:cxn ang="0">
                  <a:pos x="1551" y="512"/>
                </a:cxn>
                <a:cxn ang="0">
                  <a:pos x="1575" y="552"/>
                </a:cxn>
                <a:cxn ang="0">
                  <a:pos x="1615" y="600"/>
                </a:cxn>
                <a:cxn ang="0">
                  <a:pos x="1615" y="608"/>
                </a:cxn>
                <a:cxn ang="0">
                  <a:pos x="1679" y="640"/>
                </a:cxn>
                <a:cxn ang="0">
                  <a:pos x="1727" y="656"/>
                </a:cxn>
                <a:cxn ang="0">
                  <a:pos x="1727" y="672"/>
                </a:cxn>
                <a:cxn ang="0">
                  <a:pos x="1815" y="680"/>
                </a:cxn>
                <a:cxn ang="0">
                  <a:pos x="1775" y="688"/>
                </a:cxn>
                <a:cxn ang="0">
                  <a:pos x="1871" y="712"/>
                </a:cxn>
                <a:cxn ang="0">
                  <a:pos x="1919" y="704"/>
                </a:cxn>
                <a:cxn ang="0">
                  <a:pos x="1903" y="712"/>
                </a:cxn>
                <a:cxn ang="0">
                  <a:pos x="1975" y="720"/>
                </a:cxn>
                <a:cxn ang="0">
                  <a:pos x="2063" y="712"/>
                </a:cxn>
                <a:cxn ang="0">
                  <a:pos x="2118" y="720"/>
                </a:cxn>
                <a:cxn ang="0">
                  <a:pos x="2158" y="720"/>
                </a:cxn>
                <a:cxn ang="0">
                  <a:pos x="2318" y="728"/>
                </a:cxn>
                <a:cxn ang="0">
                  <a:pos x="2374" y="728"/>
                </a:cxn>
                <a:cxn ang="0">
                  <a:pos x="2430" y="728"/>
                </a:cxn>
                <a:cxn ang="0">
                  <a:pos x="2486" y="728"/>
                </a:cxn>
                <a:cxn ang="0">
                  <a:pos x="2478" y="728"/>
                </a:cxn>
                <a:cxn ang="0">
                  <a:pos x="2638" y="744"/>
                </a:cxn>
                <a:cxn ang="0">
                  <a:pos x="2750" y="728"/>
                </a:cxn>
                <a:cxn ang="0">
                  <a:pos x="2758" y="744"/>
                </a:cxn>
              </a:cxnLst>
              <a:rect l="0" t="0" r="r" b="b"/>
              <a:pathLst>
                <a:path w="2774" h="744">
                  <a:moveTo>
                    <a:pt x="0" y="728"/>
                  </a:moveTo>
                  <a:lnTo>
                    <a:pt x="8" y="728"/>
                  </a:lnTo>
                  <a:lnTo>
                    <a:pt x="16" y="728"/>
                  </a:lnTo>
                  <a:lnTo>
                    <a:pt x="16" y="728"/>
                  </a:lnTo>
                  <a:lnTo>
                    <a:pt x="16" y="728"/>
                  </a:lnTo>
                  <a:lnTo>
                    <a:pt x="24" y="728"/>
                  </a:lnTo>
                  <a:lnTo>
                    <a:pt x="40" y="728"/>
                  </a:lnTo>
                  <a:lnTo>
                    <a:pt x="40" y="728"/>
                  </a:lnTo>
                  <a:lnTo>
                    <a:pt x="40" y="744"/>
                  </a:lnTo>
                  <a:lnTo>
                    <a:pt x="40" y="744"/>
                  </a:lnTo>
                  <a:lnTo>
                    <a:pt x="24" y="744"/>
                  </a:lnTo>
                  <a:lnTo>
                    <a:pt x="16" y="744"/>
                  </a:lnTo>
                  <a:lnTo>
                    <a:pt x="16" y="744"/>
                  </a:lnTo>
                  <a:lnTo>
                    <a:pt x="16" y="744"/>
                  </a:lnTo>
                  <a:lnTo>
                    <a:pt x="8" y="744"/>
                  </a:lnTo>
                  <a:lnTo>
                    <a:pt x="0" y="744"/>
                  </a:lnTo>
                  <a:lnTo>
                    <a:pt x="0" y="728"/>
                  </a:lnTo>
                  <a:close/>
                  <a:moveTo>
                    <a:pt x="72" y="728"/>
                  </a:moveTo>
                  <a:lnTo>
                    <a:pt x="80" y="728"/>
                  </a:lnTo>
                  <a:lnTo>
                    <a:pt x="96" y="728"/>
                  </a:lnTo>
                  <a:lnTo>
                    <a:pt x="104" y="728"/>
                  </a:lnTo>
                  <a:lnTo>
                    <a:pt x="104" y="744"/>
                  </a:lnTo>
                  <a:lnTo>
                    <a:pt x="96" y="744"/>
                  </a:lnTo>
                  <a:lnTo>
                    <a:pt x="80" y="744"/>
                  </a:lnTo>
                  <a:lnTo>
                    <a:pt x="72" y="744"/>
                  </a:lnTo>
                  <a:lnTo>
                    <a:pt x="72" y="728"/>
                  </a:lnTo>
                  <a:close/>
                  <a:moveTo>
                    <a:pt x="136" y="728"/>
                  </a:moveTo>
                  <a:lnTo>
                    <a:pt x="152" y="728"/>
                  </a:lnTo>
                  <a:lnTo>
                    <a:pt x="168" y="728"/>
                  </a:lnTo>
                  <a:lnTo>
                    <a:pt x="168" y="744"/>
                  </a:lnTo>
                  <a:lnTo>
                    <a:pt x="152" y="744"/>
                  </a:lnTo>
                  <a:lnTo>
                    <a:pt x="136" y="744"/>
                  </a:lnTo>
                  <a:lnTo>
                    <a:pt x="136" y="728"/>
                  </a:lnTo>
                  <a:close/>
                  <a:moveTo>
                    <a:pt x="200" y="728"/>
                  </a:moveTo>
                  <a:lnTo>
                    <a:pt x="208" y="728"/>
                  </a:lnTo>
                  <a:lnTo>
                    <a:pt x="232" y="728"/>
                  </a:lnTo>
                  <a:lnTo>
                    <a:pt x="232" y="728"/>
                  </a:lnTo>
                  <a:lnTo>
                    <a:pt x="232" y="728"/>
                  </a:lnTo>
                  <a:lnTo>
                    <a:pt x="232" y="728"/>
                  </a:lnTo>
                  <a:lnTo>
                    <a:pt x="232" y="744"/>
                  </a:lnTo>
                  <a:lnTo>
                    <a:pt x="232" y="744"/>
                  </a:lnTo>
                  <a:lnTo>
                    <a:pt x="232" y="744"/>
                  </a:lnTo>
                  <a:lnTo>
                    <a:pt x="232" y="744"/>
                  </a:lnTo>
                  <a:lnTo>
                    <a:pt x="208" y="744"/>
                  </a:lnTo>
                  <a:lnTo>
                    <a:pt x="200" y="744"/>
                  </a:lnTo>
                  <a:lnTo>
                    <a:pt x="200" y="728"/>
                  </a:lnTo>
                  <a:close/>
                  <a:moveTo>
                    <a:pt x="264" y="728"/>
                  </a:moveTo>
                  <a:lnTo>
                    <a:pt x="288" y="728"/>
                  </a:lnTo>
                  <a:lnTo>
                    <a:pt x="288" y="728"/>
                  </a:lnTo>
                  <a:lnTo>
                    <a:pt x="288" y="728"/>
                  </a:lnTo>
                  <a:lnTo>
                    <a:pt x="296" y="728"/>
                  </a:lnTo>
                  <a:lnTo>
                    <a:pt x="296" y="728"/>
                  </a:lnTo>
                  <a:lnTo>
                    <a:pt x="296" y="728"/>
                  </a:lnTo>
                  <a:lnTo>
                    <a:pt x="296" y="744"/>
                  </a:lnTo>
                  <a:lnTo>
                    <a:pt x="296" y="744"/>
                  </a:lnTo>
                  <a:lnTo>
                    <a:pt x="296" y="744"/>
                  </a:lnTo>
                  <a:lnTo>
                    <a:pt x="288" y="744"/>
                  </a:lnTo>
                  <a:lnTo>
                    <a:pt x="288" y="744"/>
                  </a:lnTo>
                  <a:lnTo>
                    <a:pt x="288" y="744"/>
                  </a:lnTo>
                  <a:lnTo>
                    <a:pt x="264" y="744"/>
                  </a:lnTo>
                  <a:lnTo>
                    <a:pt x="264" y="728"/>
                  </a:lnTo>
                  <a:close/>
                  <a:moveTo>
                    <a:pt x="328" y="728"/>
                  </a:moveTo>
                  <a:lnTo>
                    <a:pt x="344" y="728"/>
                  </a:lnTo>
                  <a:lnTo>
                    <a:pt x="344" y="728"/>
                  </a:lnTo>
                  <a:lnTo>
                    <a:pt x="344" y="728"/>
                  </a:lnTo>
                  <a:lnTo>
                    <a:pt x="344" y="728"/>
                  </a:lnTo>
                  <a:lnTo>
                    <a:pt x="352" y="728"/>
                  </a:lnTo>
                  <a:lnTo>
                    <a:pt x="360" y="728"/>
                  </a:lnTo>
                  <a:lnTo>
                    <a:pt x="360" y="728"/>
                  </a:lnTo>
                  <a:lnTo>
                    <a:pt x="360" y="744"/>
                  </a:lnTo>
                  <a:lnTo>
                    <a:pt x="360" y="744"/>
                  </a:lnTo>
                  <a:lnTo>
                    <a:pt x="352" y="744"/>
                  </a:lnTo>
                  <a:lnTo>
                    <a:pt x="352" y="744"/>
                  </a:lnTo>
                  <a:lnTo>
                    <a:pt x="344" y="744"/>
                  </a:lnTo>
                  <a:lnTo>
                    <a:pt x="344" y="744"/>
                  </a:lnTo>
                  <a:lnTo>
                    <a:pt x="344" y="744"/>
                  </a:lnTo>
                  <a:lnTo>
                    <a:pt x="328" y="744"/>
                  </a:lnTo>
                  <a:lnTo>
                    <a:pt x="328" y="728"/>
                  </a:lnTo>
                  <a:close/>
                  <a:moveTo>
                    <a:pt x="392" y="728"/>
                  </a:moveTo>
                  <a:lnTo>
                    <a:pt x="400" y="728"/>
                  </a:lnTo>
                  <a:lnTo>
                    <a:pt x="408" y="728"/>
                  </a:lnTo>
                  <a:lnTo>
                    <a:pt x="408" y="728"/>
                  </a:lnTo>
                  <a:lnTo>
                    <a:pt x="408" y="728"/>
                  </a:lnTo>
                  <a:lnTo>
                    <a:pt x="408" y="728"/>
                  </a:lnTo>
                  <a:lnTo>
                    <a:pt x="416" y="728"/>
                  </a:lnTo>
                  <a:lnTo>
                    <a:pt x="424" y="728"/>
                  </a:lnTo>
                  <a:lnTo>
                    <a:pt x="424" y="744"/>
                  </a:lnTo>
                  <a:lnTo>
                    <a:pt x="416" y="744"/>
                  </a:lnTo>
                  <a:lnTo>
                    <a:pt x="408" y="744"/>
                  </a:lnTo>
                  <a:lnTo>
                    <a:pt x="408" y="744"/>
                  </a:lnTo>
                  <a:lnTo>
                    <a:pt x="408" y="744"/>
                  </a:lnTo>
                  <a:lnTo>
                    <a:pt x="408" y="744"/>
                  </a:lnTo>
                  <a:lnTo>
                    <a:pt x="400" y="744"/>
                  </a:lnTo>
                  <a:lnTo>
                    <a:pt x="392" y="744"/>
                  </a:lnTo>
                  <a:lnTo>
                    <a:pt x="392" y="728"/>
                  </a:lnTo>
                  <a:close/>
                  <a:moveTo>
                    <a:pt x="456" y="728"/>
                  </a:moveTo>
                  <a:lnTo>
                    <a:pt x="464" y="728"/>
                  </a:lnTo>
                  <a:lnTo>
                    <a:pt x="464" y="728"/>
                  </a:lnTo>
                  <a:lnTo>
                    <a:pt x="464" y="728"/>
                  </a:lnTo>
                  <a:lnTo>
                    <a:pt x="464" y="728"/>
                  </a:lnTo>
                  <a:lnTo>
                    <a:pt x="464" y="728"/>
                  </a:lnTo>
                  <a:lnTo>
                    <a:pt x="472" y="728"/>
                  </a:lnTo>
                  <a:lnTo>
                    <a:pt x="488" y="728"/>
                  </a:lnTo>
                  <a:lnTo>
                    <a:pt x="488" y="728"/>
                  </a:lnTo>
                  <a:lnTo>
                    <a:pt x="488" y="744"/>
                  </a:lnTo>
                  <a:lnTo>
                    <a:pt x="488" y="744"/>
                  </a:lnTo>
                  <a:lnTo>
                    <a:pt x="472" y="744"/>
                  </a:lnTo>
                  <a:lnTo>
                    <a:pt x="472" y="744"/>
                  </a:lnTo>
                  <a:lnTo>
                    <a:pt x="464" y="744"/>
                  </a:lnTo>
                  <a:lnTo>
                    <a:pt x="464" y="744"/>
                  </a:lnTo>
                  <a:lnTo>
                    <a:pt x="464" y="744"/>
                  </a:lnTo>
                  <a:lnTo>
                    <a:pt x="464" y="744"/>
                  </a:lnTo>
                  <a:lnTo>
                    <a:pt x="456" y="744"/>
                  </a:lnTo>
                  <a:lnTo>
                    <a:pt x="456" y="728"/>
                  </a:lnTo>
                  <a:close/>
                  <a:moveTo>
                    <a:pt x="520" y="720"/>
                  </a:moveTo>
                  <a:lnTo>
                    <a:pt x="528" y="720"/>
                  </a:lnTo>
                  <a:lnTo>
                    <a:pt x="544" y="720"/>
                  </a:lnTo>
                  <a:lnTo>
                    <a:pt x="552" y="720"/>
                  </a:lnTo>
                  <a:lnTo>
                    <a:pt x="552" y="736"/>
                  </a:lnTo>
                  <a:lnTo>
                    <a:pt x="544" y="736"/>
                  </a:lnTo>
                  <a:lnTo>
                    <a:pt x="528" y="736"/>
                  </a:lnTo>
                  <a:lnTo>
                    <a:pt x="520" y="736"/>
                  </a:lnTo>
                  <a:lnTo>
                    <a:pt x="520" y="720"/>
                  </a:lnTo>
                  <a:close/>
                  <a:moveTo>
                    <a:pt x="584" y="720"/>
                  </a:moveTo>
                  <a:lnTo>
                    <a:pt x="584" y="720"/>
                  </a:lnTo>
                  <a:lnTo>
                    <a:pt x="600" y="720"/>
                  </a:lnTo>
                  <a:lnTo>
                    <a:pt x="600" y="720"/>
                  </a:lnTo>
                  <a:lnTo>
                    <a:pt x="616" y="720"/>
                  </a:lnTo>
                  <a:lnTo>
                    <a:pt x="616" y="736"/>
                  </a:lnTo>
                  <a:lnTo>
                    <a:pt x="600" y="736"/>
                  </a:lnTo>
                  <a:lnTo>
                    <a:pt x="584" y="736"/>
                  </a:lnTo>
                  <a:lnTo>
                    <a:pt x="584" y="736"/>
                  </a:lnTo>
                  <a:lnTo>
                    <a:pt x="584" y="720"/>
                  </a:lnTo>
                  <a:close/>
                  <a:moveTo>
                    <a:pt x="648" y="720"/>
                  </a:moveTo>
                  <a:lnTo>
                    <a:pt x="656" y="720"/>
                  </a:lnTo>
                  <a:lnTo>
                    <a:pt x="656" y="720"/>
                  </a:lnTo>
                  <a:lnTo>
                    <a:pt x="679" y="720"/>
                  </a:lnTo>
                  <a:lnTo>
                    <a:pt x="679" y="720"/>
                  </a:lnTo>
                  <a:lnTo>
                    <a:pt x="679" y="720"/>
                  </a:lnTo>
                  <a:lnTo>
                    <a:pt x="679" y="736"/>
                  </a:lnTo>
                  <a:lnTo>
                    <a:pt x="679" y="736"/>
                  </a:lnTo>
                  <a:lnTo>
                    <a:pt x="656" y="736"/>
                  </a:lnTo>
                  <a:lnTo>
                    <a:pt x="648" y="736"/>
                  </a:lnTo>
                  <a:lnTo>
                    <a:pt x="648" y="720"/>
                  </a:lnTo>
                  <a:close/>
                  <a:moveTo>
                    <a:pt x="711" y="712"/>
                  </a:moveTo>
                  <a:lnTo>
                    <a:pt x="735" y="712"/>
                  </a:lnTo>
                  <a:lnTo>
                    <a:pt x="735" y="712"/>
                  </a:lnTo>
                  <a:lnTo>
                    <a:pt x="735" y="712"/>
                  </a:lnTo>
                  <a:lnTo>
                    <a:pt x="743" y="712"/>
                  </a:lnTo>
                  <a:lnTo>
                    <a:pt x="743" y="712"/>
                  </a:lnTo>
                  <a:lnTo>
                    <a:pt x="743" y="712"/>
                  </a:lnTo>
                  <a:lnTo>
                    <a:pt x="743" y="728"/>
                  </a:lnTo>
                  <a:lnTo>
                    <a:pt x="743" y="728"/>
                  </a:lnTo>
                  <a:lnTo>
                    <a:pt x="743" y="728"/>
                  </a:lnTo>
                  <a:lnTo>
                    <a:pt x="743" y="728"/>
                  </a:lnTo>
                  <a:lnTo>
                    <a:pt x="743" y="728"/>
                  </a:lnTo>
                  <a:lnTo>
                    <a:pt x="711" y="728"/>
                  </a:lnTo>
                  <a:lnTo>
                    <a:pt x="711" y="712"/>
                  </a:lnTo>
                  <a:close/>
                  <a:moveTo>
                    <a:pt x="775" y="712"/>
                  </a:moveTo>
                  <a:lnTo>
                    <a:pt x="775" y="712"/>
                  </a:lnTo>
                  <a:lnTo>
                    <a:pt x="775" y="712"/>
                  </a:lnTo>
                  <a:lnTo>
                    <a:pt x="791" y="704"/>
                  </a:lnTo>
                  <a:lnTo>
                    <a:pt x="791" y="704"/>
                  </a:lnTo>
                  <a:lnTo>
                    <a:pt x="791" y="704"/>
                  </a:lnTo>
                  <a:lnTo>
                    <a:pt x="799" y="704"/>
                  </a:lnTo>
                  <a:lnTo>
                    <a:pt x="799" y="704"/>
                  </a:lnTo>
                  <a:lnTo>
                    <a:pt x="807" y="704"/>
                  </a:lnTo>
                  <a:lnTo>
                    <a:pt x="807" y="704"/>
                  </a:lnTo>
                  <a:lnTo>
                    <a:pt x="807" y="704"/>
                  </a:lnTo>
                  <a:lnTo>
                    <a:pt x="807" y="720"/>
                  </a:lnTo>
                  <a:lnTo>
                    <a:pt x="807" y="720"/>
                  </a:lnTo>
                  <a:lnTo>
                    <a:pt x="799" y="720"/>
                  </a:lnTo>
                  <a:lnTo>
                    <a:pt x="799" y="720"/>
                  </a:lnTo>
                  <a:lnTo>
                    <a:pt x="799" y="720"/>
                  </a:lnTo>
                  <a:lnTo>
                    <a:pt x="791" y="720"/>
                  </a:lnTo>
                  <a:lnTo>
                    <a:pt x="791" y="720"/>
                  </a:lnTo>
                  <a:lnTo>
                    <a:pt x="783" y="728"/>
                  </a:lnTo>
                  <a:lnTo>
                    <a:pt x="775" y="728"/>
                  </a:lnTo>
                  <a:lnTo>
                    <a:pt x="775" y="712"/>
                  </a:lnTo>
                  <a:close/>
                  <a:moveTo>
                    <a:pt x="839" y="704"/>
                  </a:moveTo>
                  <a:lnTo>
                    <a:pt x="847" y="704"/>
                  </a:lnTo>
                  <a:lnTo>
                    <a:pt x="847" y="704"/>
                  </a:lnTo>
                  <a:lnTo>
                    <a:pt x="855" y="704"/>
                  </a:lnTo>
                  <a:lnTo>
                    <a:pt x="855" y="704"/>
                  </a:lnTo>
                  <a:lnTo>
                    <a:pt x="855" y="704"/>
                  </a:lnTo>
                  <a:lnTo>
                    <a:pt x="855" y="704"/>
                  </a:lnTo>
                  <a:lnTo>
                    <a:pt x="855" y="704"/>
                  </a:lnTo>
                  <a:lnTo>
                    <a:pt x="863" y="696"/>
                  </a:lnTo>
                  <a:lnTo>
                    <a:pt x="863" y="696"/>
                  </a:lnTo>
                  <a:lnTo>
                    <a:pt x="871" y="696"/>
                  </a:lnTo>
                  <a:lnTo>
                    <a:pt x="871" y="712"/>
                  </a:lnTo>
                  <a:lnTo>
                    <a:pt x="871" y="712"/>
                  </a:lnTo>
                  <a:lnTo>
                    <a:pt x="863" y="712"/>
                  </a:lnTo>
                  <a:lnTo>
                    <a:pt x="855" y="720"/>
                  </a:lnTo>
                  <a:lnTo>
                    <a:pt x="855" y="720"/>
                  </a:lnTo>
                  <a:lnTo>
                    <a:pt x="855" y="720"/>
                  </a:lnTo>
                  <a:lnTo>
                    <a:pt x="855" y="720"/>
                  </a:lnTo>
                  <a:lnTo>
                    <a:pt x="839" y="720"/>
                  </a:lnTo>
                  <a:lnTo>
                    <a:pt x="839" y="704"/>
                  </a:lnTo>
                  <a:close/>
                  <a:moveTo>
                    <a:pt x="903" y="696"/>
                  </a:moveTo>
                  <a:lnTo>
                    <a:pt x="911" y="696"/>
                  </a:lnTo>
                  <a:lnTo>
                    <a:pt x="911" y="696"/>
                  </a:lnTo>
                  <a:lnTo>
                    <a:pt x="911" y="696"/>
                  </a:lnTo>
                  <a:lnTo>
                    <a:pt x="911" y="696"/>
                  </a:lnTo>
                  <a:lnTo>
                    <a:pt x="911" y="688"/>
                  </a:lnTo>
                  <a:lnTo>
                    <a:pt x="911" y="688"/>
                  </a:lnTo>
                  <a:lnTo>
                    <a:pt x="911" y="688"/>
                  </a:lnTo>
                  <a:lnTo>
                    <a:pt x="919" y="688"/>
                  </a:lnTo>
                  <a:lnTo>
                    <a:pt x="919" y="688"/>
                  </a:lnTo>
                  <a:lnTo>
                    <a:pt x="935" y="688"/>
                  </a:lnTo>
                  <a:lnTo>
                    <a:pt x="935" y="704"/>
                  </a:lnTo>
                  <a:lnTo>
                    <a:pt x="927" y="704"/>
                  </a:lnTo>
                  <a:lnTo>
                    <a:pt x="919" y="704"/>
                  </a:lnTo>
                  <a:lnTo>
                    <a:pt x="911" y="704"/>
                  </a:lnTo>
                  <a:lnTo>
                    <a:pt x="911" y="704"/>
                  </a:lnTo>
                  <a:lnTo>
                    <a:pt x="911" y="712"/>
                  </a:lnTo>
                  <a:lnTo>
                    <a:pt x="911" y="712"/>
                  </a:lnTo>
                  <a:lnTo>
                    <a:pt x="903" y="712"/>
                  </a:lnTo>
                  <a:lnTo>
                    <a:pt x="903" y="696"/>
                  </a:lnTo>
                  <a:close/>
                  <a:moveTo>
                    <a:pt x="967" y="680"/>
                  </a:moveTo>
                  <a:lnTo>
                    <a:pt x="967" y="680"/>
                  </a:lnTo>
                  <a:lnTo>
                    <a:pt x="967" y="680"/>
                  </a:lnTo>
                  <a:lnTo>
                    <a:pt x="975" y="680"/>
                  </a:lnTo>
                  <a:lnTo>
                    <a:pt x="975" y="680"/>
                  </a:lnTo>
                  <a:lnTo>
                    <a:pt x="991" y="672"/>
                  </a:lnTo>
                  <a:lnTo>
                    <a:pt x="991" y="672"/>
                  </a:lnTo>
                  <a:lnTo>
                    <a:pt x="991" y="672"/>
                  </a:lnTo>
                  <a:lnTo>
                    <a:pt x="991" y="672"/>
                  </a:lnTo>
                  <a:lnTo>
                    <a:pt x="991" y="672"/>
                  </a:lnTo>
                  <a:lnTo>
                    <a:pt x="991" y="672"/>
                  </a:lnTo>
                  <a:lnTo>
                    <a:pt x="999" y="672"/>
                  </a:lnTo>
                  <a:lnTo>
                    <a:pt x="999" y="688"/>
                  </a:lnTo>
                  <a:lnTo>
                    <a:pt x="999" y="688"/>
                  </a:lnTo>
                  <a:lnTo>
                    <a:pt x="999" y="688"/>
                  </a:lnTo>
                  <a:lnTo>
                    <a:pt x="999" y="688"/>
                  </a:lnTo>
                  <a:lnTo>
                    <a:pt x="991" y="688"/>
                  </a:lnTo>
                  <a:lnTo>
                    <a:pt x="983" y="696"/>
                  </a:lnTo>
                  <a:lnTo>
                    <a:pt x="975" y="696"/>
                  </a:lnTo>
                  <a:lnTo>
                    <a:pt x="967" y="696"/>
                  </a:lnTo>
                  <a:lnTo>
                    <a:pt x="967" y="680"/>
                  </a:lnTo>
                  <a:close/>
                  <a:moveTo>
                    <a:pt x="1023" y="664"/>
                  </a:moveTo>
                  <a:lnTo>
                    <a:pt x="1031" y="664"/>
                  </a:lnTo>
                  <a:lnTo>
                    <a:pt x="1031" y="664"/>
                  </a:lnTo>
                  <a:lnTo>
                    <a:pt x="1047" y="656"/>
                  </a:lnTo>
                  <a:lnTo>
                    <a:pt x="1047" y="656"/>
                  </a:lnTo>
                  <a:lnTo>
                    <a:pt x="1047" y="656"/>
                  </a:lnTo>
                  <a:lnTo>
                    <a:pt x="1047" y="656"/>
                  </a:lnTo>
                  <a:lnTo>
                    <a:pt x="1047" y="656"/>
                  </a:lnTo>
                  <a:lnTo>
                    <a:pt x="1047" y="656"/>
                  </a:lnTo>
                  <a:lnTo>
                    <a:pt x="1055" y="656"/>
                  </a:lnTo>
                  <a:lnTo>
                    <a:pt x="1055" y="656"/>
                  </a:lnTo>
                  <a:lnTo>
                    <a:pt x="1055" y="656"/>
                  </a:lnTo>
                  <a:lnTo>
                    <a:pt x="1063" y="672"/>
                  </a:lnTo>
                  <a:lnTo>
                    <a:pt x="1055" y="672"/>
                  </a:lnTo>
                  <a:lnTo>
                    <a:pt x="1055" y="672"/>
                  </a:lnTo>
                  <a:lnTo>
                    <a:pt x="1055" y="672"/>
                  </a:lnTo>
                  <a:lnTo>
                    <a:pt x="1055" y="672"/>
                  </a:lnTo>
                  <a:lnTo>
                    <a:pt x="1055" y="672"/>
                  </a:lnTo>
                  <a:lnTo>
                    <a:pt x="1039" y="680"/>
                  </a:lnTo>
                  <a:lnTo>
                    <a:pt x="1031" y="680"/>
                  </a:lnTo>
                  <a:lnTo>
                    <a:pt x="1023" y="664"/>
                  </a:lnTo>
                  <a:close/>
                  <a:moveTo>
                    <a:pt x="1087" y="640"/>
                  </a:moveTo>
                  <a:lnTo>
                    <a:pt x="1087" y="640"/>
                  </a:lnTo>
                  <a:lnTo>
                    <a:pt x="1087" y="640"/>
                  </a:lnTo>
                  <a:lnTo>
                    <a:pt x="1103" y="632"/>
                  </a:lnTo>
                  <a:lnTo>
                    <a:pt x="1103" y="632"/>
                  </a:lnTo>
                  <a:lnTo>
                    <a:pt x="1103" y="632"/>
                  </a:lnTo>
                  <a:lnTo>
                    <a:pt x="1103" y="632"/>
                  </a:lnTo>
                  <a:lnTo>
                    <a:pt x="1103" y="632"/>
                  </a:lnTo>
                  <a:lnTo>
                    <a:pt x="1103" y="632"/>
                  </a:lnTo>
                  <a:lnTo>
                    <a:pt x="1103" y="632"/>
                  </a:lnTo>
                  <a:lnTo>
                    <a:pt x="1111" y="632"/>
                  </a:lnTo>
                  <a:lnTo>
                    <a:pt x="1111" y="632"/>
                  </a:lnTo>
                  <a:lnTo>
                    <a:pt x="1111" y="624"/>
                  </a:lnTo>
                  <a:lnTo>
                    <a:pt x="1119" y="640"/>
                  </a:lnTo>
                  <a:lnTo>
                    <a:pt x="1119" y="640"/>
                  </a:lnTo>
                  <a:lnTo>
                    <a:pt x="1111" y="648"/>
                  </a:lnTo>
                  <a:lnTo>
                    <a:pt x="1111" y="648"/>
                  </a:lnTo>
                  <a:lnTo>
                    <a:pt x="1111" y="648"/>
                  </a:lnTo>
                  <a:lnTo>
                    <a:pt x="1111" y="648"/>
                  </a:lnTo>
                  <a:lnTo>
                    <a:pt x="1095" y="656"/>
                  </a:lnTo>
                  <a:lnTo>
                    <a:pt x="1095" y="656"/>
                  </a:lnTo>
                  <a:lnTo>
                    <a:pt x="1087" y="640"/>
                  </a:lnTo>
                  <a:close/>
                  <a:moveTo>
                    <a:pt x="1135" y="608"/>
                  </a:moveTo>
                  <a:lnTo>
                    <a:pt x="1143" y="608"/>
                  </a:lnTo>
                  <a:lnTo>
                    <a:pt x="1143" y="608"/>
                  </a:lnTo>
                  <a:lnTo>
                    <a:pt x="1143" y="608"/>
                  </a:lnTo>
                  <a:lnTo>
                    <a:pt x="1143" y="608"/>
                  </a:lnTo>
                  <a:lnTo>
                    <a:pt x="1143" y="600"/>
                  </a:lnTo>
                  <a:lnTo>
                    <a:pt x="1143" y="600"/>
                  </a:lnTo>
                  <a:lnTo>
                    <a:pt x="1151" y="600"/>
                  </a:lnTo>
                  <a:lnTo>
                    <a:pt x="1151" y="600"/>
                  </a:lnTo>
                  <a:lnTo>
                    <a:pt x="1151" y="600"/>
                  </a:lnTo>
                  <a:lnTo>
                    <a:pt x="1151" y="600"/>
                  </a:lnTo>
                  <a:lnTo>
                    <a:pt x="1159" y="592"/>
                  </a:lnTo>
                  <a:lnTo>
                    <a:pt x="1159" y="592"/>
                  </a:lnTo>
                  <a:lnTo>
                    <a:pt x="1159" y="592"/>
                  </a:lnTo>
                  <a:lnTo>
                    <a:pt x="1159" y="592"/>
                  </a:lnTo>
                  <a:lnTo>
                    <a:pt x="1159" y="592"/>
                  </a:lnTo>
                  <a:lnTo>
                    <a:pt x="1159" y="592"/>
                  </a:lnTo>
                  <a:lnTo>
                    <a:pt x="1159" y="592"/>
                  </a:lnTo>
                  <a:lnTo>
                    <a:pt x="1159" y="592"/>
                  </a:lnTo>
                  <a:lnTo>
                    <a:pt x="1159" y="592"/>
                  </a:lnTo>
                  <a:lnTo>
                    <a:pt x="1175" y="600"/>
                  </a:lnTo>
                  <a:lnTo>
                    <a:pt x="1175" y="600"/>
                  </a:lnTo>
                  <a:lnTo>
                    <a:pt x="1167" y="608"/>
                  </a:lnTo>
                  <a:lnTo>
                    <a:pt x="1167" y="608"/>
                  </a:lnTo>
                  <a:lnTo>
                    <a:pt x="1167" y="608"/>
                  </a:lnTo>
                  <a:lnTo>
                    <a:pt x="1159" y="616"/>
                  </a:lnTo>
                  <a:lnTo>
                    <a:pt x="1159" y="616"/>
                  </a:lnTo>
                  <a:lnTo>
                    <a:pt x="1159" y="616"/>
                  </a:lnTo>
                  <a:lnTo>
                    <a:pt x="1159" y="616"/>
                  </a:lnTo>
                  <a:lnTo>
                    <a:pt x="1151" y="616"/>
                  </a:lnTo>
                  <a:lnTo>
                    <a:pt x="1151" y="624"/>
                  </a:lnTo>
                  <a:lnTo>
                    <a:pt x="1135" y="608"/>
                  </a:lnTo>
                  <a:close/>
                  <a:moveTo>
                    <a:pt x="1183" y="568"/>
                  </a:moveTo>
                  <a:lnTo>
                    <a:pt x="1191" y="568"/>
                  </a:lnTo>
                  <a:lnTo>
                    <a:pt x="1183" y="568"/>
                  </a:lnTo>
                  <a:lnTo>
                    <a:pt x="1191" y="568"/>
                  </a:lnTo>
                  <a:lnTo>
                    <a:pt x="1191" y="568"/>
                  </a:lnTo>
                  <a:lnTo>
                    <a:pt x="1191" y="568"/>
                  </a:lnTo>
                  <a:lnTo>
                    <a:pt x="1191" y="568"/>
                  </a:lnTo>
                  <a:lnTo>
                    <a:pt x="1191" y="560"/>
                  </a:lnTo>
                  <a:lnTo>
                    <a:pt x="1191" y="560"/>
                  </a:lnTo>
                  <a:lnTo>
                    <a:pt x="1191" y="560"/>
                  </a:lnTo>
                  <a:lnTo>
                    <a:pt x="1191" y="560"/>
                  </a:lnTo>
                  <a:lnTo>
                    <a:pt x="1199" y="552"/>
                  </a:lnTo>
                  <a:lnTo>
                    <a:pt x="1199" y="552"/>
                  </a:lnTo>
                  <a:lnTo>
                    <a:pt x="1199" y="552"/>
                  </a:lnTo>
                  <a:lnTo>
                    <a:pt x="1199" y="552"/>
                  </a:lnTo>
                  <a:lnTo>
                    <a:pt x="1199" y="552"/>
                  </a:lnTo>
                  <a:lnTo>
                    <a:pt x="1199" y="552"/>
                  </a:lnTo>
                  <a:lnTo>
                    <a:pt x="1207" y="544"/>
                  </a:lnTo>
                  <a:lnTo>
                    <a:pt x="1207" y="544"/>
                  </a:lnTo>
                  <a:lnTo>
                    <a:pt x="1207" y="544"/>
                  </a:lnTo>
                  <a:lnTo>
                    <a:pt x="1215" y="552"/>
                  </a:lnTo>
                  <a:lnTo>
                    <a:pt x="1215" y="560"/>
                  </a:lnTo>
                  <a:lnTo>
                    <a:pt x="1215" y="560"/>
                  </a:lnTo>
                  <a:lnTo>
                    <a:pt x="1215" y="560"/>
                  </a:lnTo>
                  <a:lnTo>
                    <a:pt x="1215" y="560"/>
                  </a:lnTo>
                  <a:lnTo>
                    <a:pt x="1207" y="568"/>
                  </a:lnTo>
                  <a:lnTo>
                    <a:pt x="1199" y="576"/>
                  </a:lnTo>
                  <a:lnTo>
                    <a:pt x="1199" y="576"/>
                  </a:lnTo>
                  <a:lnTo>
                    <a:pt x="1199" y="576"/>
                  </a:lnTo>
                  <a:lnTo>
                    <a:pt x="1199" y="576"/>
                  </a:lnTo>
                  <a:lnTo>
                    <a:pt x="1199" y="576"/>
                  </a:lnTo>
                  <a:lnTo>
                    <a:pt x="1183" y="568"/>
                  </a:lnTo>
                  <a:close/>
                  <a:moveTo>
                    <a:pt x="1223" y="520"/>
                  </a:moveTo>
                  <a:lnTo>
                    <a:pt x="1223" y="512"/>
                  </a:lnTo>
                  <a:lnTo>
                    <a:pt x="1223" y="512"/>
                  </a:lnTo>
                  <a:lnTo>
                    <a:pt x="1239" y="488"/>
                  </a:lnTo>
                  <a:lnTo>
                    <a:pt x="1255" y="496"/>
                  </a:lnTo>
                  <a:lnTo>
                    <a:pt x="1239" y="520"/>
                  </a:lnTo>
                  <a:lnTo>
                    <a:pt x="1239" y="528"/>
                  </a:lnTo>
                  <a:lnTo>
                    <a:pt x="1223" y="520"/>
                  </a:lnTo>
                  <a:close/>
                  <a:moveTo>
                    <a:pt x="1255" y="464"/>
                  </a:moveTo>
                  <a:lnTo>
                    <a:pt x="1255" y="456"/>
                  </a:lnTo>
                  <a:lnTo>
                    <a:pt x="1255" y="464"/>
                  </a:lnTo>
                  <a:lnTo>
                    <a:pt x="1255" y="456"/>
                  </a:lnTo>
                  <a:lnTo>
                    <a:pt x="1255" y="456"/>
                  </a:lnTo>
                  <a:lnTo>
                    <a:pt x="1255" y="456"/>
                  </a:lnTo>
                  <a:lnTo>
                    <a:pt x="1255" y="456"/>
                  </a:lnTo>
                  <a:lnTo>
                    <a:pt x="1255" y="448"/>
                  </a:lnTo>
                  <a:lnTo>
                    <a:pt x="1255" y="448"/>
                  </a:lnTo>
                  <a:lnTo>
                    <a:pt x="1263" y="440"/>
                  </a:lnTo>
                  <a:lnTo>
                    <a:pt x="1263" y="440"/>
                  </a:lnTo>
                  <a:lnTo>
                    <a:pt x="1263" y="432"/>
                  </a:lnTo>
                  <a:lnTo>
                    <a:pt x="1279" y="440"/>
                  </a:lnTo>
                  <a:lnTo>
                    <a:pt x="1279" y="448"/>
                  </a:lnTo>
                  <a:lnTo>
                    <a:pt x="1271" y="456"/>
                  </a:lnTo>
                  <a:lnTo>
                    <a:pt x="1271" y="464"/>
                  </a:lnTo>
                  <a:lnTo>
                    <a:pt x="1271" y="464"/>
                  </a:lnTo>
                  <a:lnTo>
                    <a:pt x="1271" y="464"/>
                  </a:lnTo>
                  <a:lnTo>
                    <a:pt x="1271" y="472"/>
                  </a:lnTo>
                  <a:lnTo>
                    <a:pt x="1255" y="464"/>
                  </a:lnTo>
                  <a:close/>
                  <a:moveTo>
                    <a:pt x="1279" y="408"/>
                  </a:moveTo>
                  <a:lnTo>
                    <a:pt x="1279" y="400"/>
                  </a:lnTo>
                  <a:lnTo>
                    <a:pt x="1279" y="408"/>
                  </a:lnTo>
                  <a:lnTo>
                    <a:pt x="1287" y="384"/>
                  </a:lnTo>
                  <a:lnTo>
                    <a:pt x="1287" y="384"/>
                  </a:lnTo>
                  <a:lnTo>
                    <a:pt x="1287" y="376"/>
                  </a:lnTo>
                  <a:lnTo>
                    <a:pt x="1287" y="376"/>
                  </a:lnTo>
                  <a:lnTo>
                    <a:pt x="1287" y="376"/>
                  </a:lnTo>
                  <a:lnTo>
                    <a:pt x="1287" y="376"/>
                  </a:lnTo>
                  <a:lnTo>
                    <a:pt x="1287" y="376"/>
                  </a:lnTo>
                  <a:lnTo>
                    <a:pt x="1303" y="376"/>
                  </a:lnTo>
                  <a:lnTo>
                    <a:pt x="1303" y="384"/>
                  </a:lnTo>
                  <a:lnTo>
                    <a:pt x="1303" y="384"/>
                  </a:lnTo>
                  <a:lnTo>
                    <a:pt x="1295" y="384"/>
                  </a:lnTo>
                  <a:lnTo>
                    <a:pt x="1287" y="408"/>
                  </a:lnTo>
                  <a:lnTo>
                    <a:pt x="1287" y="408"/>
                  </a:lnTo>
                  <a:lnTo>
                    <a:pt x="1279" y="408"/>
                  </a:lnTo>
                  <a:close/>
                  <a:moveTo>
                    <a:pt x="1295" y="344"/>
                  </a:moveTo>
                  <a:lnTo>
                    <a:pt x="1295" y="328"/>
                  </a:lnTo>
                  <a:lnTo>
                    <a:pt x="1295" y="328"/>
                  </a:lnTo>
                  <a:lnTo>
                    <a:pt x="1295" y="328"/>
                  </a:lnTo>
                  <a:lnTo>
                    <a:pt x="1303" y="320"/>
                  </a:lnTo>
                  <a:lnTo>
                    <a:pt x="1303" y="320"/>
                  </a:lnTo>
                  <a:lnTo>
                    <a:pt x="1303" y="320"/>
                  </a:lnTo>
                  <a:lnTo>
                    <a:pt x="1303" y="320"/>
                  </a:lnTo>
                  <a:lnTo>
                    <a:pt x="1303" y="312"/>
                  </a:lnTo>
                  <a:lnTo>
                    <a:pt x="1319" y="320"/>
                  </a:lnTo>
                  <a:lnTo>
                    <a:pt x="1319" y="320"/>
                  </a:lnTo>
                  <a:lnTo>
                    <a:pt x="1311" y="328"/>
                  </a:lnTo>
                  <a:lnTo>
                    <a:pt x="1311" y="328"/>
                  </a:lnTo>
                  <a:lnTo>
                    <a:pt x="1311" y="336"/>
                  </a:lnTo>
                  <a:lnTo>
                    <a:pt x="1311" y="344"/>
                  </a:lnTo>
                  <a:lnTo>
                    <a:pt x="1295" y="344"/>
                  </a:lnTo>
                  <a:close/>
                  <a:moveTo>
                    <a:pt x="1311" y="280"/>
                  </a:moveTo>
                  <a:lnTo>
                    <a:pt x="1311" y="272"/>
                  </a:lnTo>
                  <a:lnTo>
                    <a:pt x="1311" y="272"/>
                  </a:lnTo>
                  <a:lnTo>
                    <a:pt x="1319" y="248"/>
                  </a:lnTo>
                  <a:lnTo>
                    <a:pt x="1335" y="256"/>
                  </a:lnTo>
                  <a:lnTo>
                    <a:pt x="1327" y="280"/>
                  </a:lnTo>
                  <a:lnTo>
                    <a:pt x="1327" y="288"/>
                  </a:lnTo>
                  <a:lnTo>
                    <a:pt x="1311" y="280"/>
                  </a:lnTo>
                  <a:close/>
                  <a:moveTo>
                    <a:pt x="1319" y="216"/>
                  </a:moveTo>
                  <a:lnTo>
                    <a:pt x="1327" y="208"/>
                  </a:lnTo>
                  <a:lnTo>
                    <a:pt x="1327" y="208"/>
                  </a:lnTo>
                  <a:lnTo>
                    <a:pt x="1327" y="208"/>
                  </a:lnTo>
                  <a:lnTo>
                    <a:pt x="1327" y="200"/>
                  </a:lnTo>
                  <a:lnTo>
                    <a:pt x="1327" y="192"/>
                  </a:lnTo>
                  <a:lnTo>
                    <a:pt x="1327" y="192"/>
                  </a:lnTo>
                  <a:lnTo>
                    <a:pt x="1343" y="192"/>
                  </a:lnTo>
                  <a:lnTo>
                    <a:pt x="1343" y="192"/>
                  </a:lnTo>
                  <a:lnTo>
                    <a:pt x="1343" y="200"/>
                  </a:lnTo>
                  <a:lnTo>
                    <a:pt x="1343" y="208"/>
                  </a:lnTo>
                  <a:lnTo>
                    <a:pt x="1343" y="208"/>
                  </a:lnTo>
                  <a:lnTo>
                    <a:pt x="1335" y="224"/>
                  </a:lnTo>
                  <a:lnTo>
                    <a:pt x="1319" y="216"/>
                  </a:lnTo>
                  <a:close/>
                  <a:moveTo>
                    <a:pt x="1335" y="160"/>
                  </a:moveTo>
                  <a:lnTo>
                    <a:pt x="1335" y="136"/>
                  </a:lnTo>
                  <a:lnTo>
                    <a:pt x="1343" y="136"/>
                  </a:lnTo>
                  <a:lnTo>
                    <a:pt x="1343" y="128"/>
                  </a:lnTo>
                  <a:lnTo>
                    <a:pt x="1343" y="128"/>
                  </a:lnTo>
                  <a:lnTo>
                    <a:pt x="1359" y="128"/>
                  </a:lnTo>
                  <a:lnTo>
                    <a:pt x="1359" y="128"/>
                  </a:lnTo>
                  <a:lnTo>
                    <a:pt x="1359" y="136"/>
                  </a:lnTo>
                  <a:lnTo>
                    <a:pt x="1351" y="136"/>
                  </a:lnTo>
                  <a:lnTo>
                    <a:pt x="1351" y="160"/>
                  </a:lnTo>
                  <a:lnTo>
                    <a:pt x="1335" y="160"/>
                  </a:lnTo>
                  <a:close/>
                  <a:moveTo>
                    <a:pt x="1343" y="96"/>
                  </a:moveTo>
                  <a:lnTo>
                    <a:pt x="1351" y="64"/>
                  </a:lnTo>
                  <a:lnTo>
                    <a:pt x="1351" y="64"/>
                  </a:lnTo>
                  <a:lnTo>
                    <a:pt x="1351" y="64"/>
                  </a:lnTo>
                  <a:lnTo>
                    <a:pt x="1367" y="64"/>
                  </a:lnTo>
                  <a:lnTo>
                    <a:pt x="1367" y="64"/>
                  </a:lnTo>
                  <a:lnTo>
                    <a:pt x="1367" y="72"/>
                  </a:lnTo>
                  <a:lnTo>
                    <a:pt x="1367" y="72"/>
                  </a:lnTo>
                  <a:lnTo>
                    <a:pt x="1359" y="96"/>
                  </a:lnTo>
                  <a:lnTo>
                    <a:pt x="1343" y="96"/>
                  </a:lnTo>
                  <a:close/>
                  <a:moveTo>
                    <a:pt x="1359" y="32"/>
                  </a:moveTo>
                  <a:lnTo>
                    <a:pt x="1359" y="32"/>
                  </a:lnTo>
                  <a:lnTo>
                    <a:pt x="1359" y="24"/>
                  </a:lnTo>
                  <a:lnTo>
                    <a:pt x="1367" y="24"/>
                  </a:lnTo>
                  <a:lnTo>
                    <a:pt x="1367" y="16"/>
                  </a:lnTo>
                  <a:lnTo>
                    <a:pt x="1367" y="8"/>
                  </a:lnTo>
                  <a:lnTo>
                    <a:pt x="1367" y="8"/>
                  </a:lnTo>
                  <a:lnTo>
                    <a:pt x="1367" y="8"/>
                  </a:lnTo>
                  <a:lnTo>
                    <a:pt x="1367" y="8"/>
                  </a:lnTo>
                  <a:lnTo>
                    <a:pt x="1367" y="0"/>
                  </a:lnTo>
                  <a:lnTo>
                    <a:pt x="1367" y="0"/>
                  </a:lnTo>
                  <a:lnTo>
                    <a:pt x="1367" y="0"/>
                  </a:lnTo>
                  <a:lnTo>
                    <a:pt x="1383" y="8"/>
                  </a:lnTo>
                  <a:lnTo>
                    <a:pt x="1383" y="8"/>
                  </a:lnTo>
                  <a:lnTo>
                    <a:pt x="1383" y="8"/>
                  </a:lnTo>
                  <a:lnTo>
                    <a:pt x="1383" y="8"/>
                  </a:lnTo>
                  <a:lnTo>
                    <a:pt x="1383" y="8"/>
                  </a:lnTo>
                  <a:lnTo>
                    <a:pt x="1383" y="8"/>
                  </a:lnTo>
                  <a:lnTo>
                    <a:pt x="1383" y="8"/>
                  </a:lnTo>
                  <a:lnTo>
                    <a:pt x="1383" y="16"/>
                  </a:lnTo>
                  <a:lnTo>
                    <a:pt x="1383" y="16"/>
                  </a:lnTo>
                  <a:lnTo>
                    <a:pt x="1383" y="16"/>
                  </a:lnTo>
                  <a:lnTo>
                    <a:pt x="1383" y="16"/>
                  </a:lnTo>
                  <a:lnTo>
                    <a:pt x="1383" y="16"/>
                  </a:lnTo>
                  <a:lnTo>
                    <a:pt x="1383" y="16"/>
                  </a:lnTo>
                  <a:lnTo>
                    <a:pt x="1383" y="24"/>
                  </a:lnTo>
                  <a:lnTo>
                    <a:pt x="1383" y="24"/>
                  </a:lnTo>
                  <a:lnTo>
                    <a:pt x="1375" y="24"/>
                  </a:lnTo>
                  <a:lnTo>
                    <a:pt x="1375" y="24"/>
                  </a:lnTo>
                  <a:lnTo>
                    <a:pt x="1375" y="24"/>
                  </a:lnTo>
                  <a:lnTo>
                    <a:pt x="1375" y="24"/>
                  </a:lnTo>
                  <a:lnTo>
                    <a:pt x="1375" y="32"/>
                  </a:lnTo>
                  <a:lnTo>
                    <a:pt x="1375" y="32"/>
                  </a:lnTo>
                  <a:lnTo>
                    <a:pt x="1375" y="32"/>
                  </a:lnTo>
                  <a:lnTo>
                    <a:pt x="1359" y="32"/>
                  </a:lnTo>
                  <a:close/>
                  <a:moveTo>
                    <a:pt x="1407" y="0"/>
                  </a:moveTo>
                  <a:lnTo>
                    <a:pt x="1407" y="0"/>
                  </a:lnTo>
                  <a:lnTo>
                    <a:pt x="1407" y="8"/>
                  </a:lnTo>
                  <a:lnTo>
                    <a:pt x="1407" y="8"/>
                  </a:lnTo>
                  <a:lnTo>
                    <a:pt x="1407" y="16"/>
                  </a:lnTo>
                  <a:lnTo>
                    <a:pt x="1415" y="16"/>
                  </a:lnTo>
                  <a:lnTo>
                    <a:pt x="1415" y="32"/>
                  </a:lnTo>
                  <a:lnTo>
                    <a:pt x="1415" y="32"/>
                  </a:lnTo>
                  <a:lnTo>
                    <a:pt x="1399" y="40"/>
                  </a:lnTo>
                  <a:lnTo>
                    <a:pt x="1399" y="32"/>
                  </a:lnTo>
                  <a:lnTo>
                    <a:pt x="1399" y="32"/>
                  </a:lnTo>
                  <a:lnTo>
                    <a:pt x="1399" y="24"/>
                  </a:lnTo>
                  <a:lnTo>
                    <a:pt x="1399" y="24"/>
                  </a:lnTo>
                  <a:lnTo>
                    <a:pt x="1391" y="16"/>
                  </a:lnTo>
                  <a:lnTo>
                    <a:pt x="1391" y="16"/>
                  </a:lnTo>
                  <a:lnTo>
                    <a:pt x="1391" y="16"/>
                  </a:lnTo>
                  <a:lnTo>
                    <a:pt x="1391" y="16"/>
                  </a:lnTo>
                  <a:lnTo>
                    <a:pt x="1391" y="16"/>
                  </a:lnTo>
                  <a:lnTo>
                    <a:pt x="1391" y="16"/>
                  </a:lnTo>
                  <a:lnTo>
                    <a:pt x="1391" y="8"/>
                  </a:lnTo>
                  <a:lnTo>
                    <a:pt x="1391" y="8"/>
                  </a:lnTo>
                  <a:lnTo>
                    <a:pt x="1391" y="8"/>
                  </a:lnTo>
                  <a:lnTo>
                    <a:pt x="1407" y="0"/>
                  </a:lnTo>
                  <a:close/>
                  <a:moveTo>
                    <a:pt x="1423" y="64"/>
                  </a:moveTo>
                  <a:lnTo>
                    <a:pt x="1423" y="72"/>
                  </a:lnTo>
                  <a:lnTo>
                    <a:pt x="1423" y="80"/>
                  </a:lnTo>
                  <a:lnTo>
                    <a:pt x="1431" y="96"/>
                  </a:lnTo>
                  <a:lnTo>
                    <a:pt x="1431" y="96"/>
                  </a:lnTo>
                  <a:lnTo>
                    <a:pt x="1415" y="104"/>
                  </a:lnTo>
                  <a:lnTo>
                    <a:pt x="1415" y="96"/>
                  </a:lnTo>
                  <a:lnTo>
                    <a:pt x="1415" y="96"/>
                  </a:lnTo>
                  <a:lnTo>
                    <a:pt x="1407" y="80"/>
                  </a:lnTo>
                  <a:lnTo>
                    <a:pt x="1407" y="80"/>
                  </a:lnTo>
                  <a:lnTo>
                    <a:pt x="1407" y="72"/>
                  </a:lnTo>
                  <a:lnTo>
                    <a:pt x="1407" y="72"/>
                  </a:lnTo>
                  <a:lnTo>
                    <a:pt x="1407" y="72"/>
                  </a:lnTo>
                  <a:lnTo>
                    <a:pt x="1423" y="64"/>
                  </a:lnTo>
                  <a:close/>
                  <a:moveTo>
                    <a:pt x="1431" y="128"/>
                  </a:moveTo>
                  <a:lnTo>
                    <a:pt x="1439" y="136"/>
                  </a:lnTo>
                  <a:lnTo>
                    <a:pt x="1439" y="160"/>
                  </a:lnTo>
                  <a:lnTo>
                    <a:pt x="1423" y="160"/>
                  </a:lnTo>
                  <a:lnTo>
                    <a:pt x="1423" y="136"/>
                  </a:lnTo>
                  <a:lnTo>
                    <a:pt x="1423" y="128"/>
                  </a:lnTo>
                  <a:lnTo>
                    <a:pt x="1431" y="128"/>
                  </a:lnTo>
                  <a:close/>
                  <a:moveTo>
                    <a:pt x="1447" y="192"/>
                  </a:moveTo>
                  <a:lnTo>
                    <a:pt x="1447" y="208"/>
                  </a:lnTo>
                  <a:lnTo>
                    <a:pt x="1447" y="208"/>
                  </a:lnTo>
                  <a:lnTo>
                    <a:pt x="1455" y="216"/>
                  </a:lnTo>
                  <a:lnTo>
                    <a:pt x="1455" y="216"/>
                  </a:lnTo>
                  <a:lnTo>
                    <a:pt x="1455" y="224"/>
                  </a:lnTo>
                  <a:lnTo>
                    <a:pt x="1439" y="224"/>
                  </a:lnTo>
                  <a:lnTo>
                    <a:pt x="1439" y="224"/>
                  </a:lnTo>
                  <a:lnTo>
                    <a:pt x="1439" y="216"/>
                  </a:lnTo>
                  <a:lnTo>
                    <a:pt x="1431" y="216"/>
                  </a:lnTo>
                  <a:lnTo>
                    <a:pt x="1431" y="192"/>
                  </a:lnTo>
                  <a:lnTo>
                    <a:pt x="1447" y="192"/>
                  </a:lnTo>
                  <a:close/>
                  <a:moveTo>
                    <a:pt x="1463" y="256"/>
                  </a:moveTo>
                  <a:lnTo>
                    <a:pt x="1463" y="280"/>
                  </a:lnTo>
                  <a:lnTo>
                    <a:pt x="1463" y="280"/>
                  </a:lnTo>
                  <a:lnTo>
                    <a:pt x="1463" y="288"/>
                  </a:lnTo>
                  <a:lnTo>
                    <a:pt x="1447" y="288"/>
                  </a:lnTo>
                  <a:lnTo>
                    <a:pt x="1447" y="280"/>
                  </a:lnTo>
                  <a:lnTo>
                    <a:pt x="1447" y="256"/>
                  </a:lnTo>
                  <a:lnTo>
                    <a:pt x="1463" y="256"/>
                  </a:lnTo>
                  <a:close/>
                  <a:moveTo>
                    <a:pt x="1471" y="320"/>
                  </a:moveTo>
                  <a:lnTo>
                    <a:pt x="1479" y="336"/>
                  </a:lnTo>
                  <a:lnTo>
                    <a:pt x="1479" y="336"/>
                  </a:lnTo>
                  <a:lnTo>
                    <a:pt x="1479" y="344"/>
                  </a:lnTo>
                  <a:lnTo>
                    <a:pt x="1479" y="344"/>
                  </a:lnTo>
                  <a:lnTo>
                    <a:pt x="1479" y="344"/>
                  </a:lnTo>
                  <a:lnTo>
                    <a:pt x="1479" y="344"/>
                  </a:lnTo>
                  <a:lnTo>
                    <a:pt x="1463" y="352"/>
                  </a:lnTo>
                  <a:lnTo>
                    <a:pt x="1463" y="352"/>
                  </a:lnTo>
                  <a:lnTo>
                    <a:pt x="1463" y="344"/>
                  </a:lnTo>
                  <a:lnTo>
                    <a:pt x="1463" y="344"/>
                  </a:lnTo>
                  <a:lnTo>
                    <a:pt x="1455" y="320"/>
                  </a:lnTo>
                  <a:lnTo>
                    <a:pt x="1471" y="320"/>
                  </a:lnTo>
                  <a:close/>
                  <a:moveTo>
                    <a:pt x="1487" y="376"/>
                  </a:moveTo>
                  <a:lnTo>
                    <a:pt x="1495" y="384"/>
                  </a:lnTo>
                  <a:lnTo>
                    <a:pt x="1495" y="384"/>
                  </a:lnTo>
                  <a:lnTo>
                    <a:pt x="1495" y="392"/>
                  </a:lnTo>
                  <a:lnTo>
                    <a:pt x="1495" y="392"/>
                  </a:lnTo>
                  <a:lnTo>
                    <a:pt x="1495" y="392"/>
                  </a:lnTo>
                  <a:lnTo>
                    <a:pt x="1495" y="392"/>
                  </a:lnTo>
                  <a:lnTo>
                    <a:pt x="1495" y="392"/>
                  </a:lnTo>
                  <a:lnTo>
                    <a:pt x="1503" y="408"/>
                  </a:lnTo>
                  <a:lnTo>
                    <a:pt x="1503" y="408"/>
                  </a:lnTo>
                  <a:lnTo>
                    <a:pt x="1503" y="408"/>
                  </a:lnTo>
                  <a:lnTo>
                    <a:pt x="1487" y="416"/>
                  </a:lnTo>
                  <a:lnTo>
                    <a:pt x="1487" y="408"/>
                  </a:lnTo>
                  <a:lnTo>
                    <a:pt x="1479" y="400"/>
                  </a:lnTo>
                  <a:lnTo>
                    <a:pt x="1479" y="392"/>
                  </a:lnTo>
                  <a:lnTo>
                    <a:pt x="1479" y="392"/>
                  </a:lnTo>
                  <a:lnTo>
                    <a:pt x="1479" y="392"/>
                  </a:lnTo>
                  <a:lnTo>
                    <a:pt x="1479" y="384"/>
                  </a:lnTo>
                  <a:lnTo>
                    <a:pt x="1487" y="376"/>
                  </a:lnTo>
                  <a:close/>
                  <a:moveTo>
                    <a:pt x="1511" y="440"/>
                  </a:moveTo>
                  <a:lnTo>
                    <a:pt x="1511" y="440"/>
                  </a:lnTo>
                  <a:lnTo>
                    <a:pt x="1511" y="440"/>
                  </a:lnTo>
                  <a:lnTo>
                    <a:pt x="1519" y="456"/>
                  </a:lnTo>
                  <a:lnTo>
                    <a:pt x="1519" y="456"/>
                  </a:lnTo>
                  <a:lnTo>
                    <a:pt x="1527" y="464"/>
                  </a:lnTo>
                  <a:lnTo>
                    <a:pt x="1511" y="472"/>
                  </a:lnTo>
                  <a:lnTo>
                    <a:pt x="1503" y="464"/>
                  </a:lnTo>
                  <a:lnTo>
                    <a:pt x="1495" y="448"/>
                  </a:lnTo>
                  <a:lnTo>
                    <a:pt x="1495" y="440"/>
                  </a:lnTo>
                  <a:lnTo>
                    <a:pt x="1511" y="440"/>
                  </a:lnTo>
                  <a:close/>
                  <a:moveTo>
                    <a:pt x="1535" y="496"/>
                  </a:moveTo>
                  <a:lnTo>
                    <a:pt x="1543" y="496"/>
                  </a:lnTo>
                  <a:lnTo>
                    <a:pt x="1543" y="496"/>
                  </a:lnTo>
                  <a:lnTo>
                    <a:pt x="1551" y="512"/>
                  </a:lnTo>
                  <a:lnTo>
                    <a:pt x="1551" y="512"/>
                  </a:lnTo>
                  <a:lnTo>
                    <a:pt x="1551" y="512"/>
                  </a:lnTo>
                  <a:lnTo>
                    <a:pt x="1551" y="512"/>
                  </a:lnTo>
                  <a:lnTo>
                    <a:pt x="1551" y="512"/>
                  </a:lnTo>
                  <a:lnTo>
                    <a:pt x="1551" y="512"/>
                  </a:lnTo>
                  <a:lnTo>
                    <a:pt x="1551" y="520"/>
                  </a:lnTo>
                  <a:lnTo>
                    <a:pt x="1551" y="520"/>
                  </a:lnTo>
                  <a:lnTo>
                    <a:pt x="1551" y="520"/>
                  </a:lnTo>
                  <a:lnTo>
                    <a:pt x="1543" y="528"/>
                  </a:lnTo>
                  <a:lnTo>
                    <a:pt x="1535" y="528"/>
                  </a:lnTo>
                  <a:lnTo>
                    <a:pt x="1535" y="520"/>
                  </a:lnTo>
                  <a:lnTo>
                    <a:pt x="1535" y="520"/>
                  </a:lnTo>
                  <a:lnTo>
                    <a:pt x="1535" y="520"/>
                  </a:lnTo>
                  <a:lnTo>
                    <a:pt x="1527" y="504"/>
                  </a:lnTo>
                  <a:lnTo>
                    <a:pt x="1527" y="504"/>
                  </a:lnTo>
                  <a:lnTo>
                    <a:pt x="1535" y="496"/>
                  </a:lnTo>
                  <a:close/>
                  <a:moveTo>
                    <a:pt x="1575" y="544"/>
                  </a:moveTo>
                  <a:lnTo>
                    <a:pt x="1575" y="552"/>
                  </a:lnTo>
                  <a:lnTo>
                    <a:pt x="1575" y="552"/>
                  </a:lnTo>
                  <a:lnTo>
                    <a:pt x="1591" y="568"/>
                  </a:lnTo>
                  <a:lnTo>
                    <a:pt x="1591" y="568"/>
                  </a:lnTo>
                  <a:lnTo>
                    <a:pt x="1591" y="568"/>
                  </a:lnTo>
                  <a:lnTo>
                    <a:pt x="1591" y="568"/>
                  </a:lnTo>
                  <a:lnTo>
                    <a:pt x="1591" y="568"/>
                  </a:lnTo>
                  <a:lnTo>
                    <a:pt x="1583" y="584"/>
                  </a:lnTo>
                  <a:lnTo>
                    <a:pt x="1583" y="584"/>
                  </a:lnTo>
                  <a:lnTo>
                    <a:pt x="1583" y="584"/>
                  </a:lnTo>
                  <a:lnTo>
                    <a:pt x="1567" y="560"/>
                  </a:lnTo>
                  <a:lnTo>
                    <a:pt x="1559" y="560"/>
                  </a:lnTo>
                  <a:lnTo>
                    <a:pt x="1575" y="544"/>
                  </a:lnTo>
                  <a:close/>
                  <a:moveTo>
                    <a:pt x="1615" y="592"/>
                  </a:moveTo>
                  <a:lnTo>
                    <a:pt x="1623" y="600"/>
                  </a:lnTo>
                  <a:lnTo>
                    <a:pt x="1615" y="600"/>
                  </a:lnTo>
                  <a:lnTo>
                    <a:pt x="1623" y="600"/>
                  </a:lnTo>
                  <a:lnTo>
                    <a:pt x="1623" y="600"/>
                  </a:lnTo>
                  <a:lnTo>
                    <a:pt x="1623" y="600"/>
                  </a:lnTo>
                  <a:lnTo>
                    <a:pt x="1623" y="600"/>
                  </a:lnTo>
                  <a:lnTo>
                    <a:pt x="1623" y="600"/>
                  </a:lnTo>
                  <a:lnTo>
                    <a:pt x="1623" y="600"/>
                  </a:lnTo>
                  <a:lnTo>
                    <a:pt x="1623" y="600"/>
                  </a:lnTo>
                  <a:lnTo>
                    <a:pt x="1623" y="600"/>
                  </a:lnTo>
                  <a:lnTo>
                    <a:pt x="1631" y="608"/>
                  </a:lnTo>
                  <a:lnTo>
                    <a:pt x="1631" y="608"/>
                  </a:lnTo>
                  <a:lnTo>
                    <a:pt x="1639" y="608"/>
                  </a:lnTo>
                  <a:lnTo>
                    <a:pt x="1631" y="624"/>
                  </a:lnTo>
                  <a:lnTo>
                    <a:pt x="1623" y="624"/>
                  </a:lnTo>
                  <a:lnTo>
                    <a:pt x="1615" y="616"/>
                  </a:lnTo>
                  <a:lnTo>
                    <a:pt x="1615" y="608"/>
                  </a:lnTo>
                  <a:lnTo>
                    <a:pt x="1607" y="608"/>
                  </a:lnTo>
                  <a:lnTo>
                    <a:pt x="1607" y="608"/>
                  </a:lnTo>
                  <a:lnTo>
                    <a:pt x="1607" y="608"/>
                  </a:lnTo>
                  <a:lnTo>
                    <a:pt x="1607" y="608"/>
                  </a:lnTo>
                  <a:lnTo>
                    <a:pt x="1615" y="592"/>
                  </a:lnTo>
                  <a:close/>
                  <a:moveTo>
                    <a:pt x="1663" y="632"/>
                  </a:moveTo>
                  <a:lnTo>
                    <a:pt x="1671" y="632"/>
                  </a:lnTo>
                  <a:lnTo>
                    <a:pt x="1671" y="632"/>
                  </a:lnTo>
                  <a:lnTo>
                    <a:pt x="1671" y="632"/>
                  </a:lnTo>
                  <a:lnTo>
                    <a:pt x="1679" y="632"/>
                  </a:lnTo>
                  <a:lnTo>
                    <a:pt x="1679" y="632"/>
                  </a:lnTo>
                  <a:lnTo>
                    <a:pt x="1679" y="632"/>
                  </a:lnTo>
                  <a:lnTo>
                    <a:pt x="1679" y="632"/>
                  </a:lnTo>
                  <a:lnTo>
                    <a:pt x="1679" y="640"/>
                  </a:lnTo>
                  <a:lnTo>
                    <a:pt x="1679" y="640"/>
                  </a:lnTo>
                  <a:lnTo>
                    <a:pt x="1687" y="640"/>
                  </a:lnTo>
                  <a:lnTo>
                    <a:pt x="1687" y="640"/>
                  </a:lnTo>
                  <a:lnTo>
                    <a:pt x="1695" y="640"/>
                  </a:lnTo>
                  <a:lnTo>
                    <a:pt x="1687" y="656"/>
                  </a:lnTo>
                  <a:lnTo>
                    <a:pt x="1679" y="656"/>
                  </a:lnTo>
                  <a:lnTo>
                    <a:pt x="1671" y="648"/>
                  </a:lnTo>
                  <a:lnTo>
                    <a:pt x="1671" y="648"/>
                  </a:lnTo>
                  <a:lnTo>
                    <a:pt x="1671" y="648"/>
                  </a:lnTo>
                  <a:lnTo>
                    <a:pt x="1663" y="648"/>
                  </a:lnTo>
                  <a:lnTo>
                    <a:pt x="1663" y="648"/>
                  </a:lnTo>
                  <a:lnTo>
                    <a:pt x="1655" y="640"/>
                  </a:lnTo>
                  <a:lnTo>
                    <a:pt x="1663" y="632"/>
                  </a:lnTo>
                  <a:close/>
                  <a:moveTo>
                    <a:pt x="1719" y="656"/>
                  </a:moveTo>
                  <a:lnTo>
                    <a:pt x="1727" y="656"/>
                  </a:lnTo>
                  <a:lnTo>
                    <a:pt x="1727" y="656"/>
                  </a:lnTo>
                  <a:lnTo>
                    <a:pt x="1727" y="656"/>
                  </a:lnTo>
                  <a:lnTo>
                    <a:pt x="1727" y="656"/>
                  </a:lnTo>
                  <a:lnTo>
                    <a:pt x="1735" y="656"/>
                  </a:lnTo>
                  <a:lnTo>
                    <a:pt x="1735" y="656"/>
                  </a:lnTo>
                  <a:lnTo>
                    <a:pt x="1735" y="656"/>
                  </a:lnTo>
                  <a:lnTo>
                    <a:pt x="1735" y="656"/>
                  </a:lnTo>
                  <a:lnTo>
                    <a:pt x="1743" y="664"/>
                  </a:lnTo>
                  <a:lnTo>
                    <a:pt x="1743" y="664"/>
                  </a:lnTo>
                  <a:lnTo>
                    <a:pt x="1751" y="664"/>
                  </a:lnTo>
                  <a:lnTo>
                    <a:pt x="1751" y="680"/>
                  </a:lnTo>
                  <a:lnTo>
                    <a:pt x="1735" y="680"/>
                  </a:lnTo>
                  <a:lnTo>
                    <a:pt x="1727" y="672"/>
                  </a:lnTo>
                  <a:lnTo>
                    <a:pt x="1727" y="672"/>
                  </a:lnTo>
                  <a:lnTo>
                    <a:pt x="1727" y="672"/>
                  </a:lnTo>
                  <a:lnTo>
                    <a:pt x="1727" y="672"/>
                  </a:lnTo>
                  <a:lnTo>
                    <a:pt x="1719" y="672"/>
                  </a:lnTo>
                  <a:lnTo>
                    <a:pt x="1719" y="672"/>
                  </a:lnTo>
                  <a:lnTo>
                    <a:pt x="1719" y="656"/>
                  </a:lnTo>
                  <a:close/>
                  <a:moveTo>
                    <a:pt x="1783" y="672"/>
                  </a:moveTo>
                  <a:lnTo>
                    <a:pt x="1783" y="672"/>
                  </a:lnTo>
                  <a:lnTo>
                    <a:pt x="1783" y="672"/>
                  </a:lnTo>
                  <a:lnTo>
                    <a:pt x="1783" y="672"/>
                  </a:lnTo>
                  <a:lnTo>
                    <a:pt x="1783" y="672"/>
                  </a:lnTo>
                  <a:lnTo>
                    <a:pt x="1791" y="672"/>
                  </a:lnTo>
                  <a:lnTo>
                    <a:pt x="1791" y="672"/>
                  </a:lnTo>
                  <a:lnTo>
                    <a:pt x="1791" y="680"/>
                  </a:lnTo>
                  <a:lnTo>
                    <a:pt x="1791" y="680"/>
                  </a:lnTo>
                  <a:lnTo>
                    <a:pt x="1799" y="680"/>
                  </a:lnTo>
                  <a:lnTo>
                    <a:pt x="1799" y="680"/>
                  </a:lnTo>
                  <a:lnTo>
                    <a:pt x="1815" y="680"/>
                  </a:lnTo>
                  <a:lnTo>
                    <a:pt x="1815" y="680"/>
                  </a:lnTo>
                  <a:lnTo>
                    <a:pt x="1815" y="680"/>
                  </a:lnTo>
                  <a:lnTo>
                    <a:pt x="1815" y="680"/>
                  </a:lnTo>
                  <a:lnTo>
                    <a:pt x="1815" y="680"/>
                  </a:lnTo>
                  <a:lnTo>
                    <a:pt x="1807" y="696"/>
                  </a:lnTo>
                  <a:lnTo>
                    <a:pt x="1807" y="696"/>
                  </a:lnTo>
                  <a:lnTo>
                    <a:pt x="1807" y="696"/>
                  </a:lnTo>
                  <a:lnTo>
                    <a:pt x="1807" y="696"/>
                  </a:lnTo>
                  <a:lnTo>
                    <a:pt x="1791" y="696"/>
                  </a:lnTo>
                  <a:lnTo>
                    <a:pt x="1791" y="696"/>
                  </a:lnTo>
                  <a:lnTo>
                    <a:pt x="1783" y="688"/>
                  </a:lnTo>
                  <a:lnTo>
                    <a:pt x="1783" y="688"/>
                  </a:lnTo>
                  <a:lnTo>
                    <a:pt x="1783" y="688"/>
                  </a:lnTo>
                  <a:lnTo>
                    <a:pt x="1783" y="688"/>
                  </a:lnTo>
                  <a:lnTo>
                    <a:pt x="1775" y="688"/>
                  </a:lnTo>
                  <a:lnTo>
                    <a:pt x="1783" y="672"/>
                  </a:lnTo>
                  <a:close/>
                  <a:moveTo>
                    <a:pt x="1847" y="688"/>
                  </a:moveTo>
                  <a:lnTo>
                    <a:pt x="1847" y="688"/>
                  </a:lnTo>
                  <a:lnTo>
                    <a:pt x="1847" y="688"/>
                  </a:lnTo>
                  <a:lnTo>
                    <a:pt x="1855" y="688"/>
                  </a:lnTo>
                  <a:lnTo>
                    <a:pt x="1855" y="688"/>
                  </a:lnTo>
                  <a:lnTo>
                    <a:pt x="1863" y="688"/>
                  </a:lnTo>
                  <a:lnTo>
                    <a:pt x="1863" y="688"/>
                  </a:lnTo>
                  <a:lnTo>
                    <a:pt x="1863" y="696"/>
                  </a:lnTo>
                  <a:lnTo>
                    <a:pt x="1863" y="696"/>
                  </a:lnTo>
                  <a:lnTo>
                    <a:pt x="1871" y="696"/>
                  </a:lnTo>
                  <a:lnTo>
                    <a:pt x="1871" y="696"/>
                  </a:lnTo>
                  <a:lnTo>
                    <a:pt x="1871" y="696"/>
                  </a:lnTo>
                  <a:lnTo>
                    <a:pt x="1879" y="696"/>
                  </a:lnTo>
                  <a:lnTo>
                    <a:pt x="1871" y="712"/>
                  </a:lnTo>
                  <a:lnTo>
                    <a:pt x="1871" y="712"/>
                  </a:lnTo>
                  <a:lnTo>
                    <a:pt x="1863" y="712"/>
                  </a:lnTo>
                  <a:lnTo>
                    <a:pt x="1863" y="712"/>
                  </a:lnTo>
                  <a:lnTo>
                    <a:pt x="1863" y="704"/>
                  </a:lnTo>
                  <a:lnTo>
                    <a:pt x="1863" y="704"/>
                  </a:lnTo>
                  <a:lnTo>
                    <a:pt x="1847" y="704"/>
                  </a:lnTo>
                  <a:lnTo>
                    <a:pt x="1839" y="704"/>
                  </a:lnTo>
                  <a:lnTo>
                    <a:pt x="1839" y="704"/>
                  </a:lnTo>
                  <a:lnTo>
                    <a:pt x="1847" y="688"/>
                  </a:lnTo>
                  <a:close/>
                  <a:moveTo>
                    <a:pt x="1911" y="696"/>
                  </a:moveTo>
                  <a:lnTo>
                    <a:pt x="1911" y="696"/>
                  </a:lnTo>
                  <a:lnTo>
                    <a:pt x="1911" y="696"/>
                  </a:lnTo>
                  <a:lnTo>
                    <a:pt x="1919" y="704"/>
                  </a:lnTo>
                  <a:lnTo>
                    <a:pt x="1919" y="704"/>
                  </a:lnTo>
                  <a:lnTo>
                    <a:pt x="1919" y="704"/>
                  </a:lnTo>
                  <a:lnTo>
                    <a:pt x="1927" y="704"/>
                  </a:lnTo>
                  <a:lnTo>
                    <a:pt x="1927" y="704"/>
                  </a:lnTo>
                  <a:lnTo>
                    <a:pt x="1927" y="704"/>
                  </a:lnTo>
                  <a:lnTo>
                    <a:pt x="1935" y="704"/>
                  </a:lnTo>
                  <a:lnTo>
                    <a:pt x="1935" y="704"/>
                  </a:lnTo>
                  <a:lnTo>
                    <a:pt x="1935" y="704"/>
                  </a:lnTo>
                  <a:lnTo>
                    <a:pt x="1935" y="720"/>
                  </a:lnTo>
                  <a:lnTo>
                    <a:pt x="1935" y="720"/>
                  </a:lnTo>
                  <a:lnTo>
                    <a:pt x="1927" y="720"/>
                  </a:lnTo>
                  <a:lnTo>
                    <a:pt x="1927" y="720"/>
                  </a:lnTo>
                  <a:lnTo>
                    <a:pt x="1919" y="720"/>
                  </a:lnTo>
                  <a:lnTo>
                    <a:pt x="1919" y="720"/>
                  </a:lnTo>
                  <a:lnTo>
                    <a:pt x="1919" y="720"/>
                  </a:lnTo>
                  <a:lnTo>
                    <a:pt x="1903" y="712"/>
                  </a:lnTo>
                  <a:lnTo>
                    <a:pt x="1903" y="712"/>
                  </a:lnTo>
                  <a:lnTo>
                    <a:pt x="1911" y="696"/>
                  </a:lnTo>
                  <a:close/>
                  <a:moveTo>
                    <a:pt x="1967" y="704"/>
                  </a:moveTo>
                  <a:lnTo>
                    <a:pt x="1975" y="704"/>
                  </a:lnTo>
                  <a:lnTo>
                    <a:pt x="1975" y="704"/>
                  </a:lnTo>
                  <a:lnTo>
                    <a:pt x="1975" y="704"/>
                  </a:lnTo>
                  <a:lnTo>
                    <a:pt x="1975" y="704"/>
                  </a:lnTo>
                  <a:lnTo>
                    <a:pt x="1983" y="704"/>
                  </a:lnTo>
                  <a:lnTo>
                    <a:pt x="1983" y="704"/>
                  </a:lnTo>
                  <a:lnTo>
                    <a:pt x="1991" y="712"/>
                  </a:lnTo>
                  <a:lnTo>
                    <a:pt x="1991" y="712"/>
                  </a:lnTo>
                  <a:lnTo>
                    <a:pt x="1999" y="712"/>
                  </a:lnTo>
                  <a:lnTo>
                    <a:pt x="1999" y="728"/>
                  </a:lnTo>
                  <a:lnTo>
                    <a:pt x="1991" y="728"/>
                  </a:lnTo>
                  <a:lnTo>
                    <a:pt x="1983" y="720"/>
                  </a:lnTo>
                  <a:lnTo>
                    <a:pt x="1975" y="720"/>
                  </a:lnTo>
                  <a:lnTo>
                    <a:pt x="1975" y="720"/>
                  </a:lnTo>
                  <a:lnTo>
                    <a:pt x="1975" y="720"/>
                  </a:lnTo>
                  <a:lnTo>
                    <a:pt x="1975" y="720"/>
                  </a:lnTo>
                  <a:lnTo>
                    <a:pt x="1967" y="720"/>
                  </a:lnTo>
                  <a:lnTo>
                    <a:pt x="1967" y="704"/>
                  </a:lnTo>
                  <a:close/>
                  <a:moveTo>
                    <a:pt x="2031" y="712"/>
                  </a:moveTo>
                  <a:lnTo>
                    <a:pt x="2031" y="712"/>
                  </a:lnTo>
                  <a:lnTo>
                    <a:pt x="2031" y="712"/>
                  </a:lnTo>
                  <a:lnTo>
                    <a:pt x="2039" y="712"/>
                  </a:lnTo>
                  <a:lnTo>
                    <a:pt x="2039" y="712"/>
                  </a:lnTo>
                  <a:lnTo>
                    <a:pt x="2039" y="712"/>
                  </a:lnTo>
                  <a:lnTo>
                    <a:pt x="2039" y="712"/>
                  </a:lnTo>
                  <a:lnTo>
                    <a:pt x="2047" y="712"/>
                  </a:lnTo>
                  <a:lnTo>
                    <a:pt x="2047" y="712"/>
                  </a:lnTo>
                  <a:lnTo>
                    <a:pt x="2063" y="712"/>
                  </a:lnTo>
                  <a:lnTo>
                    <a:pt x="2063" y="712"/>
                  </a:lnTo>
                  <a:lnTo>
                    <a:pt x="2063" y="712"/>
                  </a:lnTo>
                  <a:lnTo>
                    <a:pt x="2063" y="728"/>
                  </a:lnTo>
                  <a:lnTo>
                    <a:pt x="2063" y="728"/>
                  </a:lnTo>
                  <a:lnTo>
                    <a:pt x="2047" y="728"/>
                  </a:lnTo>
                  <a:lnTo>
                    <a:pt x="2039" y="728"/>
                  </a:lnTo>
                  <a:lnTo>
                    <a:pt x="2039" y="728"/>
                  </a:lnTo>
                  <a:lnTo>
                    <a:pt x="2031" y="728"/>
                  </a:lnTo>
                  <a:lnTo>
                    <a:pt x="2031" y="728"/>
                  </a:lnTo>
                  <a:lnTo>
                    <a:pt x="2031" y="728"/>
                  </a:lnTo>
                  <a:lnTo>
                    <a:pt x="2031" y="728"/>
                  </a:lnTo>
                  <a:lnTo>
                    <a:pt x="2031" y="712"/>
                  </a:lnTo>
                  <a:close/>
                  <a:moveTo>
                    <a:pt x="2095" y="720"/>
                  </a:moveTo>
                  <a:lnTo>
                    <a:pt x="2103" y="720"/>
                  </a:lnTo>
                  <a:lnTo>
                    <a:pt x="2118" y="720"/>
                  </a:lnTo>
                  <a:lnTo>
                    <a:pt x="2118" y="720"/>
                  </a:lnTo>
                  <a:lnTo>
                    <a:pt x="2126" y="720"/>
                  </a:lnTo>
                  <a:lnTo>
                    <a:pt x="2126" y="736"/>
                  </a:lnTo>
                  <a:lnTo>
                    <a:pt x="2118" y="736"/>
                  </a:lnTo>
                  <a:lnTo>
                    <a:pt x="2103" y="736"/>
                  </a:lnTo>
                  <a:lnTo>
                    <a:pt x="2095" y="736"/>
                  </a:lnTo>
                  <a:lnTo>
                    <a:pt x="2095" y="720"/>
                  </a:lnTo>
                  <a:close/>
                  <a:moveTo>
                    <a:pt x="2158" y="720"/>
                  </a:moveTo>
                  <a:lnTo>
                    <a:pt x="2174" y="720"/>
                  </a:lnTo>
                  <a:lnTo>
                    <a:pt x="2174" y="720"/>
                  </a:lnTo>
                  <a:lnTo>
                    <a:pt x="2190" y="720"/>
                  </a:lnTo>
                  <a:lnTo>
                    <a:pt x="2190" y="736"/>
                  </a:lnTo>
                  <a:lnTo>
                    <a:pt x="2174" y="736"/>
                  </a:lnTo>
                  <a:lnTo>
                    <a:pt x="2158" y="736"/>
                  </a:lnTo>
                  <a:lnTo>
                    <a:pt x="2158" y="720"/>
                  </a:lnTo>
                  <a:close/>
                  <a:moveTo>
                    <a:pt x="2222" y="720"/>
                  </a:moveTo>
                  <a:lnTo>
                    <a:pt x="2230" y="720"/>
                  </a:lnTo>
                  <a:lnTo>
                    <a:pt x="2254" y="720"/>
                  </a:lnTo>
                  <a:lnTo>
                    <a:pt x="2254" y="728"/>
                  </a:lnTo>
                  <a:lnTo>
                    <a:pt x="2254" y="728"/>
                  </a:lnTo>
                  <a:lnTo>
                    <a:pt x="2254" y="744"/>
                  </a:lnTo>
                  <a:lnTo>
                    <a:pt x="2254" y="744"/>
                  </a:lnTo>
                  <a:lnTo>
                    <a:pt x="2254" y="736"/>
                  </a:lnTo>
                  <a:lnTo>
                    <a:pt x="2230" y="736"/>
                  </a:lnTo>
                  <a:lnTo>
                    <a:pt x="2222" y="736"/>
                  </a:lnTo>
                  <a:lnTo>
                    <a:pt x="2222" y="720"/>
                  </a:lnTo>
                  <a:close/>
                  <a:moveTo>
                    <a:pt x="2286" y="728"/>
                  </a:moveTo>
                  <a:lnTo>
                    <a:pt x="2310" y="728"/>
                  </a:lnTo>
                  <a:lnTo>
                    <a:pt x="2318" y="728"/>
                  </a:lnTo>
                  <a:lnTo>
                    <a:pt x="2318" y="728"/>
                  </a:lnTo>
                  <a:lnTo>
                    <a:pt x="2318" y="728"/>
                  </a:lnTo>
                  <a:lnTo>
                    <a:pt x="2318" y="728"/>
                  </a:lnTo>
                  <a:lnTo>
                    <a:pt x="2318" y="744"/>
                  </a:lnTo>
                  <a:lnTo>
                    <a:pt x="2318" y="744"/>
                  </a:lnTo>
                  <a:lnTo>
                    <a:pt x="2318" y="744"/>
                  </a:lnTo>
                  <a:lnTo>
                    <a:pt x="2310" y="744"/>
                  </a:lnTo>
                  <a:lnTo>
                    <a:pt x="2310" y="744"/>
                  </a:lnTo>
                  <a:lnTo>
                    <a:pt x="2286" y="744"/>
                  </a:lnTo>
                  <a:lnTo>
                    <a:pt x="2286" y="728"/>
                  </a:lnTo>
                  <a:close/>
                  <a:moveTo>
                    <a:pt x="2350" y="728"/>
                  </a:moveTo>
                  <a:lnTo>
                    <a:pt x="2374" y="728"/>
                  </a:lnTo>
                  <a:lnTo>
                    <a:pt x="2374" y="728"/>
                  </a:lnTo>
                  <a:lnTo>
                    <a:pt x="2374" y="728"/>
                  </a:lnTo>
                  <a:lnTo>
                    <a:pt x="2374" y="728"/>
                  </a:lnTo>
                  <a:lnTo>
                    <a:pt x="2374" y="728"/>
                  </a:lnTo>
                  <a:lnTo>
                    <a:pt x="2382" y="728"/>
                  </a:lnTo>
                  <a:lnTo>
                    <a:pt x="2382" y="744"/>
                  </a:lnTo>
                  <a:lnTo>
                    <a:pt x="2374" y="744"/>
                  </a:lnTo>
                  <a:lnTo>
                    <a:pt x="2374" y="744"/>
                  </a:lnTo>
                  <a:lnTo>
                    <a:pt x="2374" y="744"/>
                  </a:lnTo>
                  <a:lnTo>
                    <a:pt x="2374" y="744"/>
                  </a:lnTo>
                  <a:lnTo>
                    <a:pt x="2374" y="744"/>
                  </a:lnTo>
                  <a:lnTo>
                    <a:pt x="2350" y="744"/>
                  </a:lnTo>
                  <a:lnTo>
                    <a:pt x="2350" y="728"/>
                  </a:lnTo>
                  <a:close/>
                  <a:moveTo>
                    <a:pt x="2414" y="728"/>
                  </a:moveTo>
                  <a:lnTo>
                    <a:pt x="2422" y="728"/>
                  </a:lnTo>
                  <a:lnTo>
                    <a:pt x="2422" y="728"/>
                  </a:lnTo>
                  <a:lnTo>
                    <a:pt x="2430" y="728"/>
                  </a:lnTo>
                  <a:lnTo>
                    <a:pt x="2430" y="728"/>
                  </a:lnTo>
                  <a:lnTo>
                    <a:pt x="2430" y="728"/>
                  </a:lnTo>
                  <a:lnTo>
                    <a:pt x="2438" y="728"/>
                  </a:lnTo>
                  <a:lnTo>
                    <a:pt x="2446" y="728"/>
                  </a:lnTo>
                  <a:lnTo>
                    <a:pt x="2446" y="744"/>
                  </a:lnTo>
                  <a:lnTo>
                    <a:pt x="2438" y="744"/>
                  </a:lnTo>
                  <a:lnTo>
                    <a:pt x="2430" y="744"/>
                  </a:lnTo>
                  <a:lnTo>
                    <a:pt x="2430" y="744"/>
                  </a:lnTo>
                  <a:lnTo>
                    <a:pt x="2430" y="744"/>
                  </a:lnTo>
                  <a:lnTo>
                    <a:pt x="2422" y="744"/>
                  </a:lnTo>
                  <a:lnTo>
                    <a:pt x="2422" y="744"/>
                  </a:lnTo>
                  <a:lnTo>
                    <a:pt x="2414" y="744"/>
                  </a:lnTo>
                  <a:lnTo>
                    <a:pt x="2414" y="728"/>
                  </a:lnTo>
                  <a:close/>
                  <a:moveTo>
                    <a:pt x="2478" y="728"/>
                  </a:moveTo>
                  <a:lnTo>
                    <a:pt x="2486" y="728"/>
                  </a:lnTo>
                  <a:lnTo>
                    <a:pt x="2486" y="728"/>
                  </a:lnTo>
                  <a:lnTo>
                    <a:pt x="2486" y="728"/>
                  </a:lnTo>
                  <a:lnTo>
                    <a:pt x="2486" y="728"/>
                  </a:lnTo>
                  <a:lnTo>
                    <a:pt x="2494" y="728"/>
                  </a:lnTo>
                  <a:lnTo>
                    <a:pt x="2494" y="728"/>
                  </a:lnTo>
                  <a:lnTo>
                    <a:pt x="2510" y="728"/>
                  </a:lnTo>
                  <a:lnTo>
                    <a:pt x="2510" y="728"/>
                  </a:lnTo>
                  <a:lnTo>
                    <a:pt x="2510" y="744"/>
                  </a:lnTo>
                  <a:lnTo>
                    <a:pt x="2510" y="744"/>
                  </a:lnTo>
                  <a:lnTo>
                    <a:pt x="2494" y="744"/>
                  </a:lnTo>
                  <a:lnTo>
                    <a:pt x="2486" y="744"/>
                  </a:lnTo>
                  <a:lnTo>
                    <a:pt x="2486" y="744"/>
                  </a:lnTo>
                  <a:lnTo>
                    <a:pt x="2486" y="744"/>
                  </a:lnTo>
                  <a:lnTo>
                    <a:pt x="2486" y="744"/>
                  </a:lnTo>
                  <a:lnTo>
                    <a:pt x="2486" y="744"/>
                  </a:lnTo>
                  <a:lnTo>
                    <a:pt x="2478" y="744"/>
                  </a:lnTo>
                  <a:lnTo>
                    <a:pt x="2478" y="728"/>
                  </a:lnTo>
                  <a:close/>
                  <a:moveTo>
                    <a:pt x="2542" y="728"/>
                  </a:moveTo>
                  <a:lnTo>
                    <a:pt x="2542" y="728"/>
                  </a:lnTo>
                  <a:lnTo>
                    <a:pt x="2550" y="728"/>
                  </a:lnTo>
                  <a:lnTo>
                    <a:pt x="2566" y="728"/>
                  </a:lnTo>
                  <a:lnTo>
                    <a:pt x="2574" y="728"/>
                  </a:lnTo>
                  <a:lnTo>
                    <a:pt x="2574" y="744"/>
                  </a:lnTo>
                  <a:lnTo>
                    <a:pt x="2566" y="744"/>
                  </a:lnTo>
                  <a:lnTo>
                    <a:pt x="2550" y="744"/>
                  </a:lnTo>
                  <a:lnTo>
                    <a:pt x="2542" y="744"/>
                  </a:lnTo>
                  <a:lnTo>
                    <a:pt x="2542" y="744"/>
                  </a:lnTo>
                  <a:lnTo>
                    <a:pt x="2542" y="728"/>
                  </a:lnTo>
                  <a:close/>
                  <a:moveTo>
                    <a:pt x="2606" y="728"/>
                  </a:moveTo>
                  <a:lnTo>
                    <a:pt x="2622" y="728"/>
                  </a:lnTo>
                  <a:lnTo>
                    <a:pt x="2638" y="728"/>
                  </a:lnTo>
                  <a:lnTo>
                    <a:pt x="2638" y="744"/>
                  </a:lnTo>
                  <a:lnTo>
                    <a:pt x="2622" y="744"/>
                  </a:lnTo>
                  <a:lnTo>
                    <a:pt x="2606" y="744"/>
                  </a:lnTo>
                  <a:lnTo>
                    <a:pt x="2606" y="728"/>
                  </a:lnTo>
                  <a:close/>
                  <a:moveTo>
                    <a:pt x="2670" y="728"/>
                  </a:moveTo>
                  <a:lnTo>
                    <a:pt x="2678" y="728"/>
                  </a:lnTo>
                  <a:lnTo>
                    <a:pt x="2702" y="728"/>
                  </a:lnTo>
                  <a:lnTo>
                    <a:pt x="2702" y="744"/>
                  </a:lnTo>
                  <a:lnTo>
                    <a:pt x="2678" y="744"/>
                  </a:lnTo>
                  <a:lnTo>
                    <a:pt x="2670" y="744"/>
                  </a:lnTo>
                  <a:lnTo>
                    <a:pt x="2670" y="728"/>
                  </a:lnTo>
                  <a:close/>
                  <a:moveTo>
                    <a:pt x="2734" y="728"/>
                  </a:moveTo>
                  <a:lnTo>
                    <a:pt x="2734" y="728"/>
                  </a:lnTo>
                  <a:lnTo>
                    <a:pt x="2734" y="728"/>
                  </a:lnTo>
                  <a:lnTo>
                    <a:pt x="2742" y="728"/>
                  </a:lnTo>
                  <a:lnTo>
                    <a:pt x="2750" y="728"/>
                  </a:lnTo>
                  <a:lnTo>
                    <a:pt x="2750" y="728"/>
                  </a:lnTo>
                  <a:lnTo>
                    <a:pt x="2750" y="728"/>
                  </a:lnTo>
                  <a:lnTo>
                    <a:pt x="2750" y="728"/>
                  </a:lnTo>
                  <a:lnTo>
                    <a:pt x="2758" y="728"/>
                  </a:lnTo>
                  <a:lnTo>
                    <a:pt x="2758" y="728"/>
                  </a:lnTo>
                  <a:lnTo>
                    <a:pt x="2758" y="728"/>
                  </a:lnTo>
                  <a:lnTo>
                    <a:pt x="2758" y="728"/>
                  </a:lnTo>
                  <a:lnTo>
                    <a:pt x="2758" y="728"/>
                  </a:lnTo>
                  <a:lnTo>
                    <a:pt x="2766" y="728"/>
                  </a:lnTo>
                  <a:lnTo>
                    <a:pt x="2766" y="728"/>
                  </a:lnTo>
                  <a:lnTo>
                    <a:pt x="2774" y="728"/>
                  </a:lnTo>
                  <a:lnTo>
                    <a:pt x="2774" y="744"/>
                  </a:lnTo>
                  <a:lnTo>
                    <a:pt x="2766" y="744"/>
                  </a:lnTo>
                  <a:lnTo>
                    <a:pt x="2766" y="744"/>
                  </a:lnTo>
                  <a:lnTo>
                    <a:pt x="2758" y="744"/>
                  </a:lnTo>
                  <a:lnTo>
                    <a:pt x="2758" y="744"/>
                  </a:lnTo>
                  <a:lnTo>
                    <a:pt x="2758" y="744"/>
                  </a:lnTo>
                  <a:lnTo>
                    <a:pt x="2758" y="744"/>
                  </a:lnTo>
                  <a:lnTo>
                    <a:pt x="2758" y="744"/>
                  </a:lnTo>
                  <a:lnTo>
                    <a:pt x="2750" y="744"/>
                  </a:lnTo>
                  <a:lnTo>
                    <a:pt x="2750" y="744"/>
                  </a:lnTo>
                  <a:lnTo>
                    <a:pt x="2750" y="744"/>
                  </a:lnTo>
                  <a:lnTo>
                    <a:pt x="2750" y="744"/>
                  </a:lnTo>
                  <a:lnTo>
                    <a:pt x="2742" y="744"/>
                  </a:lnTo>
                  <a:lnTo>
                    <a:pt x="2734" y="744"/>
                  </a:lnTo>
                  <a:lnTo>
                    <a:pt x="2734" y="744"/>
                  </a:lnTo>
                  <a:lnTo>
                    <a:pt x="2734" y="744"/>
                  </a:lnTo>
                  <a:lnTo>
                    <a:pt x="2734" y="728"/>
                  </a:ln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7" name="Freeform 12"/>
            <p:cNvSpPr>
              <a:spLocks noEditPoints="1"/>
            </p:cNvSpPr>
            <p:nvPr/>
          </p:nvSpPr>
          <p:spPr bwMode="auto">
            <a:xfrm>
              <a:off x="2376488" y="1747838"/>
              <a:ext cx="4378325" cy="11811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60" y="8"/>
                </a:cxn>
                <a:cxn ang="0">
                  <a:pos x="192" y="8"/>
                </a:cxn>
                <a:cxn ang="0">
                  <a:pos x="256" y="8"/>
                </a:cxn>
                <a:cxn ang="0">
                  <a:pos x="336" y="16"/>
                </a:cxn>
                <a:cxn ang="0">
                  <a:pos x="400" y="16"/>
                </a:cxn>
                <a:cxn ang="0">
                  <a:pos x="480" y="16"/>
                </a:cxn>
                <a:cxn ang="0">
                  <a:pos x="536" y="16"/>
                </a:cxn>
                <a:cxn ang="0">
                  <a:pos x="648" y="16"/>
                </a:cxn>
                <a:cxn ang="0">
                  <a:pos x="735" y="24"/>
                </a:cxn>
                <a:cxn ang="0">
                  <a:pos x="791" y="24"/>
                </a:cxn>
                <a:cxn ang="0">
                  <a:pos x="831" y="32"/>
                </a:cxn>
                <a:cxn ang="0">
                  <a:pos x="847" y="40"/>
                </a:cxn>
                <a:cxn ang="0">
                  <a:pos x="911" y="48"/>
                </a:cxn>
                <a:cxn ang="0">
                  <a:pos x="991" y="56"/>
                </a:cxn>
                <a:cxn ang="0">
                  <a:pos x="959" y="48"/>
                </a:cxn>
                <a:cxn ang="0">
                  <a:pos x="1039" y="80"/>
                </a:cxn>
                <a:cxn ang="0">
                  <a:pos x="1103" y="112"/>
                </a:cxn>
                <a:cxn ang="0">
                  <a:pos x="1143" y="128"/>
                </a:cxn>
                <a:cxn ang="0">
                  <a:pos x="1151" y="152"/>
                </a:cxn>
                <a:cxn ang="0">
                  <a:pos x="1135" y="128"/>
                </a:cxn>
                <a:cxn ang="0">
                  <a:pos x="1199" y="192"/>
                </a:cxn>
                <a:cxn ang="0">
                  <a:pos x="1183" y="176"/>
                </a:cxn>
                <a:cxn ang="0">
                  <a:pos x="1263" y="288"/>
                </a:cxn>
                <a:cxn ang="0">
                  <a:pos x="1255" y="280"/>
                </a:cxn>
                <a:cxn ang="0">
                  <a:pos x="1271" y="336"/>
                </a:cxn>
                <a:cxn ang="0">
                  <a:pos x="1295" y="416"/>
                </a:cxn>
                <a:cxn ang="0">
                  <a:pos x="1327" y="544"/>
                </a:cxn>
                <a:cxn ang="0">
                  <a:pos x="1343" y="616"/>
                </a:cxn>
                <a:cxn ang="0">
                  <a:pos x="1343" y="648"/>
                </a:cxn>
                <a:cxn ang="0">
                  <a:pos x="1367" y="736"/>
                </a:cxn>
                <a:cxn ang="0">
                  <a:pos x="1359" y="728"/>
                </a:cxn>
                <a:cxn ang="0">
                  <a:pos x="1391" y="728"/>
                </a:cxn>
                <a:cxn ang="0">
                  <a:pos x="1399" y="680"/>
                </a:cxn>
                <a:cxn ang="0">
                  <a:pos x="1415" y="608"/>
                </a:cxn>
                <a:cxn ang="0">
                  <a:pos x="1439" y="536"/>
                </a:cxn>
                <a:cxn ang="0">
                  <a:pos x="1463" y="392"/>
                </a:cxn>
                <a:cxn ang="0">
                  <a:pos x="1479" y="336"/>
                </a:cxn>
                <a:cxn ang="0">
                  <a:pos x="1503" y="280"/>
                </a:cxn>
                <a:cxn ang="0">
                  <a:pos x="1535" y="216"/>
                </a:cxn>
                <a:cxn ang="0">
                  <a:pos x="1559" y="184"/>
                </a:cxn>
                <a:cxn ang="0">
                  <a:pos x="1607" y="136"/>
                </a:cxn>
                <a:cxn ang="0">
                  <a:pos x="1607" y="144"/>
                </a:cxn>
                <a:cxn ang="0">
                  <a:pos x="1679" y="104"/>
                </a:cxn>
                <a:cxn ang="0">
                  <a:pos x="1719" y="72"/>
                </a:cxn>
                <a:cxn ang="0">
                  <a:pos x="1719" y="80"/>
                </a:cxn>
                <a:cxn ang="0">
                  <a:pos x="1807" y="56"/>
                </a:cxn>
                <a:cxn ang="0">
                  <a:pos x="1775" y="64"/>
                </a:cxn>
                <a:cxn ang="0">
                  <a:pos x="1855" y="48"/>
                </a:cxn>
                <a:cxn ang="0">
                  <a:pos x="1919" y="32"/>
                </a:cxn>
                <a:cxn ang="0">
                  <a:pos x="1895" y="40"/>
                </a:cxn>
                <a:cxn ang="0">
                  <a:pos x="1967" y="32"/>
                </a:cxn>
                <a:cxn ang="0">
                  <a:pos x="2055" y="24"/>
                </a:cxn>
                <a:cxn ang="0">
                  <a:pos x="2110" y="16"/>
                </a:cxn>
                <a:cxn ang="0">
                  <a:pos x="2150" y="16"/>
                </a:cxn>
                <a:cxn ang="0">
                  <a:pos x="2310" y="8"/>
                </a:cxn>
                <a:cxn ang="0">
                  <a:pos x="2366" y="8"/>
                </a:cxn>
                <a:cxn ang="0">
                  <a:pos x="2422" y="8"/>
                </a:cxn>
                <a:cxn ang="0">
                  <a:pos x="2478" y="0"/>
                </a:cxn>
                <a:cxn ang="0">
                  <a:pos x="2470" y="0"/>
                </a:cxn>
                <a:cxn ang="0">
                  <a:pos x="2630" y="8"/>
                </a:cxn>
                <a:cxn ang="0">
                  <a:pos x="2742" y="0"/>
                </a:cxn>
                <a:cxn ang="0">
                  <a:pos x="2750" y="8"/>
                </a:cxn>
              </a:cxnLst>
              <a:rect l="0" t="0" r="r" b="b"/>
              <a:pathLst>
                <a:path w="2758" h="744">
                  <a:moveTo>
                    <a:pt x="0" y="0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16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0"/>
                  </a:lnTo>
                  <a:close/>
                  <a:moveTo>
                    <a:pt x="64" y="0"/>
                  </a:moveTo>
                  <a:lnTo>
                    <a:pt x="72" y="0"/>
                  </a:lnTo>
                  <a:lnTo>
                    <a:pt x="88" y="0"/>
                  </a:lnTo>
                  <a:lnTo>
                    <a:pt x="96" y="0"/>
                  </a:lnTo>
                  <a:lnTo>
                    <a:pt x="96" y="8"/>
                  </a:lnTo>
                  <a:lnTo>
                    <a:pt x="88" y="8"/>
                  </a:lnTo>
                  <a:lnTo>
                    <a:pt x="72" y="8"/>
                  </a:lnTo>
                  <a:lnTo>
                    <a:pt x="64" y="8"/>
                  </a:lnTo>
                  <a:lnTo>
                    <a:pt x="64" y="0"/>
                  </a:lnTo>
                  <a:close/>
                  <a:moveTo>
                    <a:pt x="128" y="0"/>
                  </a:moveTo>
                  <a:lnTo>
                    <a:pt x="144" y="0"/>
                  </a:lnTo>
                  <a:lnTo>
                    <a:pt x="160" y="0"/>
                  </a:lnTo>
                  <a:lnTo>
                    <a:pt x="160" y="8"/>
                  </a:lnTo>
                  <a:lnTo>
                    <a:pt x="144" y="8"/>
                  </a:lnTo>
                  <a:lnTo>
                    <a:pt x="128" y="8"/>
                  </a:lnTo>
                  <a:lnTo>
                    <a:pt x="128" y="0"/>
                  </a:lnTo>
                  <a:close/>
                  <a:moveTo>
                    <a:pt x="192" y="0"/>
                  </a:moveTo>
                  <a:lnTo>
                    <a:pt x="200" y="0"/>
                  </a:lnTo>
                  <a:lnTo>
                    <a:pt x="224" y="0"/>
                  </a:lnTo>
                  <a:lnTo>
                    <a:pt x="224" y="0"/>
                  </a:lnTo>
                  <a:lnTo>
                    <a:pt x="224" y="0"/>
                  </a:lnTo>
                  <a:lnTo>
                    <a:pt x="224" y="0"/>
                  </a:lnTo>
                  <a:lnTo>
                    <a:pt x="224" y="8"/>
                  </a:lnTo>
                  <a:lnTo>
                    <a:pt x="224" y="8"/>
                  </a:lnTo>
                  <a:lnTo>
                    <a:pt x="224" y="8"/>
                  </a:lnTo>
                  <a:lnTo>
                    <a:pt x="224" y="8"/>
                  </a:lnTo>
                  <a:lnTo>
                    <a:pt x="200" y="8"/>
                  </a:lnTo>
                  <a:lnTo>
                    <a:pt x="192" y="8"/>
                  </a:lnTo>
                  <a:lnTo>
                    <a:pt x="192" y="0"/>
                  </a:lnTo>
                  <a:close/>
                  <a:moveTo>
                    <a:pt x="256" y="0"/>
                  </a:moveTo>
                  <a:lnTo>
                    <a:pt x="280" y="0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288" y="0"/>
                  </a:lnTo>
                  <a:lnTo>
                    <a:pt x="288" y="0"/>
                  </a:lnTo>
                  <a:lnTo>
                    <a:pt x="288" y="0"/>
                  </a:lnTo>
                  <a:lnTo>
                    <a:pt x="288" y="8"/>
                  </a:lnTo>
                  <a:lnTo>
                    <a:pt x="288" y="8"/>
                  </a:lnTo>
                  <a:lnTo>
                    <a:pt x="288" y="8"/>
                  </a:lnTo>
                  <a:lnTo>
                    <a:pt x="280" y="8"/>
                  </a:lnTo>
                  <a:lnTo>
                    <a:pt x="280" y="8"/>
                  </a:lnTo>
                  <a:lnTo>
                    <a:pt x="280" y="8"/>
                  </a:lnTo>
                  <a:lnTo>
                    <a:pt x="256" y="8"/>
                  </a:lnTo>
                  <a:lnTo>
                    <a:pt x="256" y="0"/>
                  </a:lnTo>
                  <a:close/>
                  <a:moveTo>
                    <a:pt x="320" y="0"/>
                  </a:moveTo>
                  <a:lnTo>
                    <a:pt x="336" y="8"/>
                  </a:lnTo>
                  <a:lnTo>
                    <a:pt x="336" y="8"/>
                  </a:lnTo>
                  <a:lnTo>
                    <a:pt x="336" y="8"/>
                  </a:lnTo>
                  <a:lnTo>
                    <a:pt x="344" y="8"/>
                  </a:lnTo>
                  <a:lnTo>
                    <a:pt x="344" y="8"/>
                  </a:lnTo>
                  <a:lnTo>
                    <a:pt x="352" y="8"/>
                  </a:lnTo>
                  <a:lnTo>
                    <a:pt x="352" y="8"/>
                  </a:lnTo>
                  <a:lnTo>
                    <a:pt x="352" y="16"/>
                  </a:lnTo>
                  <a:lnTo>
                    <a:pt x="352" y="16"/>
                  </a:lnTo>
                  <a:lnTo>
                    <a:pt x="344" y="16"/>
                  </a:lnTo>
                  <a:lnTo>
                    <a:pt x="344" y="16"/>
                  </a:lnTo>
                  <a:lnTo>
                    <a:pt x="336" y="16"/>
                  </a:lnTo>
                  <a:lnTo>
                    <a:pt x="336" y="16"/>
                  </a:lnTo>
                  <a:lnTo>
                    <a:pt x="336" y="16"/>
                  </a:lnTo>
                  <a:lnTo>
                    <a:pt x="320" y="8"/>
                  </a:lnTo>
                  <a:lnTo>
                    <a:pt x="320" y="0"/>
                  </a:lnTo>
                  <a:close/>
                  <a:moveTo>
                    <a:pt x="384" y="8"/>
                  </a:moveTo>
                  <a:lnTo>
                    <a:pt x="392" y="8"/>
                  </a:lnTo>
                  <a:lnTo>
                    <a:pt x="400" y="8"/>
                  </a:lnTo>
                  <a:lnTo>
                    <a:pt x="400" y="8"/>
                  </a:lnTo>
                  <a:lnTo>
                    <a:pt x="400" y="8"/>
                  </a:lnTo>
                  <a:lnTo>
                    <a:pt x="400" y="8"/>
                  </a:lnTo>
                  <a:lnTo>
                    <a:pt x="408" y="8"/>
                  </a:lnTo>
                  <a:lnTo>
                    <a:pt x="416" y="8"/>
                  </a:lnTo>
                  <a:lnTo>
                    <a:pt x="416" y="16"/>
                  </a:lnTo>
                  <a:lnTo>
                    <a:pt x="408" y="16"/>
                  </a:lnTo>
                  <a:lnTo>
                    <a:pt x="400" y="16"/>
                  </a:lnTo>
                  <a:lnTo>
                    <a:pt x="400" y="16"/>
                  </a:lnTo>
                  <a:lnTo>
                    <a:pt x="400" y="16"/>
                  </a:lnTo>
                  <a:lnTo>
                    <a:pt x="400" y="16"/>
                  </a:lnTo>
                  <a:lnTo>
                    <a:pt x="392" y="16"/>
                  </a:lnTo>
                  <a:lnTo>
                    <a:pt x="384" y="16"/>
                  </a:lnTo>
                  <a:lnTo>
                    <a:pt x="384" y="8"/>
                  </a:lnTo>
                  <a:close/>
                  <a:moveTo>
                    <a:pt x="448" y="8"/>
                  </a:moveTo>
                  <a:lnTo>
                    <a:pt x="456" y="8"/>
                  </a:lnTo>
                  <a:lnTo>
                    <a:pt x="456" y="8"/>
                  </a:lnTo>
                  <a:lnTo>
                    <a:pt x="456" y="8"/>
                  </a:lnTo>
                  <a:lnTo>
                    <a:pt x="456" y="8"/>
                  </a:lnTo>
                  <a:lnTo>
                    <a:pt x="456" y="8"/>
                  </a:lnTo>
                  <a:lnTo>
                    <a:pt x="464" y="8"/>
                  </a:lnTo>
                  <a:lnTo>
                    <a:pt x="480" y="8"/>
                  </a:lnTo>
                  <a:lnTo>
                    <a:pt x="480" y="8"/>
                  </a:lnTo>
                  <a:lnTo>
                    <a:pt x="480" y="16"/>
                  </a:lnTo>
                  <a:lnTo>
                    <a:pt x="480" y="16"/>
                  </a:lnTo>
                  <a:lnTo>
                    <a:pt x="464" y="16"/>
                  </a:lnTo>
                  <a:lnTo>
                    <a:pt x="456" y="16"/>
                  </a:lnTo>
                  <a:lnTo>
                    <a:pt x="456" y="16"/>
                  </a:lnTo>
                  <a:lnTo>
                    <a:pt x="456" y="16"/>
                  </a:lnTo>
                  <a:lnTo>
                    <a:pt x="456" y="16"/>
                  </a:lnTo>
                  <a:lnTo>
                    <a:pt x="456" y="16"/>
                  </a:lnTo>
                  <a:lnTo>
                    <a:pt x="448" y="16"/>
                  </a:lnTo>
                  <a:lnTo>
                    <a:pt x="448" y="8"/>
                  </a:lnTo>
                  <a:close/>
                  <a:moveTo>
                    <a:pt x="512" y="8"/>
                  </a:moveTo>
                  <a:lnTo>
                    <a:pt x="520" y="8"/>
                  </a:lnTo>
                  <a:lnTo>
                    <a:pt x="536" y="8"/>
                  </a:lnTo>
                  <a:lnTo>
                    <a:pt x="544" y="8"/>
                  </a:lnTo>
                  <a:lnTo>
                    <a:pt x="544" y="16"/>
                  </a:lnTo>
                  <a:lnTo>
                    <a:pt x="536" y="16"/>
                  </a:lnTo>
                  <a:lnTo>
                    <a:pt x="520" y="16"/>
                  </a:lnTo>
                  <a:lnTo>
                    <a:pt x="512" y="16"/>
                  </a:lnTo>
                  <a:lnTo>
                    <a:pt x="512" y="8"/>
                  </a:lnTo>
                  <a:close/>
                  <a:moveTo>
                    <a:pt x="576" y="8"/>
                  </a:moveTo>
                  <a:lnTo>
                    <a:pt x="576" y="8"/>
                  </a:lnTo>
                  <a:lnTo>
                    <a:pt x="592" y="8"/>
                  </a:lnTo>
                  <a:lnTo>
                    <a:pt x="608" y="16"/>
                  </a:lnTo>
                  <a:lnTo>
                    <a:pt x="608" y="24"/>
                  </a:lnTo>
                  <a:lnTo>
                    <a:pt x="592" y="16"/>
                  </a:lnTo>
                  <a:lnTo>
                    <a:pt x="592" y="16"/>
                  </a:lnTo>
                  <a:lnTo>
                    <a:pt x="576" y="16"/>
                  </a:lnTo>
                  <a:lnTo>
                    <a:pt x="576" y="16"/>
                  </a:lnTo>
                  <a:lnTo>
                    <a:pt x="576" y="8"/>
                  </a:lnTo>
                  <a:close/>
                  <a:moveTo>
                    <a:pt x="640" y="16"/>
                  </a:moveTo>
                  <a:lnTo>
                    <a:pt x="648" y="16"/>
                  </a:lnTo>
                  <a:lnTo>
                    <a:pt x="671" y="16"/>
                  </a:lnTo>
                  <a:lnTo>
                    <a:pt x="671" y="16"/>
                  </a:lnTo>
                  <a:lnTo>
                    <a:pt x="671" y="24"/>
                  </a:lnTo>
                  <a:lnTo>
                    <a:pt x="671" y="24"/>
                  </a:lnTo>
                  <a:lnTo>
                    <a:pt x="671" y="24"/>
                  </a:lnTo>
                  <a:lnTo>
                    <a:pt x="648" y="24"/>
                  </a:lnTo>
                  <a:lnTo>
                    <a:pt x="648" y="24"/>
                  </a:lnTo>
                  <a:lnTo>
                    <a:pt x="640" y="24"/>
                  </a:lnTo>
                  <a:lnTo>
                    <a:pt x="640" y="16"/>
                  </a:lnTo>
                  <a:close/>
                  <a:moveTo>
                    <a:pt x="703" y="16"/>
                  </a:moveTo>
                  <a:lnTo>
                    <a:pt x="735" y="24"/>
                  </a:lnTo>
                  <a:lnTo>
                    <a:pt x="735" y="24"/>
                  </a:lnTo>
                  <a:lnTo>
                    <a:pt x="735" y="24"/>
                  </a:lnTo>
                  <a:lnTo>
                    <a:pt x="735" y="24"/>
                  </a:lnTo>
                  <a:lnTo>
                    <a:pt x="735" y="24"/>
                  </a:lnTo>
                  <a:lnTo>
                    <a:pt x="735" y="32"/>
                  </a:lnTo>
                  <a:lnTo>
                    <a:pt x="735" y="32"/>
                  </a:lnTo>
                  <a:lnTo>
                    <a:pt x="735" y="32"/>
                  </a:lnTo>
                  <a:lnTo>
                    <a:pt x="735" y="32"/>
                  </a:lnTo>
                  <a:lnTo>
                    <a:pt x="727" y="32"/>
                  </a:lnTo>
                  <a:lnTo>
                    <a:pt x="727" y="32"/>
                  </a:lnTo>
                  <a:lnTo>
                    <a:pt x="703" y="24"/>
                  </a:lnTo>
                  <a:lnTo>
                    <a:pt x="703" y="16"/>
                  </a:lnTo>
                  <a:close/>
                  <a:moveTo>
                    <a:pt x="767" y="24"/>
                  </a:moveTo>
                  <a:lnTo>
                    <a:pt x="775" y="24"/>
                  </a:lnTo>
                  <a:lnTo>
                    <a:pt x="783" y="24"/>
                  </a:lnTo>
                  <a:lnTo>
                    <a:pt x="783" y="24"/>
                  </a:lnTo>
                  <a:lnTo>
                    <a:pt x="791" y="24"/>
                  </a:lnTo>
                  <a:lnTo>
                    <a:pt x="791" y="24"/>
                  </a:lnTo>
                  <a:lnTo>
                    <a:pt x="791" y="24"/>
                  </a:lnTo>
                  <a:lnTo>
                    <a:pt x="799" y="24"/>
                  </a:lnTo>
                  <a:lnTo>
                    <a:pt x="799" y="24"/>
                  </a:lnTo>
                  <a:lnTo>
                    <a:pt x="799" y="32"/>
                  </a:lnTo>
                  <a:lnTo>
                    <a:pt x="799" y="32"/>
                  </a:lnTo>
                  <a:lnTo>
                    <a:pt x="799" y="32"/>
                  </a:lnTo>
                  <a:lnTo>
                    <a:pt x="791" y="32"/>
                  </a:lnTo>
                  <a:lnTo>
                    <a:pt x="791" y="32"/>
                  </a:lnTo>
                  <a:lnTo>
                    <a:pt x="783" y="32"/>
                  </a:lnTo>
                  <a:lnTo>
                    <a:pt x="783" y="32"/>
                  </a:lnTo>
                  <a:lnTo>
                    <a:pt x="783" y="32"/>
                  </a:lnTo>
                  <a:lnTo>
                    <a:pt x="767" y="32"/>
                  </a:lnTo>
                  <a:lnTo>
                    <a:pt x="767" y="32"/>
                  </a:lnTo>
                  <a:lnTo>
                    <a:pt x="767" y="32"/>
                  </a:lnTo>
                  <a:lnTo>
                    <a:pt x="767" y="24"/>
                  </a:lnTo>
                  <a:close/>
                  <a:moveTo>
                    <a:pt x="831" y="32"/>
                  </a:moveTo>
                  <a:lnTo>
                    <a:pt x="847" y="32"/>
                  </a:lnTo>
                  <a:lnTo>
                    <a:pt x="847" y="32"/>
                  </a:lnTo>
                  <a:lnTo>
                    <a:pt x="847" y="32"/>
                  </a:lnTo>
                  <a:lnTo>
                    <a:pt x="847" y="32"/>
                  </a:lnTo>
                  <a:lnTo>
                    <a:pt x="855" y="32"/>
                  </a:lnTo>
                  <a:lnTo>
                    <a:pt x="855" y="32"/>
                  </a:lnTo>
                  <a:lnTo>
                    <a:pt x="863" y="32"/>
                  </a:lnTo>
                  <a:lnTo>
                    <a:pt x="863" y="40"/>
                  </a:lnTo>
                  <a:lnTo>
                    <a:pt x="855" y="40"/>
                  </a:lnTo>
                  <a:lnTo>
                    <a:pt x="855" y="40"/>
                  </a:lnTo>
                  <a:lnTo>
                    <a:pt x="847" y="40"/>
                  </a:lnTo>
                  <a:lnTo>
                    <a:pt x="847" y="40"/>
                  </a:lnTo>
                  <a:lnTo>
                    <a:pt x="847" y="40"/>
                  </a:lnTo>
                  <a:lnTo>
                    <a:pt x="847" y="40"/>
                  </a:lnTo>
                  <a:lnTo>
                    <a:pt x="847" y="40"/>
                  </a:lnTo>
                  <a:lnTo>
                    <a:pt x="847" y="40"/>
                  </a:lnTo>
                  <a:lnTo>
                    <a:pt x="847" y="40"/>
                  </a:lnTo>
                  <a:lnTo>
                    <a:pt x="831" y="40"/>
                  </a:lnTo>
                  <a:lnTo>
                    <a:pt x="831" y="32"/>
                  </a:lnTo>
                  <a:close/>
                  <a:moveTo>
                    <a:pt x="895" y="40"/>
                  </a:moveTo>
                  <a:lnTo>
                    <a:pt x="903" y="40"/>
                  </a:lnTo>
                  <a:lnTo>
                    <a:pt x="903" y="40"/>
                  </a:lnTo>
                  <a:lnTo>
                    <a:pt x="903" y="40"/>
                  </a:lnTo>
                  <a:lnTo>
                    <a:pt x="903" y="40"/>
                  </a:lnTo>
                  <a:lnTo>
                    <a:pt x="911" y="40"/>
                  </a:lnTo>
                  <a:lnTo>
                    <a:pt x="919" y="40"/>
                  </a:lnTo>
                  <a:lnTo>
                    <a:pt x="927" y="48"/>
                  </a:lnTo>
                  <a:lnTo>
                    <a:pt x="927" y="56"/>
                  </a:lnTo>
                  <a:lnTo>
                    <a:pt x="911" y="48"/>
                  </a:lnTo>
                  <a:lnTo>
                    <a:pt x="911" y="48"/>
                  </a:lnTo>
                  <a:lnTo>
                    <a:pt x="911" y="48"/>
                  </a:lnTo>
                  <a:lnTo>
                    <a:pt x="911" y="48"/>
                  </a:lnTo>
                  <a:lnTo>
                    <a:pt x="903" y="48"/>
                  </a:lnTo>
                  <a:lnTo>
                    <a:pt x="903" y="48"/>
                  </a:lnTo>
                  <a:lnTo>
                    <a:pt x="903" y="48"/>
                  </a:lnTo>
                  <a:lnTo>
                    <a:pt x="903" y="48"/>
                  </a:lnTo>
                  <a:lnTo>
                    <a:pt x="903" y="48"/>
                  </a:lnTo>
                  <a:lnTo>
                    <a:pt x="895" y="48"/>
                  </a:lnTo>
                  <a:lnTo>
                    <a:pt x="895" y="40"/>
                  </a:lnTo>
                  <a:close/>
                  <a:moveTo>
                    <a:pt x="959" y="48"/>
                  </a:moveTo>
                  <a:lnTo>
                    <a:pt x="967" y="56"/>
                  </a:lnTo>
                  <a:lnTo>
                    <a:pt x="967" y="56"/>
                  </a:lnTo>
                  <a:lnTo>
                    <a:pt x="983" y="56"/>
                  </a:lnTo>
                  <a:lnTo>
                    <a:pt x="983" y="56"/>
                  </a:lnTo>
                  <a:lnTo>
                    <a:pt x="991" y="56"/>
                  </a:lnTo>
                  <a:lnTo>
                    <a:pt x="991" y="56"/>
                  </a:lnTo>
                  <a:lnTo>
                    <a:pt x="991" y="56"/>
                  </a:lnTo>
                  <a:lnTo>
                    <a:pt x="991" y="64"/>
                  </a:lnTo>
                  <a:lnTo>
                    <a:pt x="983" y="64"/>
                  </a:lnTo>
                  <a:lnTo>
                    <a:pt x="983" y="64"/>
                  </a:lnTo>
                  <a:lnTo>
                    <a:pt x="983" y="64"/>
                  </a:lnTo>
                  <a:lnTo>
                    <a:pt x="983" y="64"/>
                  </a:lnTo>
                  <a:lnTo>
                    <a:pt x="983" y="64"/>
                  </a:lnTo>
                  <a:lnTo>
                    <a:pt x="983" y="64"/>
                  </a:lnTo>
                  <a:lnTo>
                    <a:pt x="967" y="64"/>
                  </a:lnTo>
                  <a:lnTo>
                    <a:pt x="967" y="64"/>
                  </a:lnTo>
                  <a:lnTo>
                    <a:pt x="959" y="64"/>
                  </a:lnTo>
                  <a:lnTo>
                    <a:pt x="959" y="64"/>
                  </a:lnTo>
                  <a:lnTo>
                    <a:pt x="959" y="56"/>
                  </a:lnTo>
                  <a:lnTo>
                    <a:pt x="959" y="48"/>
                  </a:lnTo>
                  <a:close/>
                  <a:moveTo>
                    <a:pt x="1023" y="72"/>
                  </a:moveTo>
                  <a:lnTo>
                    <a:pt x="1031" y="72"/>
                  </a:lnTo>
                  <a:lnTo>
                    <a:pt x="1039" y="72"/>
                  </a:lnTo>
                  <a:lnTo>
                    <a:pt x="1039" y="80"/>
                  </a:lnTo>
                  <a:lnTo>
                    <a:pt x="1047" y="80"/>
                  </a:lnTo>
                  <a:lnTo>
                    <a:pt x="1047" y="80"/>
                  </a:lnTo>
                  <a:lnTo>
                    <a:pt x="1047" y="80"/>
                  </a:lnTo>
                  <a:lnTo>
                    <a:pt x="1055" y="80"/>
                  </a:lnTo>
                  <a:lnTo>
                    <a:pt x="1047" y="88"/>
                  </a:lnTo>
                  <a:lnTo>
                    <a:pt x="1047" y="88"/>
                  </a:lnTo>
                  <a:lnTo>
                    <a:pt x="1047" y="88"/>
                  </a:lnTo>
                  <a:lnTo>
                    <a:pt x="1039" y="88"/>
                  </a:lnTo>
                  <a:lnTo>
                    <a:pt x="1039" y="88"/>
                  </a:lnTo>
                  <a:lnTo>
                    <a:pt x="1039" y="80"/>
                  </a:lnTo>
                  <a:lnTo>
                    <a:pt x="1039" y="80"/>
                  </a:lnTo>
                  <a:lnTo>
                    <a:pt x="1039" y="80"/>
                  </a:lnTo>
                  <a:lnTo>
                    <a:pt x="1039" y="80"/>
                  </a:lnTo>
                  <a:lnTo>
                    <a:pt x="1023" y="80"/>
                  </a:lnTo>
                  <a:lnTo>
                    <a:pt x="1023" y="80"/>
                  </a:lnTo>
                  <a:lnTo>
                    <a:pt x="1023" y="80"/>
                  </a:lnTo>
                  <a:lnTo>
                    <a:pt x="1023" y="72"/>
                  </a:lnTo>
                  <a:close/>
                  <a:moveTo>
                    <a:pt x="1079" y="96"/>
                  </a:moveTo>
                  <a:lnTo>
                    <a:pt x="1087" y="96"/>
                  </a:lnTo>
                  <a:lnTo>
                    <a:pt x="1103" y="104"/>
                  </a:lnTo>
                  <a:lnTo>
                    <a:pt x="1103" y="104"/>
                  </a:lnTo>
                  <a:lnTo>
                    <a:pt x="1103" y="104"/>
                  </a:lnTo>
                  <a:lnTo>
                    <a:pt x="1103" y="104"/>
                  </a:lnTo>
                  <a:lnTo>
                    <a:pt x="1103" y="104"/>
                  </a:lnTo>
                  <a:lnTo>
                    <a:pt x="1111" y="104"/>
                  </a:lnTo>
                  <a:lnTo>
                    <a:pt x="1103" y="112"/>
                  </a:lnTo>
                  <a:lnTo>
                    <a:pt x="1103" y="112"/>
                  </a:lnTo>
                  <a:lnTo>
                    <a:pt x="1103" y="112"/>
                  </a:lnTo>
                  <a:lnTo>
                    <a:pt x="1103" y="112"/>
                  </a:lnTo>
                  <a:lnTo>
                    <a:pt x="1103" y="112"/>
                  </a:lnTo>
                  <a:lnTo>
                    <a:pt x="1095" y="112"/>
                  </a:lnTo>
                  <a:lnTo>
                    <a:pt x="1095" y="112"/>
                  </a:lnTo>
                  <a:lnTo>
                    <a:pt x="1095" y="112"/>
                  </a:lnTo>
                  <a:lnTo>
                    <a:pt x="1095" y="112"/>
                  </a:lnTo>
                  <a:lnTo>
                    <a:pt x="1095" y="112"/>
                  </a:lnTo>
                  <a:lnTo>
                    <a:pt x="1079" y="104"/>
                  </a:lnTo>
                  <a:lnTo>
                    <a:pt x="1079" y="104"/>
                  </a:lnTo>
                  <a:lnTo>
                    <a:pt x="1079" y="96"/>
                  </a:lnTo>
                  <a:lnTo>
                    <a:pt x="1079" y="96"/>
                  </a:lnTo>
                  <a:close/>
                  <a:moveTo>
                    <a:pt x="1135" y="128"/>
                  </a:moveTo>
                  <a:lnTo>
                    <a:pt x="1143" y="128"/>
                  </a:lnTo>
                  <a:lnTo>
                    <a:pt x="1143" y="128"/>
                  </a:lnTo>
                  <a:lnTo>
                    <a:pt x="1143" y="128"/>
                  </a:lnTo>
                  <a:lnTo>
                    <a:pt x="1151" y="136"/>
                  </a:lnTo>
                  <a:lnTo>
                    <a:pt x="1151" y="136"/>
                  </a:lnTo>
                  <a:lnTo>
                    <a:pt x="1159" y="144"/>
                  </a:lnTo>
                  <a:lnTo>
                    <a:pt x="1159" y="144"/>
                  </a:lnTo>
                  <a:lnTo>
                    <a:pt x="1159" y="144"/>
                  </a:lnTo>
                  <a:lnTo>
                    <a:pt x="1159" y="144"/>
                  </a:lnTo>
                  <a:lnTo>
                    <a:pt x="1159" y="144"/>
                  </a:lnTo>
                  <a:lnTo>
                    <a:pt x="1159" y="152"/>
                  </a:lnTo>
                  <a:lnTo>
                    <a:pt x="1159" y="152"/>
                  </a:lnTo>
                  <a:lnTo>
                    <a:pt x="1159" y="152"/>
                  </a:lnTo>
                  <a:lnTo>
                    <a:pt x="1151" y="152"/>
                  </a:lnTo>
                  <a:lnTo>
                    <a:pt x="1151" y="152"/>
                  </a:lnTo>
                  <a:lnTo>
                    <a:pt x="1151" y="152"/>
                  </a:lnTo>
                  <a:lnTo>
                    <a:pt x="1151" y="152"/>
                  </a:lnTo>
                  <a:lnTo>
                    <a:pt x="1151" y="144"/>
                  </a:lnTo>
                  <a:lnTo>
                    <a:pt x="1151" y="144"/>
                  </a:lnTo>
                  <a:lnTo>
                    <a:pt x="1143" y="144"/>
                  </a:lnTo>
                  <a:lnTo>
                    <a:pt x="1143" y="144"/>
                  </a:lnTo>
                  <a:lnTo>
                    <a:pt x="1143" y="136"/>
                  </a:lnTo>
                  <a:lnTo>
                    <a:pt x="1143" y="136"/>
                  </a:lnTo>
                  <a:lnTo>
                    <a:pt x="1143" y="136"/>
                  </a:lnTo>
                  <a:lnTo>
                    <a:pt x="1143" y="136"/>
                  </a:lnTo>
                  <a:lnTo>
                    <a:pt x="1143" y="136"/>
                  </a:lnTo>
                  <a:lnTo>
                    <a:pt x="1143" y="136"/>
                  </a:lnTo>
                  <a:lnTo>
                    <a:pt x="1135" y="136"/>
                  </a:lnTo>
                  <a:lnTo>
                    <a:pt x="1135" y="136"/>
                  </a:lnTo>
                  <a:lnTo>
                    <a:pt x="1135" y="128"/>
                  </a:lnTo>
                  <a:lnTo>
                    <a:pt x="1135" y="128"/>
                  </a:lnTo>
                  <a:close/>
                  <a:moveTo>
                    <a:pt x="1183" y="168"/>
                  </a:moveTo>
                  <a:lnTo>
                    <a:pt x="1191" y="168"/>
                  </a:lnTo>
                  <a:lnTo>
                    <a:pt x="1191" y="168"/>
                  </a:lnTo>
                  <a:lnTo>
                    <a:pt x="1191" y="168"/>
                  </a:lnTo>
                  <a:lnTo>
                    <a:pt x="1191" y="176"/>
                  </a:lnTo>
                  <a:lnTo>
                    <a:pt x="1191" y="176"/>
                  </a:lnTo>
                  <a:lnTo>
                    <a:pt x="1199" y="184"/>
                  </a:lnTo>
                  <a:lnTo>
                    <a:pt x="1199" y="184"/>
                  </a:lnTo>
                  <a:lnTo>
                    <a:pt x="1207" y="184"/>
                  </a:lnTo>
                  <a:lnTo>
                    <a:pt x="1207" y="192"/>
                  </a:lnTo>
                  <a:lnTo>
                    <a:pt x="1207" y="192"/>
                  </a:lnTo>
                  <a:lnTo>
                    <a:pt x="1199" y="200"/>
                  </a:lnTo>
                  <a:lnTo>
                    <a:pt x="1199" y="192"/>
                  </a:lnTo>
                  <a:lnTo>
                    <a:pt x="1199" y="192"/>
                  </a:lnTo>
                  <a:lnTo>
                    <a:pt x="1199" y="192"/>
                  </a:lnTo>
                  <a:lnTo>
                    <a:pt x="1199" y="192"/>
                  </a:lnTo>
                  <a:lnTo>
                    <a:pt x="1199" y="192"/>
                  </a:lnTo>
                  <a:lnTo>
                    <a:pt x="1199" y="192"/>
                  </a:lnTo>
                  <a:lnTo>
                    <a:pt x="1199" y="192"/>
                  </a:lnTo>
                  <a:lnTo>
                    <a:pt x="1199" y="192"/>
                  </a:lnTo>
                  <a:lnTo>
                    <a:pt x="1191" y="184"/>
                  </a:lnTo>
                  <a:lnTo>
                    <a:pt x="1191" y="184"/>
                  </a:lnTo>
                  <a:lnTo>
                    <a:pt x="1183" y="176"/>
                  </a:lnTo>
                  <a:lnTo>
                    <a:pt x="1183" y="176"/>
                  </a:lnTo>
                  <a:lnTo>
                    <a:pt x="1183" y="176"/>
                  </a:lnTo>
                  <a:lnTo>
                    <a:pt x="1183" y="176"/>
                  </a:lnTo>
                  <a:lnTo>
                    <a:pt x="1183" y="176"/>
                  </a:lnTo>
                  <a:lnTo>
                    <a:pt x="1183" y="176"/>
                  </a:lnTo>
                  <a:lnTo>
                    <a:pt x="1183" y="176"/>
                  </a:lnTo>
                  <a:lnTo>
                    <a:pt x="1183" y="176"/>
                  </a:lnTo>
                  <a:lnTo>
                    <a:pt x="1183" y="176"/>
                  </a:lnTo>
                  <a:lnTo>
                    <a:pt x="1183" y="168"/>
                  </a:lnTo>
                  <a:close/>
                  <a:moveTo>
                    <a:pt x="1223" y="216"/>
                  </a:moveTo>
                  <a:lnTo>
                    <a:pt x="1231" y="224"/>
                  </a:lnTo>
                  <a:lnTo>
                    <a:pt x="1239" y="248"/>
                  </a:lnTo>
                  <a:lnTo>
                    <a:pt x="1231" y="248"/>
                  </a:lnTo>
                  <a:lnTo>
                    <a:pt x="1223" y="232"/>
                  </a:lnTo>
                  <a:lnTo>
                    <a:pt x="1223" y="232"/>
                  </a:lnTo>
                  <a:lnTo>
                    <a:pt x="1215" y="224"/>
                  </a:lnTo>
                  <a:lnTo>
                    <a:pt x="1223" y="216"/>
                  </a:lnTo>
                  <a:close/>
                  <a:moveTo>
                    <a:pt x="1255" y="280"/>
                  </a:moveTo>
                  <a:lnTo>
                    <a:pt x="1255" y="280"/>
                  </a:lnTo>
                  <a:lnTo>
                    <a:pt x="1255" y="280"/>
                  </a:lnTo>
                  <a:lnTo>
                    <a:pt x="1255" y="280"/>
                  </a:lnTo>
                  <a:lnTo>
                    <a:pt x="1263" y="288"/>
                  </a:lnTo>
                  <a:lnTo>
                    <a:pt x="1263" y="296"/>
                  </a:lnTo>
                  <a:lnTo>
                    <a:pt x="1271" y="304"/>
                  </a:lnTo>
                  <a:lnTo>
                    <a:pt x="1263" y="312"/>
                  </a:lnTo>
                  <a:lnTo>
                    <a:pt x="1255" y="296"/>
                  </a:lnTo>
                  <a:lnTo>
                    <a:pt x="1255" y="304"/>
                  </a:lnTo>
                  <a:lnTo>
                    <a:pt x="1255" y="288"/>
                  </a:lnTo>
                  <a:lnTo>
                    <a:pt x="1255" y="288"/>
                  </a:lnTo>
                  <a:lnTo>
                    <a:pt x="1255" y="288"/>
                  </a:lnTo>
                  <a:lnTo>
                    <a:pt x="1255" y="288"/>
                  </a:lnTo>
                  <a:lnTo>
                    <a:pt x="1247" y="288"/>
                  </a:lnTo>
                  <a:lnTo>
                    <a:pt x="1247" y="288"/>
                  </a:lnTo>
                  <a:lnTo>
                    <a:pt x="1247" y="280"/>
                  </a:lnTo>
                  <a:lnTo>
                    <a:pt x="1247" y="280"/>
                  </a:lnTo>
                  <a:lnTo>
                    <a:pt x="1247" y="280"/>
                  </a:lnTo>
                  <a:lnTo>
                    <a:pt x="1255" y="280"/>
                  </a:lnTo>
                  <a:close/>
                  <a:moveTo>
                    <a:pt x="1279" y="336"/>
                  </a:moveTo>
                  <a:lnTo>
                    <a:pt x="1279" y="336"/>
                  </a:lnTo>
                  <a:lnTo>
                    <a:pt x="1287" y="360"/>
                  </a:lnTo>
                  <a:lnTo>
                    <a:pt x="1287" y="360"/>
                  </a:lnTo>
                  <a:lnTo>
                    <a:pt x="1287" y="368"/>
                  </a:lnTo>
                  <a:lnTo>
                    <a:pt x="1287" y="368"/>
                  </a:lnTo>
                  <a:lnTo>
                    <a:pt x="1279" y="368"/>
                  </a:lnTo>
                  <a:lnTo>
                    <a:pt x="1279" y="368"/>
                  </a:lnTo>
                  <a:lnTo>
                    <a:pt x="1279" y="368"/>
                  </a:lnTo>
                  <a:lnTo>
                    <a:pt x="1279" y="368"/>
                  </a:lnTo>
                  <a:lnTo>
                    <a:pt x="1279" y="368"/>
                  </a:lnTo>
                  <a:lnTo>
                    <a:pt x="1279" y="360"/>
                  </a:lnTo>
                  <a:lnTo>
                    <a:pt x="1279" y="360"/>
                  </a:lnTo>
                  <a:lnTo>
                    <a:pt x="1271" y="336"/>
                  </a:lnTo>
                  <a:lnTo>
                    <a:pt x="1271" y="336"/>
                  </a:lnTo>
                  <a:lnTo>
                    <a:pt x="1271" y="336"/>
                  </a:lnTo>
                  <a:lnTo>
                    <a:pt x="1279" y="336"/>
                  </a:lnTo>
                  <a:close/>
                  <a:moveTo>
                    <a:pt x="1295" y="400"/>
                  </a:moveTo>
                  <a:lnTo>
                    <a:pt x="1303" y="408"/>
                  </a:lnTo>
                  <a:lnTo>
                    <a:pt x="1303" y="416"/>
                  </a:lnTo>
                  <a:lnTo>
                    <a:pt x="1303" y="416"/>
                  </a:lnTo>
                  <a:lnTo>
                    <a:pt x="1303" y="424"/>
                  </a:lnTo>
                  <a:lnTo>
                    <a:pt x="1303" y="432"/>
                  </a:lnTo>
                  <a:lnTo>
                    <a:pt x="1295" y="432"/>
                  </a:lnTo>
                  <a:lnTo>
                    <a:pt x="1295" y="424"/>
                  </a:lnTo>
                  <a:lnTo>
                    <a:pt x="1295" y="424"/>
                  </a:lnTo>
                  <a:lnTo>
                    <a:pt x="1295" y="416"/>
                  </a:lnTo>
                  <a:lnTo>
                    <a:pt x="1295" y="416"/>
                  </a:lnTo>
                  <a:lnTo>
                    <a:pt x="1295" y="416"/>
                  </a:lnTo>
                  <a:lnTo>
                    <a:pt x="1295" y="416"/>
                  </a:lnTo>
                  <a:lnTo>
                    <a:pt x="1295" y="416"/>
                  </a:lnTo>
                  <a:lnTo>
                    <a:pt x="1287" y="400"/>
                  </a:lnTo>
                  <a:lnTo>
                    <a:pt x="1295" y="400"/>
                  </a:lnTo>
                  <a:close/>
                  <a:moveTo>
                    <a:pt x="1311" y="464"/>
                  </a:moveTo>
                  <a:lnTo>
                    <a:pt x="1311" y="472"/>
                  </a:lnTo>
                  <a:lnTo>
                    <a:pt x="1319" y="488"/>
                  </a:lnTo>
                  <a:lnTo>
                    <a:pt x="1311" y="496"/>
                  </a:lnTo>
                  <a:lnTo>
                    <a:pt x="1311" y="472"/>
                  </a:lnTo>
                  <a:lnTo>
                    <a:pt x="1311" y="472"/>
                  </a:lnTo>
                  <a:lnTo>
                    <a:pt x="1303" y="464"/>
                  </a:lnTo>
                  <a:lnTo>
                    <a:pt x="1311" y="464"/>
                  </a:lnTo>
                  <a:close/>
                  <a:moveTo>
                    <a:pt x="1327" y="520"/>
                  </a:moveTo>
                  <a:lnTo>
                    <a:pt x="1327" y="536"/>
                  </a:lnTo>
                  <a:lnTo>
                    <a:pt x="1327" y="536"/>
                  </a:lnTo>
                  <a:lnTo>
                    <a:pt x="1327" y="544"/>
                  </a:lnTo>
                  <a:lnTo>
                    <a:pt x="1335" y="552"/>
                  </a:lnTo>
                  <a:lnTo>
                    <a:pt x="1335" y="552"/>
                  </a:lnTo>
                  <a:lnTo>
                    <a:pt x="1327" y="552"/>
                  </a:lnTo>
                  <a:lnTo>
                    <a:pt x="1327" y="552"/>
                  </a:lnTo>
                  <a:lnTo>
                    <a:pt x="1319" y="544"/>
                  </a:lnTo>
                  <a:lnTo>
                    <a:pt x="1319" y="536"/>
                  </a:lnTo>
                  <a:lnTo>
                    <a:pt x="1319" y="536"/>
                  </a:lnTo>
                  <a:lnTo>
                    <a:pt x="1319" y="536"/>
                  </a:lnTo>
                  <a:lnTo>
                    <a:pt x="1319" y="528"/>
                  </a:lnTo>
                  <a:lnTo>
                    <a:pt x="1327" y="520"/>
                  </a:lnTo>
                  <a:close/>
                  <a:moveTo>
                    <a:pt x="1335" y="584"/>
                  </a:moveTo>
                  <a:lnTo>
                    <a:pt x="1343" y="608"/>
                  </a:lnTo>
                  <a:lnTo>
                    <a:pt x="1343" y="608"/>
                  </a:lnTo>
                  <a:lnTo>
                    <a:pt x="1343" y="616"/>
                  </a:lnTo>
                  <a:lnTo>
                    <a:pt x="1343" y="616"/>
                  </a:lnTo>
                  <a:lnTo>
                    <a:pt x="1335" y="616"/>
                  </a:lnTo>
                  <a:lnTo>
                    <a:pt x="1335" y="616"/>
                  </a:lnTo>
                  <a:lnTo>
                    <a:pt x="1335" y="608"/>
                  </a:lnTo>
                  <a:lnTo>
                    <a:pt x="1335" y="608"/>
                  </a:lnTo>
                  <a:lnTo>
                    <a:pt x="1327" y="584"/>
                  </a:lnTo>
                  <a:lnTo>
                    <a:pt x="1335" y="584"/>
                  </a:lnTo>
                  <a:close/>
                  <a:moveTo>
                    <a:pt x="1351" y="648"/>
                  </a:moveTo>
                  <a:lnTo>
                    <a:pt x="1359" y="672"/>
                  </a:lnTo>
                  <a:lnTo>
                    <a:pt x="1359" y="672"/>
                  </a:lnTo>
                  <a:lnTo>
                    <a:pt x="1359" y="680"/>
                  </a:lnTo>
                  <a:lnTo>
                    <a:pt x="1359" y="680"/>
                  </a:lnTo>
                  <a:lnTo>
                    <a:pt x="1351" y="680"/>
                  </a:lnTo>
                  <a:lnTo>
                    <a:pt x="1351" y="680"/>
                  </a:lnTo>
                  <a:lnTo>
                    <a:pt x="1351" y="680"/>
                  </a:lnTo>
                  <a:lnTo>
                    <a:pt x="1343" y="648"/>
                  </a:lnTo>
                  <a:lnTo>
                    <a:pt x="1351" y="648"/>
                  </a:lnTo>
                  <a:close/>
                  <a:moveTo>
                    <a:pt x="1367" y="712"/>
                  </a:moveTo>
                  <a:lnTo>
                    <a:pt x="1367" y="712"/>
                  </a:lnTo>
                  <a:lnTo>
                    <a:pt x="1367" y="712"/>
                  </a:lnTo>
                  <a:lnTo>
                    <a:pt x="1367" y="720"/>
                  </a:lnTo>
                  <a:lnTo>
                    <a:pt x="1367" y="720"/>
                  </a:lnTo>
                  <a:lnTo>
                    <a:pt x="1367" y="720"/>
                  </a:lnTo>
                  <a:lnTo>
                    <a:pt x="1367" y="720"/>
                  </a:lnTo>
                  <a:lnTo>
                    <a:pt x="1367" y="720"/>
                  </a:lnTo>
                  <a:lnTo>
                    <a:pt x="1367" y="720"/>
                  </a:lnTo>
                  <a:lnTo>
                    <a:pt x="1367" y="728"/>
                  </a:lnTo>
                  <a:lnTo>
                    <a:pt x="1367" y="728"/>
                  </a:lnTo>
                  <a:lnTo>
                    <a:pt x="1367" y="728"/>
                  </a:lnTo>
                  <a:lnTo>
                    <a:pt x="1367" y="728"/>
                  </a:lnTo>
                  <a:lnTo>
                    <a:pt x="1367" y="736"/>
                  </a:lnTo>
                  <a:lnTo>
                    <a:pt x="1367" y="736"/>
                  </a:lnTo>
                  <a:lnTo>
                    <a:pt x="1375" y="736"/>
                  </a:lnTo>
                  <a:lnTo>
                    <a:pt x="1375" y="736"/>
                  </a:lnTo>
                  <a:lnTo>
                    <a:pt x="1375" y="736"/>
                  </a:lnTo>
                  <a:lnTo>
                    <a:pt x="1375" y="736"/>
                  </a:lnTo>
                  <a:lnTo>
                    <a:pt x="1375" y="736"/>
                  </a:lnTo>
                  <a:lnTo>
                    <a:pt x="1375" y="736"/>
                  </a:lnTo>
                  <a:lnTo>
                    <a:pt x="1375" y="744"/>
                  </a:lnTo>
                  <a:lnTo>
                    <a:pt x="1367" y="744"/>
                  </a:lnTo>
                  <a:lnTo>
                    <a:pt x="1367" y="744"/>
                  </a:lnTo>
                  <a:lnTo>
                    <a:pt x="1367" y="744"/>
                  </a:lnTo>
                  <a:lnTo>
                    <a:pt x="1367" y="736"/>
                  </a:lnTo>
                  <a:lnTo>
                    <a:pt x="1367" y="736"/>
                  </a:lnTo>
                  <a:lnTo>
                    <a:pt x="1359" y="736"/>
                  </a:lnTo>
                  <a:lnTo>
                    <a:pt x="1359" y="728"/>
                  </a:lnTo>
                  <a:lnTo>
                    <a:pt x="1359" y="728"/>
                  </a:lnTo>
                  <a:lnTo>
                    <a:pt x="1359" y="720"/>
                  </a:lnTo>
                  <a:lnTo>
                    <a:pt x="1359" y="720"/>
                  </a:lnTo>
                  <a:lnTo>
                    <a:pt x="1359" y="712"/>
                  </a:lnTo>
                  <a:lnTo>
                    <a:pt x="1359" y="712"/>
                  </a:lnTo>
                  <a:lnTo>
                    <a:pt x="1367" y="712"/>
                  </a:lnTo>
                  <a:close/>
                  <a:moveTo>
                    <a:pt x="1383" y="736"/>
                  </a:moveTo>
                  <a:lnTo>
                    <a:pt x="1383" y="736"/>
                  </a:lnTo>
                  <a:lnTo>
                    <a:pt x="1383" y="736"/>
                  </a:lnTo>
                  <a:lnTo>
                    <a:pt x="1391" y="736"/>
                  </a:lnTo>
                  <a:lnTo>
                    <a:pt x="1391" y="736"/>
                  </a:lnTo>
                  <a:lnTo>
                    <a:pt x="1391" y="728"/>
                  </a:lnTo>
                  <a:lnTo>
                    <a:pt x="1391" y="728"/>
                  </a:lnTo>
                  <a:lnTo>
                    <a:pt x="1391" y="728"/>
                  </a:lnTo>
                  <a:lnTo>
                    <a:pt x="1391" y="728"/>
                  </a:lnTo>
                  <a:lnTo>
                    <a:pt x="1391" y="720"/>
                  </a:lnTo>
                  <a:lnTo>
                    <a:pt x="1391" y="720"/>
                  </a:lnTo>
                  <a:lnTo>
                    <a:pt x="1399" y="712"/>
                  </a:lnTo>
                  <a:lnTo>
                    <a:pt x="1399" y="712"/>
                  </a:lnTo>
                  <a:lnTo>
                    <a:pt x="1399" y="704"/>
                  </a:lnTo>
                  <a:lnTo>
                    <a:pt x="1407" y="712"/>
                  </a:lnTo>
                  <a:lnTo>
                    <a:pt x="1399" y="712"/>
                  </a:lnTo>
                  <a:lnTo>
                    <a:pt x="1399" y="728"/>
                  </a:lnTo>
                  <a:lnTo>
                    <a:pt x="1399" y="728"/>
                  </a:lnTo>
                  <a:lnTo>
                    <a:pt x="1399" y="736"/>
                  </a:lnTo>
                  <a:lnTo>
                    <a:pt x="1399" y="736"/>
                  </a:lnTo>
                  <a:lnTo>
                    <a:pt x="1391" y="736"/>
                  </a:lnTo>
                  <a:lnTo>
                    <a:pt x="1391" y="744"/>
                  </a:lnTo>
                  <a:lnTo>
                    <a:pt x="1383" y="736"/>
                  </a:lnTo>
                  <a:close/>
                  <a:moveTo>
                    <a:pt x="1399" y="680"/>
                  </a:moveTo>
                  <a:lnTo>
                    <a:pt x="1407" y="672"/>
                  </a:lnTo>
                  <a:lnTo>
                    <a:pt x="1407" y="672"/>
                  </a:lnTo>
                  <a:lnTo>
                    <a:pt x="1407" y="664"/>
                  </a:lnTo>
                  <a:lnTo>
                    <a:pt x="1407" y="664"/>
                  </a:lnTo>
                  <a:lnTo>
                    <a:pt x="1407" y="648"/>
                  </a:lnTo>
                  <a:lnTo>
                    <a:pt x="1407" y="648"/>
                  </a:lnTo>
                  <a:lnTo>
                    <a:pt x="1407" y="648"/>
                  </a:lnTo>
                  <a:lnTo>
                    <a:pt x="1415" y="648"/>
                  </a:lnTo>
                  <a:lnTo>
                    <a:pt x="1415" y="648"/>
                  </a:lnTo>
                  <a:lnTo>
                    <a:pt x="1415" y="664"/>
                  </a:lnTo>
                  <a:lnTo>
                    <a:pt x="1415" y="672"/>
                  </a:lnTo>
                  <a:lnTo>
                    <a:pt x="1407" y="680"/>
                  </a:lnTo>
                  <a:lnTo>
                    <a:pt x="1399" y="680"/>
                  </a:lnTo>
                  <a:close/>
                  <a:moveTo>
                    <a:pt x="1415" y="616"/>
                  </a:moveTo>
                  <a:lnTo>
                    <a:pt x="1415" y="608"/>
                  </a:lnTo>
                  <a:lnTo>
                    <a:pt x="1423" y="584"/>
                  </a:lnTo>
                  <a:lnTo>
                    <a:pt x="1431" y="584"/>
                  </a:lnTo>
                  <a:lnTo>
                    <a:pt x="1423" y="608"/>
                  </a:lnTo>
                  <a:lnTo>
                    <a:pt x="1423" y="616"/>
                  </a:lnTo>
                  <a:lnTo>
                    <a:pt x="1415" y="616"/>
                  </a:lnTo>
                  <a:close/>
                  <a:moveTo>
                    <a:pt x="1431" y="552"/>
                  </a:moveTo>
                  <a:lnTo>
                    <a:pt x="1431" y="528"/>
                  </a:lnTo>
                  <a:lnTo>
                    <a:pt x="1431" y="528"/>
                  </a:lnTo>
                  <a:lnTo>
                    <a:pt x="1431" y="520"/>
                  </a:lnTo>
                  <a:lnTo>
                    <a:pt x="1431" y="520"/>
                  </a:lnTo>
                  <a:lnTo>
                    <a:pt x="1439" y="520"/>
                  </a:lnTo>
                  <a:lnTo>
                    <a:pt x="1439" y="520"/>
                  </a:lnTo>
                  <a:lnTo>
                    <a:pt x="1439" y="528"/>
                  </a:lnTo>
                  <a:lnTo>
                    <a:pt x="1439" y="536"/>
                  </a:lnTo>
                  <a:lnTo>
                    <a:pt x="1439" y="536"/>
                  </a:lnTo>
                  <a:lnTo>
                    <a:pt x="1431" y="552"/>
                  </a:lnTo>
                  <a:lnTo>
                    <a:pt x="1431" y="552"/>
                  </a:lnTo>
                  <a:close/>
                  <a:moveTo>
                    <a:pt x="1439" y="488"/>
                  </a:moveTo>
                  <a:lnTo>
                    <a:pt x="1447" y="464"/>
                  </a:lnTo>
                  <a:lnTo>
                    <a:pt x="1447" y="456"/>
                  </a:lnTo>
                  <a:lnTo>
                    <a:pt x="1455" y="456"/>
                  </a:lnTo>
                  <a:lnTo>
                    <a:pt x="1455" y="464"/>
                  </a:lnTo>
                  <a:lnTo>
                    <a:pt x="1455" y="464"/>
                  </a:lnTo>
                  <a:lnTo>
                    <a:pt x="1447" y="488"/>
                  </a:lnTo>
                  <a:lnTo>
                    <a:pt x="1439" y="488"/>
                  </a:lnTo>
                  <a:close/>
                  <a:moveTo>
                    <a:pt x="1455" y="424"/>
                  </a:moveTo>
                  <a:lnTo>
                    <a:pt x="1463" y="400"/>
                  </a:lnTo>
                  <a:lnTo>
                    <a:pt x="1463" y="400"/>
                  </a:lnTo>
                  <a:lnTo>
                    <a:pt x="1463" y="400"/>
                  </a:lnTo>
                  <a:lnTo>
                    <a:pt x="1463" y="392"/>
                  </a:lnTo>
                  <a:lnTo>
                    <a:pt x="1471" y="400"/>
                  </a:lnTo>
                  <a:lnTo>
                    <a:pt x="1471" y="400"/>
                  </a:lnTo>
                  <a:lnTo>
                    <a:pt x="1471" y="400"/>
                  </a:lnTo>
                  <a:lnTo>
                    <a:pt x="1471" y="400"/>
                  </a:lnTo>
                  <a:lnTo>
                    <a:pt x="1471" y="408"/>
                  </a:lnTo>
                  <a:lnTo>
                    <a:pt x="1471" y="408"/>
                  </a:lnTo>
                  <a:lnTo>
                    <a:pt x="1463" y="424"/>
                  </a:lnTo>
                  <a:lnTo>
                    <a:pt x="1455" y="424"/>
                  </a:lnTo>
                  <a:close/>
                  <a:moveTo>
                    <a:pt x="1471" y="360"/>
                  </a:moveTo>
                  <a:lnTo>
                    <a:pt x="1471" y="352"/>
                  </a:lnTo>
                  <a:lnTo>
                    <a:pt x="1471" y="352"/>
                  </a:lnTo>
                  <a:lnTo>
                    <a:pt x="1479" y="352"/>
                  </a:lnTo>
                  <a:lnTo>
                    <a:pt x="1479" y="344"/>
                  </a:lnTo>
                  <a:lnTo>
                    <a:pt x="1479" y="336"/>
                  </a:lnTo>
                  <a:lnTo>
                    <a:pt x="1479" y="336"/>
                  </a:lnTo>
                  <a:lnTo>
                    <a:pt x="1487" y="336"/>
                  </a:lnTo>
                  <a:lnTo>
                    <a:pt x="1487" y="336"/>
                  </a:lnTo>
                  <a:lnTo>
                    <a:pt x="1487" y="336"/>
                  </a:lnTo>
                  <a:lnTo>
                    <a:pt x="1487" y="344"/>
                  </a:lnTo>
                  <a:lnTo>
                    <a:pt x="1487" y="344"/>
                  </a:lnTo>
                  <a:lnTo>
                    <a:pt x="1479" y="352"/>
                  </a:lnTo>
                  <a:lnTo>
                    <a:pt x="1479" y="352"/>
                  </a:lnTo>
                  <a:lnTo>
                    <a:pt x="1479" y="352"/>
                  </a:lnTo>
                  <a:lnTo>
                    <a:pt x="1479" y="360"/>
                  </a:lnTo>
                  <a:lnTo>
                    <a:pt x="1479" y="360"/>
                  </a:lnTo>
                  <a:lnTo>
                    <a:pt x="1479" y="368"/>
                  </a:lnTo>
                  <a:lnTo>
                    <a:pt x="1471" y="360"/>
                  </a:lnTo>
                  <a:close/>
                  <a:moveTo>
                    <a:pt x="1495" y="304"/>
                  </a:moveTo>
                  <a:lnTo>
                    <a:pt x="1495" y="296"/>
                  </a:lnTo>
                  <a:lnTo>
                    <a:pt x="1503" y="280"/>
                  </a:lnTo>
                  <a:lnTo>
                    <a:pt x="1503" y="272"/>
                  </a:lnTo>
                  <a:lnTo>
                    <a:pt x="1511" y="280"/>
                  </a:lnTo>
                  <a:lnTo>
                    <a:pt x="1511" y="288"/>
                  </a:lnTo>
                  <a:lnTo>
                    <a:pt x="1511" y="288"/>
                  </a:lnTo>
                  <a:lnTo>
                    <a:pt x="1503" y="304"/>
                  </a:lnTo>
                  <a:lnTo>
                    <a:pt x="1503" y="304"/>
                  </a:lnTo>
                  <a:lnTo>
                    <a:pt x="1503" y="304"/>
                  </a:lnTo>
                  <a:lnTo>
                    <a:pt x="1495" y="304"/>
                  </a:lnTo>
                  <a:close/>
                  <a:moveTo>
                    <a:pt x="1519" y="248"/>
                  </a:moveTo>
                  <a:lnTo>
                    <a:pt x="1519" y="240"/>
                  </a:lnTo>
                  <a:lnTo>
                    <a:pt x="1527" y="224"/>
                  </a:lnTo>
                  <a:lnTo>
                    <a:pt x="1527" y="224"/>
                  </a:lnTo>
                  <a:lnTo>
                    <a:pt x="1535" y="224"/>
                  </a:lnTo>
                  <a:lnTo>
                    <a:pt x="1535" y="224"/>
                  </a:lnTo>
                  <a:lnTo>
                    <a:pt x="1535" y="216"/>
                  </a:lnTo>
                  <a:lnTo>
                    <a:pt x="1543" y="224"/>
                  </a:lnTo>
                  <a:lnTo>
                    <a:pt x="1543" y="224"/>
                  </a:lnTo>
                  <a:lnTo>
                    <a:pt x="1543" y="224"/>
                  </a:lnTo>
                  <a:lnTo>
                    <a:pt x="1535" y="224"/>
                  </a:lnTo>
                  <a:lnTo>
                    <a:pt x="1535" y="224"/>
                  </a:lnTo>
                  <a:lnTo>
                    <a:pt x="1535" y="232"/>
                  </a:lnTo>
                  <a:lnTo>
                    <a:pt x="1535" y="232"/>
                  </a:lnTo>
                  <a:lnTo>
                    <a:pt x="1535" y="232"/>
                  </a:lnTo>
                  <a:lnTo>
                    <a:pt x="1535" y="232"/>
                  </a:lnTo>
                  <a:lnTo>
                    <a:pt x="1527" y="240"/>
                  </a:lnTo>
                  <a:lnTo>
                    <a:pt x="1527" y="240"/>
                  </a:lnTo>
                  <a:lnTo>
                    <a:pt x="1527" y="248"/>
                  </a:lnTo>
                  <a:lnTo>
                    <a:pt x="1519" y="248"/>
                  </a:lnTo>
                  <a:close/>
                  <a:moveTo>
                    <a:pt x="1551" y="192"/>
                  </a:moveTo>
                  <a:lnTo>
                    <a:pt x="1559" y="184"/>
                  </a:lnTo>
                  <a:lnTo>
                    <a:pt x="1575" y="168"/>
                  </a:lnTo>
                  <a:lnTo>
                    <a:pt x="1575" y="168"/>
                  </a:lnTo>
                  <a:lnTo>
                    <a:pt x="1575" y="168"/>
                  </a:lnTo>
                  <a:lnTo>
                    <a:pt x="1583" y="168"/>
                  </a:lnTo>
                  <a:lnTo>
                    <a:pt x="1583" y="168"/>
                  </a:lnTo>
                  <a:lnTo>
                    <a:pt x="1583" y="168"/>
                  </a:lnTo>
                  <a:lnTo>
                    <a:pt x="1583" y="176"/>
                  </a:lnTo>
                  <a:lnTo>
                    <a:pt x="1583" y="176"/>
                  </a:lnTo>
                  <a:lnTo>
                    <a:pt x="1567" y="192"/>
                  </a:lnTo>
                  <a:lnTo>
                    <a:pt x="1567" y="192"/>
                  </a:lnTo>
                  <a:lnTo>
                    <a:pt x="1559" y="192"/>
                  </a:lnTo>
                  <a:lnTo>
                    <a:pt x="1551" y="192"/>
                  </a:lnTo>
                  <a:close/>
                  <a:moveTo>
                    <a:pt x="1599" y="144"/>
                  </a:moveTo>
                  <a:lnTo>
                    <a:pt x="1607" y="136"/>
                  </a:lnTo>
                  <a:lnTo>
                    <a:pt x="1607" y="136"/>
                  </a:lnTo>
                  <a:lnTo>
                    <a:pt x="1607" y="136"/>
                  </a:lnTo>
                  <a:lnTo>
                    <a:pt x="1607" y="136"/>
                  </a:lnTo>
                  <a:lnTo>
                    <a:pt x="1607" y="136"/>
                  </a:lnTo>
                  <a:lnTo>
                    <a:pt x="1615" y="128"/>
                  </a:lnTo>
                  <a:lnTo>
                    <a:pt x="1623" y="120"/>
                  </a:lnTo>
                  <a:lnTo>
                    <a:pt x="1631" y="128"/>
                  </a:lnTo>
                  <a:lnTo>
                    <a:pt x="1623" y="136"/>
                  </a:lnTo>
                  <a:lnTo>
                    <a:pt x="1623" y="136"/>
                  </a:lnTo>
                  <a:lnTo>
                    <a:pt x="1615" y="136"/>
                  </a:lnTo>
                  <a:lnTo>
                    <a:pt x="1615" y="136"/>
                  </a:lnTo>
                  <a:lnTo>
                    <a:pt x="1615" y="144"/>
                  </a:lnTo>
                  <a:lnTo>
                    <a:pt x="1615" y="144"/>
                  </a:lnTo>
                  <a:lnTo>
                    <a:pt x="1607" y="144"/>
                  </a:lnTo>
                  <a:lnTo>
                    <a:pt x="1607" y="144"/>
                  </a:lnTo>
                  <a:lnTo>
                    <a:pt x="1607" y="144"/>
                  </a:lnTo>
                  <a:lnTo>
                    <a:pt x="1607" y="144"/>
                  </a:lnTo>
                  <a:lnTo>
                    <a:pt x="1607" y="144"/>
                  </a:lnTo>
                  <a:lnTo>
                    <a:pt x="1607" y="144"/>
                  </a:lnTo>
                  <a:lnTo>
                    <a:pt x="1607" y="152"/>
                  </a:lnTo>
                  <a:lnTo>
                    <a:pt x="1599" y="144"/>
                  </a:lnTo>
                  <a:close/>
                  <a:moveTo>
                    <a:pt x="1655" y="104"/>
                  </a:moveTo>
                  <a:lnTo>
                    <a:pt x="1663" y="104"/>
                  </a:lnTo>
                  <a:lnTo>
                    <a:pt x="1663" y="104"/>
                  </a:lnTo>
                  <a:lnTo>
                    <a:pt x="1663" y="104"/>
                  </a:lnTo>
                  <a:lnTo>
                    <a:pt x="1663" y="96"/>
                  </a:lnTo>
                  <a:lnTo>
                    <a:pt x="1663" y="96"/>
                  </a:lnTo>
                  <a:lnTo>
                    <a:pt x="1671" y="96"/>
                  </a:lnTo>
                  <a:lnTo>
                    <a:pt x="1679" y="88"/>
                  </a:lnTo>
                  <a:lnTo>
                    <a:pt x="1687" y="96"/>
                  </a:lnTo>
                  <a:lnTo>
                    <a:pt x="1679" y="104"/>
                  </a:lnTo>
                  <a:lnTo>
                    <a:pt x="1679" y="104"/>
                  </a:lnTo>
                  <a:lnTo>
                    <a:pt x="1671" y="104"/>
                  </a:lnTo>
                  <a:lnTo>
                    <a:pt x="1671" y="104"/>
                  </a:lnTo>
                  <a:lnTo>
                    <a:pt x="1663" y="104"/>
                  </a:lnTo>
                  <a:lnTo>
                    <a:pt x="1663" y="104"/>
                  </a:lnTo>
                  <a:lnTo>
                    <a:pt x="1663" y="104"/>
                  </a:lnTo>
                  <a:lnTo>
                    <a:pt x="1663" y="104"/>
                  </a:lnTo>
                  <a:lnTo>
                    <a:pt x="1663" y="104"/>
                  </a:lnTo>
                  <a:lnTo>
                    <a:pt x="1663" y="112"/>
                  </a:lnTo>
                  <a:lnTo>
                    <a:pt x="1663" y="112"/>
                  </a:lnTo>
                  <a:lnTo>
                    <a:pt x="1655" y="112"/>
                  </a:lnTo>
                  <a:lnTo>
                    <a:pt x="1655" y="104"/>
                  </a:lnTo>
                  <a:close/>
                  <a:moveTo>
                    <a:pt x="1711" y="80"/>
                  </a:moveTo>
                  <a:lnTo>
                    <a:pt x="1719" y="80"/>
                  </a:lnTo>
                  <a:lnTo>
                    <a:pt x="1719" y="72"/>
                  </a:lnTo>
                  <a:lnTo>
                    <a:pt x="1719" y="72"/>
                  </a:lnTo>
                  <a:lnTo>
                    <a:pt x="1719" y="72"/>
                  </a:lnTo>
                  <a:lnTo>
                    <a:pt x="1727" y="72"/>
                  </a:lnTo>
                  <a:lnTo>
                    <a:pt x="1735" y="72"/>
                  </a:lnTo>
                  <a:lnTo>
                    <a:pt x="1743" y="64"/>
                  </a:lnTo>
                  <a:lnTo>
                    <a:pt x="1743" y="72"/>
                  </a:lnTo>
                  <a:lnTo>
                    <a:pt x="1735" y="80"/>
                  </a:lnTo>
                  <a:lnTo>
                    <a:pt x="1735" y="80"/>
                  </a:lnTo>
                  <a:lnTo>
                    <a:pt x="1727" y="80"/>
                  </a:lnTo>
                  <a:lnTo>
                    <a:pt x="1727" y="80"/>
                  </a:lnTo>
                  <a:lnTo>
                    <a:pt x="1719" y="80"/>
                  </a:lnTo>
                  <a:lnTo>
                    <a:pt x="1719" y="80"/>
                  </a:lnTo>
                  <a:lnTo>
                    <a:pt x="1719" y="80"/>
                  </a:lnTo>
                  <a:lnTo>
                    <a:pt x="1719" y="80"/>
                  </a:lnTo>
                  <a:lnTo>
                    <a:pt x="1719" y="80"/>
                  </a:lnTo>
                  <a:lnTo>
                    <a:pt x="1719" y="80"/>
                  </a:lnTo>
                  <a:lnTo>
                    <a:pt x="1711" y="88"/>
                  </a:lnTo>
                  <a:lnTo>
                    <a:pt x="1711" y="80"/>
                  </a:lnTo>
                  <a:close/>
                  <a:moveTo>
                    <a:pt x="1775" y="56"/>
                  </a:moveTo>
                  <a:lnTo>
                    <a:pt x="1775" y="56"/>
                  </a:lnTo>
                  <a:lnTo>
                    <a:pt x="1775" y="56"/>
                  </a:lnTo>
                  <a:lnTo>
                    <a:pt x="1775" y="56"/>
                  </a:lnTo>
                  <a:lnTo>
                    <a:pt x="1775" y="56"/>
                  </a:lnTo>
                  <a:lnTo>
                    <a:pt x="1783" y="56"/>
                  </a:lnTo>
                  <a:lnTo>
                    <a:pt x="1783" y="56"/>
                  </a:lnTo>
                  <a:lnTo>
                    <a:pt x="1799" y="48"/>
                  </a:lnTo>
                  <a:lnTo>
                    <a:pt x="1799" y="48"/>
                  </a:lnTo>
                  <a:lnTo>
                    <a:pt x="1799" y="48"/>
                  </a:lnTo>
                  <a:lnTo>
                    <a:pt x="1799" y="48"/>
                  </a:lnTo>
                  <a:lnTo>
                    <a:pt x="1807" y="56"/>
                  </a:lnTo>
                  <a:lnTo>
                    <a:pt x="1807" y="56"/>
                  </a:lnTo>
                  <a:lnTo>
                    <a:pt x="1807" y="56"/>
                  </a:lnTo>
                  <a:lnTo>
                    <a:pt x="1799" y="56"/>
                  </a:lnTo>
                  <a:lnTo>
                    <a:pt x="1799" y="56"/>
                  </a:lnTo>
                  <a:lnTo>
                    <a:pt x="1791" y="64"/>
                  </a:lnTo>
                  <a:lnTo>
                    <a:pt x="1791" y="64"/>
                  </a:lnTo>
                  <a:lnTo>
                    <a:pt x="1783" y="64"/>
                  </a:lnTo>
                  <a:lnTo>
                    <a:pt x="1783" y="64"/>
                  </a:lnTo>
                  <a:lnTo>
                    <a:pt x="1775" y="64"/>
                  </a:lnTo>
                  <a:lnTo>
                    <a:pt x="1775" y="64"/>
                  </a:lnTo>
                  <a:lnTo>
                    <a:pt x="1775" y="64"/>
                  </a:lnTo>
                  <a:lnTo>
                    <a:pt x="1775" y="64"/>
                  </a:lnTo>
                  <a:lnTo>
                    <a:pt x="1775" y="64"/>
                  </a:lnTo>
                  <a:lnTo>
                    <a:pt x="1775" y="64"/>
                  </a:lnTo>
                  <a:lnTo>
                    <a:pt x="1775" y="64"/>
                  </a:lnTo>
                  <a:lnTo>
                    <a:pt x="1775" y="56"/>
                  </a:lnTo>
                  <a:close/>
                  <a:moveTo>
                    <a:pt x="1831" y="48"/>
                  </a:moveTo>
                  <a:lnTo>
                    <a:pt x="1831" y="48"/>
                  </a:lnTo>
                  <a:lnTo>
                    <a:pt x="1839" y="40"/>
                  </a:lnTo>
                  <a:lnTo>
                    <a:pt x="1855" y="40"/>
                  </a:lnTo>
                  <a:lnTo>
                    <a:pt x="1855" y="40"/>
                  </a:lnTo>
                  <a:lnTo>
                    <a:pt x="1855" y="40"/>
                  </a:lnTo>
                  <a:lnTo>
                    <a:pt x="1855" y="40"/>
                  </a:lnTo>
                  <a:lnTo>
                    <a:pt x="1863" y="40"/>
                  </a:lnTo>
                  <a:lnTo>
                    <a:pt x="1863" y="40"/>
                  </a:lnTo>
                  <a:lnTo>
                    <a:pt x="1863" y="48"/>
                  </a:lnTo>
                  <a:lnTo>
                    <a:pt x="1863" y="48"/>
                  </a:lnTo>
                  <a:lnTo>
                    <a:pt x="1863" y="48"/>
                  </a:lnTo>
                  <a:lnTo>
                    <a:pt x="1863" y="48"/>
                  </a:lnTo>
                  <a:lnTo>
                    <a:pt x="1855" y="48"/>
                  </a:lnTo>
                  <a:lnTo>
                    <a:pt x="1855" y="48"/>
                  </a:lnTo>
                  <a:lnTo>
                    <a:pt x="1855" y="48"/>
                  </a:lnTo>
                  <a:lnTo>
                    <a:pt x="1855" y="48"/>
                  </a:lnTo>
                  <a:lnTo>
                    <a:pt x="1839" y="48"/>
                  </a:lnTo>
                  <a:lnTo>
                    <a:pt x="1839" y="48"/>
                  </a:lnTo>
                  <a:lnTo>
                    <a:pt x="1839" y="56"/>
                  </a:lnTo>
                  <a:lnTo>
                    <a:pt x="1839" y="56"/>
                  </a:lnTo>
                  <a:lnTo>
                    <a:pt x="1839" y="56"/>
                  </a:lnTo>
                  <a:lnTo>
                    <a:pt x="1831" y="48"/>
                  </a:lnTo>
                  <a:close/>
                  <a:moveTo>
                    <a:pt x="1895" y="32"/>
                  </a:moveTo>
                  <a:lnTo>
                    <a:pt x="1895" y="32"/>
                  </a:lnTo>
                  <a:lnTo>
                    <a:pt x="1911" y="32"/>
                  </a:lnTo>
                  <a:lnTo>
                    <a:pt x="1911" y="32"/>
                  </a:lnTo>
                  <a:lnTo>
                    <a:pt x="1911" y="32"/>
                  </a:lnTo>
                  <a:lnTo>
                    <a:pt x="1919" y="32"/>
                  </a:lnTo>
                  <a:lnTo>
                    <a:pt x="1919" y="32"/>
                  </a:lnTo>
                  <a:lnTo>
                    <a:pt x="1927" y="32"/>
                  </a:lnTo>
                  <a:lnTo>
                    <a:pt x="1927" y="32"/>
                  </a:lnTo>
                  <a:lnTo>
                    <a:pt x="1927" y="40"/>
                  </a:lnTo>
                  <a:lnTo>
                    <a:pt x="1927" y="40"/>
                  </a:lnTo>
                  <a:lnTo>
                    <a:pt x="1927" y="40"/>
                  </a:lnTo>
                  <a:lnTo>
                    <a:pt x="1919" y="40"/>
                  </a:lnTo>
                  <a:lnTo>
                    <a:pt x="1919" y="40"/>
                  </a:lnTo>
                  <a:lnTo>
                    <a:pt x="1919" y="40"/>
                  </a:lnTo>
                  <a:lnTo>
                    <a:pt x="1911" y="40"/>
                  </a:lnTo>
                  <a:lnTo>
                    <a:pt x="1911" y="40"/>
                  </a:lnTo>
                  <a:lnTo>
                    <a:pt x="1911" y="40"/>
                  </a:lnTo>
                  <a:lnTo>
                    <a:pt x="1903" y="40"/>
                  </a:lnTo>
                  <a:lnTo>
                    <a:pt x="1903" y="40"/>
                  </a:lnTo>
                  <a:lnTo>
                    <a:pt x="1895" y="40"/>
                  </a:lnTo>
                  <a:lnTo>
                    <a:pt x="1895" y="32"/>
                  </a:lnTo>
                  <a:close/>
                  <a:moveTo>
                    <a:pt x="1959" y="24"/>
                  </a:moveTo>
                  <a:lnTo>
                    <a:pt x="1967" y="24"/>
                  </a:lnTo>
                  <a:lnTo>
                    <a:pt x="1967" y="24"/>
                  </a:lnTo>
                  <a:lnTo>
                    <a:pt x="1967" y="24"/>
                  </a:lnTo>
                  <a:lnTo>
                    <a:pt x="1967" y="24"/>
                  </a:lnTo>
                  <a:lnTo>
                    <a:pt x="1975" y="24"/>
                  </a:lnTo>
                  <a:lnTo>
                    <a:pt x="1983" y="24"/>
                  </a:lnTo>
                  <a:lnTo>
                    <a:pt x="1991" y="24"/>
                  </a:lnTo>
                  <a:lnTo>
                    <a:pt x="1991" y="32"/>
                  </a:lnTo>
                  <a:lnTo>
                    <a:pt x="1983" y="32"/>
                  </a:lnTo>
                  <a:lnTo>
                    <a:pt x="1983" y="32"/>
                  </a:lnTo>
                  <a:lnTo>
                    <a:pt x="1975" y="32"/>
                  </a:lnTo>
                  <a:lnTo>
                    <a:pt x="1975" y="32"/>
                  </a:lnTo>
                  <a:lnTo>
                    <a:pt x="1967" y="32"/>
                  </a:lnTo>
                  <a:lnTo>
                    <a:pt x="1967" y="32"/>
                  </a:lnTo>
                  <a:lnTo>
                    <a:pt x="1967" y="32"/>
                  </a:lnTo>
                  <a:lnTo>
                    <a:pt x="1967" y="32"/>
                  </a:lnTo>
                  <a:lnTo>
                    <a:pt x="1959" y="32"/>
                  </a:lnTo>
                  <a:lnTo>
                    <a:pt x="1959" y="24"/>
                  </a:lnTo>
                  <a:close/>
                  <a:moveTo>
                    <a:pt x="2023" y="24"/>
                  </a:moveTo>
                  <a:lnTo>
                    <a:pt x="2023" y="24"/>
                  </a:lnTo>
                  <a:lnTo>
                    <a:pt x="2023" y="24"/>
                  </a:lnTo>
                  <a:lnTo>
                    <a:pt x="2031" y="24"/>
                  </a:lnTo>
                  <a:lnTo>
                    <a:pt x="2031" y="24"/>
                  </a:lnTo>
                  <a:lnTo>
                    <a:pt x="2031" y="16"/>
                  </a:lnTo>
                  <a:lnTo>
                    <a:pt x="2039" y="16"/>
                  </a:lnTo>
                  <a:lnTo>
                    <a:pt x="2055" y="16"/>
                  </a:lnTo>
                  <a:lnTo>
                    <a:pt x="2055" y="16"/>
                  </a:lnTo>
                  <a:lnTo>
                    <a:pt x="2055" y="24"/>
                  </a:lnTo>
                  <a:lnTo>
                    <a:pt x="2055" y="24"/>
                  </a:lnTo>
                  <a:lnTo>
                    <a:pt x="2055" y="24"/>
                  </a:lnTo>
                  <a:lnTo>
                    <a:pt x="2039" y="24"/>
                  </a:lnTo>
                  <a:lnTo>
                    <a:pt x="2039" y="24"/>
                  </a:lnTo>
                  <a:lnTo>
                    <a:pt x="2031" y="24"/>
                  </a:lnTo>
                  <a:lnTo>
                    <a:pt x="2031" y="32"/>
                  </a:lnTo>
                  <a:lnTo>
                    <a:pt x="2031" y="32"/>
                  </a:lnTo>
                  <a:lnTo>
                    <a:pt x="2023" y="32"/>
                  </a:lnTo>
                  <a:lnTo>
                    <a:pt x="2023" y="32"/>
                  </a:lnTo>
                  <a:lnTo>
                    <a:pt x="2023" y="32"/>
                  </a:lnTo>
                  <a:lnTo>
                    <a:pt x="2023" y="32"/>
                  </a:lnTo>
                  <a:lnTo>
                    <a:pt x="2023" y="24"/>
                  </a:lnTo>
                  <a:close/>
                  <a:moveTo>
                    <a:pt x="2087" y="16"/>
                  </a:moveTo>
                  <a:lnTo>
                    <a:pt x="2095" y="16"/>
                  </a:lnTo>
                  <a:lnTo>
                    <a:pt x="2110" y="16"/>
                  </a:lnTo>
                  <a:lnTo>
                    <a:pt x="2118" y="16"/>
                  </a:lnTo>
                  <a:lnTo>
                    <a:pt x="2118" y="24"/>
                  </a:lnTo>
                  <a:lnTo>
                    <a:pt x="2110" y="24"/>
                  </a:lnTo>
                  <a:lnTo>
                    <a:pt x="2110" y="24"/>
                  </a:lnTo>
                  <a:lnTo>
                    <a:pt x="2095" y="24"/>
                  </a:lnTo>
                  <a:lnTo>
                    <a:pt x="2087" y="24"/>
                  </a:lnTo>
                  <a:lnTo>
                    <a:pt x="2087" y="16"/>
                  </a:lnTo>
                  <a:close/>
                  <a:moveTo>
                    <a:pt x="2150" y="16"/>
                  </a:moveTo>
                  <a:lnTo>
                    <a:pt x="2166" y="8"/>
                  </a:lnTo>
                  <a:lnTo>
                    <a:pt x="2182" y="8"/>
                  </a:lnTo>
                  <a:lnTo>
                    <a:pt x="2182" y="16"/>
                  </a:lnTo>
                  <a:lnTo>
                    <a:pt x="2166" y="16"/>
                  </a:lnTo>
                  <a:lnTo>
                    <a:pt x="2166" y="16"/>
                  </a:lnTo>
                  <a:lnTo>
                    <a:pt x="2150" y="24"/>
                  </a:lnTo>
                  <a:lnTo>
                    <a:pt x="2150" y="16"/>
                  </a:lnTo>
                  <a:close/>
                  <a:moveTo>
                    <a:pt x="2214" y="8"/>
                  </a:moveTo>
                  <a:lnTo>
                    <a:pt x="2222" y="8"/>
                  </a:lnTo>
                  <a:lnTo>
                    <a:pt x="2246" y="8"/>
                  </a:lnTo>
                  <a:lnTo>
                    <a:pt x="2246" y="8"/>
                  </a:lnTo>
                  <a:lnTo>
                    <a:pt x="2246" y="8"/>
                  </a:lnTo>
                  <a:lnTo>
                    <a:pt x="2246" y="16"/>
                  </a:lnTo>
                  <a:lnTo>
                    <a:pt x="2246" y="16"/>
                  </a:lnTo>
                  <a:lnTo>
                    <a:pt x="2246" y="16"/>
                  </a:lnTo>
                  <a:lnTo>
                    <a:pt x="2222" y="16"/>
                  </a:lnTo>
                  <a:lnTo>
                    <a:pt x="2214" y="16"/>
                  </a:lnTo>
                  <a:lnTo>
                    <a:pt x="2214" y="8"/>
                  </a:lnTo>
                  <a:close/>
                  <a:moveTo>
                    <a:pt x="2278" y="8"/>
                  </a:moveTo>
                  <a:lnTo>
                    <a:pt x="2302" y="8"/>
                  </a:lnTo>
                  <a:lnTo>
                    <a:pt x="2302" y="8"/>
                  </a:lnTo>
                  <a:lnTo>
                    <a:pt x="2310" y="8"/>
                  </a:lnTo>
                  <a:lnTo>
                    <a:pt x="2310" y="8"/>
                  </a:lnTo>
                  <a:lnTo>
                    <a:pt x="2310" y="8"/>
                  </a:lnTo>
                  <a:lnTo>
                    <a:pt x="2310" y="16"/>
                  </a:lnTo>
                  <a:lnTo>
                    <a:pt x="2310" y="16"/>
                  </a:lnTo>
                  <a:lnTo>
                    <a:pt x="2310" y="16"/>
                  </a:lnTo>
                  <a:lnTo>
                    <a:pt x="2302" y="16"/>
                  </a:lnTo>
                  <a:lnTo>
                    <a:pt x="2302" y="16"/>
                  </a:lnTo>
                  <a:lnTo>
                    <a:pt x="2278" y="16"/>
                  </a:lnTo>
                  <a:lnTo>
                    <a:pt x="2278" y="8"/>
                  </a:lnTo>
                  <a:close/>
                  <a:moveTo>
                    <a:pt x="2342" y="8"/>
                  </a:moveTo>
                  <a:lnTo>
                    <a:pt x="2366" y="8"/>
                  </a:lnTo>
                  <a:lnTo>
                    <a:pt x="2366" y="8"/>
                  </a:lnTo>
                  <a:lnTo>
                    <a:pt x="2366" y="8"/>
                  </a:lnTo>
                  <a:lnTo>
                    <a:pt x="2366" y="8"/>
                  </a:lnTo>
                  <a:lnTo>
                    <a:pt x="2366" y="8"/>
                  </a:lnTo>
                  <a:lnTo>
                    <a:pt x="2374" y="8"/>
                  </a:lnTo>
                  <a:lnTo>
                    <a:pt x="2374" y="16"/>
                  </a:lnTo>
                  <a:lnTo>
                    <a:pt x="2366" y="16"/>
                  </a:lnTo>
                  <a:lnTo>
                    <a:pt x="2366" y="16"/>
                  </a:lnTo>
                  <a:lnTo>
                    <a:pt x="2366" y="16"/>
                  </a:lnTo>
                  <a:lnTo>
                    <a:pt x="2366" y="16"/>
                  </a:lnTo>
                  <a:lnTo>
                    <a:pt x="2366" y="16"/>
                  </a:lnTo>
                  <a:lnTo>
                    <a:pt x="2342" y="16"/>
                  </a:lnTo>
                  <a:lnTo>
                    <a:pt x="2342" y="8"/>
                  </a:lnTo>
                  <a:close/>
                  <a:moveTo>
                    <a:pt x="2406" y="8"/>
                  </a:moveTo>
                  <a:lnTo>
                    <a:pt x="2414" y="8"/>
                  </a:lnTo>
                  <a:lnTo>
                    <a:pt x="2414" y="8"/>
                  </a:lnTo>
                  <a:lnTo>
                    <a:pt x="2422" y="8"/>
                  </a:lnTo>
                  <a:lnTo>
                    <a:pt x="2422" y="8"/>
                  </a:lnTo>
                  <a:lnTo>
                    <a:pt x="2422" y="8"/>
                  </a:lnTo>
                  <a:lnTo>
                    <a:pt x="2430" y="8"/>
                  </a:lnTo>
                  <a:lnTo>
                    <a:pt x="2438" y="0"/>
                  </a:lnTo>
                  <a:lnTo>
                    <a:pt x="2438" y="8"/>
                  </a:lnTo>
                  <a:lnTo>
                    <a:pt x="2430" y="16"/>
                  </a:lnTo>
                  <a:lnTo>
                    <a:pt x="2422" y="16"/>
                  </a:lnTo>
                  <a:lnTo>
                    <a:pt x="2422" y="16"/>
                  </a:lnTo>
                  <a:lnTo>
                    <a:pt x="2422" y="16"/>
                  </a:lnTo>
                  <a:lnTo>
                    <a:pt x="2414" y="16"/>
                  </a:lnTo>
                  <a:lnTo>
                    <a:pt x="2414" y="16"/>
                  </a:lnTo>
                  <a:lnTo>
                    <a:pt x="2406" y="16"/>
                  </a:lnTo>
                  <a:lnTo>
                    <a:pt x="2406" y="8"/>
                  </a:lnTo>
                  <a:close/>
                  <a:moveTo>
                    <a:pt x="2470" y="0"/>
                  </a:moveTo>
                  <a:lnTo>
                    <a:pt x="2478" y="0"/>
                  </a:lnTo>
                  <a:lnTo>
                    <a:pt x="2478" y="0"/>
                  </a:lnTo>
                  <a:lnTo>
                    <a:pt x="2478" y="0"/>
                  </a:lnTo>
                  <a:lnTo>
                    <a:pt x="2478" y="0"/>
                  </a:lnTo>
                  <a:lnTo>
                    <a:pt x="2478" y="0"/>
                  </a:lnTo>
                  <a:lnTo>
                    <a:pt x="2486" y="0"/>
                  </a:lnTo>
                  <a:lnTo>
                    <a:pt x="2502" y="0"/>
                  </a:lnTo>
                  <a:lnTo>
                    <a:pt x="2502" y="0"/>
                  </a:lnTo>
                  <a:lnTo>
                    <a:pt x="2502" y="8"/>
                  </a:lnTo>
                  <a:lnTo>
                    <a:pt x="2502" y="8"/>
                  </a:lnTo>
                  <a:lnTo>
                    <a:pt x="2486" y="8"/>
                  </a:lnTo>
                  <a:lnTo>
                    <a:pt x="2486" y="8"/>
                  </a:lnTo>
                  <a:lnTo>
                    <a:pt x="2478" y="8"/>
                  </a:lnTo>
                  <a:lnTo>
                    <a:pt x="2478" y="8"/>
                  </a:lnTo>
                  <a:lnTo>
                    <a:pt x="2478" y="8"/>
                  </a:lnTo>
                  <a:lnTo>
                    <a:pt x="2478" y="8"/>
                  </a:lnTo>
                  <a:lnTo>
                    <a:pt x="2470" y="8"/>
                  </a:lnTo>
                  <a:lnTo>
                    <a:pt x="2470" y="0"/>
                  </a:lnTo>
                  <a:close/>
                  <a:moveTo>
                    <a:pt x="2534" y="0"/>
                  </a:moveTo>
                  <a:lnTo>
                    <a:pt x="2534" y="0"/>
                  </a:lnTo>
                  <a:lnTo>
                    <a:pt x="2542" y="0"/>
                  </a:lnTo>
                  <a:lnTo>
                    <a:pt x="2558" y="0"/>
                  </a:lnTo>
                  <a:lnTo>
                    <a:pt x="2566" y="0"/>
                  </a:lnTo>
                  <a:lnTo>
                    <a:pt x="2566" y="8"/>
                  </a:lnTo>
                  <a:lnTo>
                    <a:pt x="2558" y="8"/>
                  </a:lnTo>
                  <a:lnTo>
                    <a:pt x="2542" y="8"/>
                  </a:lnTo>
                  <a:lnTo>
                    <a:pt x="2534" y="8"/>
                  </a:lnTo>
                  <a:lnTo>
                    <a:pt x="2534" y="8"/>
                  </a:lnTo>
                  <a:lnTo>
                    <a:pt x="2534" y="0"/>
                  </a:lnTo>
                  <a:close/>
                  <a:moveTo>
                    <a:pt x="2598" y="0"/>
                  </a:moveTo>
                  <a:lnTo>
                    <a:pt x="2614" y="0"/>
                  </a:lnTo>
                  <a:lnTo>
                    <a:pt x="2630" y="0"/>
                  </a:lnTo>
                  <a:lnTo>
                    <a:pt x="2630" y="8"/>
                  </a:lnTo>
                  <a:lnTo>
                    <a:pt x="2614" y="8"/>
                  </a:lnTo>
                  <a:lnTo>
                    <a:pt x="2598" y="8"/>
                  </a:lnTo>
                  <a:lnTo>
                    <a:pt x="2598" y="0"/>
                  </a:lnTo>
                  <a:close/>
                  <a:moveTo>
                    <a:pt x="2662" y="0"/>
                  </a:moveTo>
                  <a:lnTo>
                    <a:pt x="2670" y="0"/>
                  </a:lnTo>
                  <a:lnTo>
                    <a:pt x="2694" y="0"/>
                  </a:lnTo>
                  <a:lnTo>
                    <a:pt x="2694" y="8"/>
                  </a:lnTo>
                  <a:lnTo>
                    <a:pt x="2670" y="8"/>
                  </a:lnTo>
                  <a:lnTo>
                    <a:pt x="2662" y="8"/>
                  </a:lnTo>
                  <a:lnTo>
                    <a:pt x="2662" y="0"/>
                  </a:lnTo>
                  <a:close/>
                  <a:moveTo>
                    <a:pt x="2726" y="0"/>
                  </a:moveTo>
                  <a:lnTo>
                    <a:pt x="2726" y="0"/>
                  </a:lnTo>
                  <a:lnTo>
                    <a:pt x="2726" y="0"/>
                  </a:lnTo>
                  <a:lnTo>
                    <a:pt x="2734" y="0"/>
                  </a:lnTo>
                  <a:lnTo>
                    <a:pt x="2742" y="0"/>
                  </a:lnTo>
                  <a:lnTo>
                    <a:pt x="2742" y="0"/>
                  </a:lnTo>
                  <a:lnTo>
                    <a:pt x="2742" y="0"/>
                  </a:lnTo>
                  <a:lnTo>
                    <a:pt x="2742" y="0"/>
                  </a:lnTo>
                  <a:lnTo>
                    <a:pt x="2750" y="0"/>
                  </a:lnTo>
                  <a:lnTo>
                    <a:pt x="2750" y="0"/>
                  </a:lnTo>
                  <a:lnTo>
                    <a:pt x="2750" y="0"/>
                  </a:lnTo>
                  <a:lnTo>
                    <a:pt x="2750" y="0"/>
                  </a:lnTo>
                  <a:lnTo>
                    <a:pt x="2750" y="0"/>
                  </a:lnTo>
                  <a:lnTo>
                    <a:pt x="2758" y="0"/>
                  </a:lnTo>
                  <a:lnTo>
                    <a:pt x="2758" y="0"/>
                  </a:lnTo>
                  <a:lnTo>
                    <a:pt x="2758" y="0"/>
                  </a:lnTo>
                  <a:lnTo>
                    <a:pt x="2758" y="8"/>
                  </a:lnTo>
                  <a:lnTo>
                    <a:pt x="2758" y="8"/>
                  </a:lnTo>
                  <a:lnTo>
                    <a:pt x="2758" y="8"/>
                  </a:lnTo>
                  <a:lnTo>
                    <a:pt x="2750" y="8"/>
                  </a:lnTo>
                  <a:lnTo>
                    <a:pt x="2750" y="8"/>
                  </a:lnTo>
                  <a:lnTo>
                    <a:pt x="2750" y="8"/>
                  </a:lnTo>
                  <a:lnTo>
                    <a:pt x="2750" y="8"/>
                  </a:lnTo>
                  <a:lnTo>
                    <a:pt x="2750" y="8"/>
                  </a:lnTo>
                  <a:lnTo>
                    <a:pt x="2742" y="8"/>
                  </a:lnTo>
                  <a:lnTo>
                    <a:pt x="2742" y="8"/>
                  </a:lnTo>
                  <a:lnTo>
                    <a:pt x="2742" y="8"/>
                  </a:lnTo>
                  <a:lnTo>
                    <a:pt x="2742" y="8"/>
                  </a:lnTo>
                  <a:lnTo>
                    <a:pt x="2734" y="8"/>
                  </a:lnTo>
                  <a:lnTo>
                    <a:pt x="2726" y="8"/>
                  </a:lnTo>
                  <a:lnTo>
                    <a:pt x="2726" y="8"/>
                  </a:lnTo>
                  <a:lnTo>
                    <a:pt x="2726" y="8"/>
                  </a:lnTo>
                  <a:lnTo>
                    <a:pt x="2726" y="0"/>
                  </a:ln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8" name="Line 13"/>
            <p:cNvSpPr>
              <a:spLocks noChangeShapeType="1"/>
            </p:cNvSpPr>
            <p:nvPr/>
          </p:nvSpPr>
          <p:spPr bwMode="auto">
            <a:xfrm flipV="1">
              <a:off x="2376488" y="1697038"/>
              <a:ext cx="1588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9" name="Rectangle 14"/>
            <p:cNvSpPr>
              <a:spLocks noChangeArrowheads="1"/>
            </p:cNvSpPr>
            <p:nvPr/>
          </p:nvSpPr>
          <p:spPr bwMode="auto">
            <a:xfrm>
              <a:off x="2300288" y="1785938"/>
              <a:ext cx="1397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athematica1" pitchFamily="2" charset="2"/>
                  <a:ea typeface="ＭＳ Ｐゴシック" pitchFamily="50" charset="-128"/>
                  <a:cs typeface="ＭＳ Ｐゴシック" pitchFamily="50" charset="-128"/>
                </a:rPr>
                <a:t>-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0" name="Rectangle 15"/>
            <p:cNvSpPr>
              <a:spLocks noChangeArrowheads="1"/>
            </p:cNvSpPr>
            <p:nvPr/>
          </p:nvSpPr>
          <p:spPr bwMode="auto">
            <a:xfrm>
              <a:off x="2389188" y="1785938"/>
              <a:ext cx="1143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ＭＳ Ｐゴシック" pitchFamily="50" charset="-128"/>
                </a:rPr>
                <a:t>2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1" name="Line 16"/>
            <p:cNvSpPr>
              <a:spLocks noChangeShapeType="1"/>
            </p:cNvSpPr>
            <p:nvPr/>
          </p:nvSpPr>
          <p:spPr bwMode="auto">
            <a:xfrm flipV="1">
              <a:off x="2605088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2" name="Line 17"/>
            <p:cNvSpPr>
              <a:spLocks noChangeShapeType="1"/>
            </p:cNvSpPr>
            <p:nvPr/>
          </p:nvSpPr>
          <p:spPr bwMode="auto">
            <a:xfrm flipV="1">
              <a:off x="2820988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3" name="Line 18"/>
            <p:cNvSpPr>
              <a:spLocks noChangeShapeType="1"/>
            </p:cNvSpPr>
            <p:nvPr/>
          </p:nvSpPr>
          <p:spPr bwMode="auto">
            <a:xfrm flipV="1">
              <a:off x="3036888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4" name="Line 19"/>
            <p:cNvSpPr>
              <a:spLocks noChangeShapeType="1"/>
            </p:cNvSpPr>
            <p:nvPr/>
          </p:nvSpPr>
          <p:spPr bwMode="auto">
            <a:xfrm flipV="1">
              <a:off x="3252788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5" name="Line 20"/>
            <p:cNvSpPr>
              <a:spLocks noChangeShapeType="1"/>
            </p:cNvSpPr>
            <p:nvPr/>
          </p:nvSpPr>
          <p:spPr bwMode="auto">
            <a:xfrm flipV="1">
              <a:off x="3467101" y="1697038"/>
              <a:ext cx="1588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6" name="Rectangle 21"/>
            <p:cNvSpPr>
              <a:spLocks noChangeArrowheads="1"/>
            </p:cNvSpPr>
            <p:nvPr/>
          </p:nvSpPr>
          <p:spPr bwMode="auto">
            <a:xfrm>
              <a:off x="3392488" y="1785938"/>
              <a:ext cx="1397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athematica1" pitchFamily="2" charset="2"/>
                  <a:ea typeface="ＭＳ Ｐゴシック" pitchFamily="50" charset="-128"/>
                  <a:cs typeface="ＭＳ Ｐゴシック" pitchFamily="50" charset="-128"/>
                </a:rPr>
                <a:t>-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7" name="Rectangle 22"/>
            <p:cNvSpPr>
              <a:spLocks noChangeArrowheads="1"/>
            </p:cNvSpPr>
            <p:nvPr/>
          </p:nvSpPr>
          <p:spPr bwMode="auto">
            <a:xfrm>
              <a:off x="3479801" y="1785938"/>
              <a:ext cx="1143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ＭＳ Ｐゴシック" pitchFamily="50" charset="-128"/>
                </a:rPr>
                <a:t>1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8" name="Line 23"/>
            <p:cNvSpPr>
              <a:spLocks noChangeShapeType="1"/>
            </p:cNvSpPr>
            <p:nvPr/>
          </p:nvSpPr>
          <p:spPr bwMode="auto">
            <a:xfrm flipV="1">
              <a:off x="3695701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9" name="Line 24"/>
            <p:cNvSpPr>
              <a:spLocks noChangeShapeType="1"/>
            </p:cNvSpPr>
            <p:nvPr/>
          </p:nvSpPr>
          <p:spPr bwMode="auto">
            <a:xfrm flipV="1">
              <a:off x="3911601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0" name="Line 25"/>
            <p:cNvSpPr>
              <a:spLocks noChangeShapeType="1"/>
            </p:cNvSpPr>
            <p:nvPr/>
          </p:nvSpPr>
          <p:spPr bwMode="auto">
            <a:xfrm flipV="1">
              <a:off x="4127501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1" name="Line 26"/>
            <p:cNvSpPr>
              <a:spLocks noChangeShapeType="1"/>
            </p:cNvSpPr>
            <p:nvPr/>
          </p:nvSpPr>
          <p:spPr bwMode="auto">
            <a:xfrm flipV="1">
              <a:off x="4343401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2" name="Line 27"/>
            <p:cNvSpPr>
              <a:spLocks noChangeShapeType="1"/>
            </p:cNvSpPr>
            <p:nvPr/>
          </p:nvSpPr>
          <p:spPr bwMode="auto">
            <a:xfrm flipV="1">
              <a:off x="4572001" y="1697038"/>
              <a:ext cx="1588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3" name="Line 28"/>
            <p:cNvSpPr>
              <a:spLocks noChangeShapeType="1"/>
            </p:cNvSpPr>
            <p:nvPr/>
          </p:nvSpPr>
          <p:spPr bwMode="auto">
            <a:xfrm flipV="1">
              <a:off x="4787901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4" name="Line 29"/>
            <p:cNvSpPr>
              <a:spLocks noChangeShapeType="1"/>
            </p:cNvSpPr>
            <p:nvPr/>
          </p:nvSpPr>
          <p:spPr bwMode="auto">
            <a:xfrm flipV="1">
              <a:off x="5003801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5" name="Line 30"/>
            <p:cNvSpPr>
              <a:spLocks noChangeShapeType="1"/>
            </p:cNvSpPr>
            <p:nvPr/>
          </p:nvSpPr>
          <p:spPr bwMode="auto">
            <a:xfrm flipV="1">
              <a:off x="5219701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6" name="Line 31"/>
            <p:cNvSpPr>
              <a:spLocks noChangeShapeType="1"/>
            </p:cNvSpPr>
            <p:nvPr/>
          </p:nvSpPr>
          <p:spPr bwMode="auto">
            <a:xfrm flipV="1">
              <a:off x="5435601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7" name="Line 32"/>
            <p:cNvSpPr>
              <a:spLocks noChangeShapeType="1"/>
            </p:cNvSpPr>
            <p:nvPr/>
          </p:nvSpPr>
          <p:spPr bwMode="auto">
            <a:xfrm flipV="1">
              <a:off x="5664201" y="1697038"/>
              <a:ext cx="1588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8" name="Rectangle 33"/>
            <p:cNvSpPr>
              <a:spLocks noChangeArrowheads="1"/>
            </p:cNvSpPr>
            <p:nvPr/>
          </p:nvSpPr>
          <p:spPr bwMode="auto">
            <a:xfrm>
              <a:off x="5626101" y="1785938"/>
              <a:ext cx="1143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ＭＳ Ｐゴシック" pitchFamily="50" charset="-128"/>
                </a:rPr>
                <a:t>1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89" name="Line 34"/>
            <p:cNvSpPr>
              <a:spLocks noChangeShapeType="1"/>
            </p:cNvSpPr>
            <p:nvPr/>
          </p:nvSpPr>
          <p:spPr bwMode="auto">
            <a:xfrm flipV="1">
              <a:off x="5878513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0" name="Line 35"/>
            <p:cNvSpPr>
              <a:spLocks noChangeShapeType="1"/>
            </p:cNvSpPr>
            <p:nvPr/>
          </p:nvSpPr>
          <p:spPr bwMode="auto">
            <a:xfrm flipV="1">
              <a:off x="6094413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" name="Line 36"/>
            <p:cNvSpPr>
              <a:spLocks noChangeShapeType="1"/>
            </p:cNvSpPr>
            <p:nvPr/>
          </p:nvSpPr>
          <p:spPr bwMode="auto">
            <a:xfrm flipV="1">
              <a:off x="6310313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" name="Line 37"/>
            <p:cNvSpPr>
              <a:spLocks noChangeShapeType="1"/>
            </p:cNvSpPr>
            <p:nvPr/>
          </p:nvSpPr>
          <p:spPr bwMode="auto">
            <a:xfrm flipV="1">
              <a:off x="6538913" y="1722438"/>
              <a:ext cx="1588" cy="25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" name="Line 38"/>
            <p:cNvSpPr>
              <a:spLocks noChangeShapeType="1"/>
            </p:cNvSpPr>
            <p:nvPr/>
          </p:nvSpPr>
          <p:spPr bwMode="auto">
            <a:xfrm flipV="1">
              <a:off x="6754813" y="1697038"/>
              <a:ext cx="1588" cy="508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" name="Rectangle 39"/>
            <p:cNvSpPr>
              <a:spLocks noChangeArrowheads="1"/>
            </p:cNvSpPr>
            <p:nvPr/>
          </p:nvSpPr>
          <p:spPr bwMode="auto">
            <a:xfrm>
              <a:off x="6716713" y="1785938"/>
              <a:ext cx="1143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ＭＳ Ｐゴシック" pitchFamily="50" charset="-128"/>
                </a:rPr>
                <a:t>2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95" name="Line 40"/>
            <p:cNvSpPr>
              <a:spLocks noChangeShapeType="1"/>
            </p:cNvSpPr>
            <p:nvPr/>
          </p:nvSpPr>
          <p:spPr bwMode="auto">
            <a:xfrm>
              <a:off x="2287588" y="1747838"/>
              <a:ext cx="45561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6" name="Line 41"/>
            <p:cNvSpPr>
              <a:spLocks noChangeShapeType="1"/>
            </p:cNvSpPr>
            <p:nvPr/>
          </p:nvSpPr>
          <p:spPr bwMode="auto">
            <a:xfrm>
              <a:off x="4572001" y="29289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7" name="Line 42"/>
            <p:cNvSpPr>
              <a:spLocks noChangeShapeType="1"/>
            </p:cNvSpPr>
            <p:nvPr/>
          </p:nvSpPr>
          <p:spPr bwMode="auto">
            <a:xfrm>
              <a:off x="4572001" y="2801938"/>
              <a:ext cx="508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8" name="Rectangle 43"/>
            <p:cNvSpPr>
              <a:spLocks noChangeArrowheads="1"/>
            </p:cNvSpPr>
            <p:nvPr/>
          </p:nvSpPr>
          <p:spPr bwMode="auto">
            <a:xfrm>
              <a:off x="4368801" y="2725738"/>
              <a:ext cx="1397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athematica1" pitchFamily="2" charset="2"/>
                  <a:ea typeface="ＭＳ Ｐゴシック" pitchFamily="50" charset="-128"/>
                  <a:cs typeface="ＭＳ Ｐゴシック" pitchFamily="50" charset="-128"/>
                </a:rPr>
                <a:t>-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99" name="Rectangle 44"/>
            <p:cNvSpPr>
              <a:spLocks noChangeArrowheads="1"/>
            </p:cNvSpPr>
            <p:nvPr/>
          </p:nvSpPr>
          <p:spPr bwMode="auto">
            <a:xfrm>
              <a:off x="4457701" y="2725738"/>
              <a:ext cx="1143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ＭＳ Ｐゴシック" pitchFamily="50" charset="-128"/>
                </a:rPr>
                <a:t>4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0" name="Line 45"/>
            <p:cNvSpPr>
              <a:spLocks noChangeShapeType="1"/>
            </p:cNvSpPr>
            <p:nvPr/>
          </p:nvSpPr>
          <p:spPr bwMode="auto">
            <a:xfrm>
              <a:off x="4572001" y="26749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1" name="Line 46"/>
            <p:cNvSpPr>
              <a:spLocks noChangeShapeType="1"/>
            </p:cNvSpPr>
            <p:nvPr/>
          </p:nvSpPr>
          <p:spPr bwMode="auto">
            <a:xfrm>
              <a:off x="4572001" y="25352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2" name="Line 47"/>
            <p:cNvSpPr>
              <a:spLocks noChangeShapeType="1"/>
            </p:cNvSpPr>
            <p:nvPr/>
          </p:nvSpPr>
          <p:spPr bwMode="auto">
            <a:xfrm>
              <a:off x="4572001" y="24082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3" name="Line 48"/>
            <p:cNvSpPr>
              <a:spLocks noChangeShapeType="1"/>
            </p:cNvSpPr>
            <p:nvPr/>
          </p:nvSpPr>
          <p:spPr bwMode="auto">
            <a:xfrm>
              <a:off x="4572001" y="2281238"/>
              <a:ext cx="508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" name="Rectangle 49"/>
            <p:cNvSpPr>
              <a:spLocks noChangeArrowheads="1"/>
            </p:cNvSpPr>
            <p:nvPr/>
          </p:nvSpPr>
          <p:spPr bwMode="auto">
            <a:xfrm>
              <a:off x="4368801" y="2192338"/>
              <a:ext cx="1397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athematica1" pitchFamily="2" charset="2"/>
                  <a:ea typeface="ＭＳ Ｐゴシック" pitchFamily="50" charset="-128"/>
                  <a:cs typeface="ＭＳ Ｐゴシック" pitchFamily="50" charset="-128"/>
                </a:rPr>
                <a:t>-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5" name="Rectangle 50"/>
            <p:cNvSpPr>
              <a:spLocks noChangeArrowheads="1"/>
            </p:cNvSpPr>
            <p:nvPr/>
          </p:nvSpPr>
          <p:spPr bwMode="auto">
            <a:xfrm>
              <a:off x="4457701" y="2192338"/>
              <a:ext cx="1143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ＭＳ Ｐゴシック" pitchFamily="50" charset="-128"/>
                </a:rPr>
                <a:t>2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6" name="Line 51"/>
            <p:cNvSpPr>
              <a:spLocks noChangeShapeType="1"/>
            </p:cNvSpPr>
            <p:nvPr/>
          </p:nvSpPr>
          <p:spPr bwMode="auto">
            <a:xfrm>
              <a:off x="4572001" y="21415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" name="Line 52"/>
            <p:cNvSpPr>
              <a:spLocks noChangeShapeType="1"/>
            </p:cNvSpPr>
            <p:nvPr/>
          </p:nvSpPr>
          <p:spPr bwMode="auto">
            <a:xfrm>
              <a:off x="4572001" y="20145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" name="Line 53"/>
            <p:cNvSpPr>
              <a:spLocks noChangeShapeType="1"/>
            </p:cNvSpPr>
            <p:nvPr/>
          </p:nvSpPr>
          <p:spPr bwMode="auto">
            <a:xfrm>
              <a:off x="4572001" y="18875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" name="Line 54"/>
            <p:cNvSpPr>
              <a:spLocks noChangeShapeType="1"/>
            </p:cNvSpPr>
            <p:nvPr/>
          </p:nvSpPr>
          <p:spPr bwMode="auto">
            <a:xfrm>
              <a:off x="4572001" y="1747838"/>
              <a:ext cx="508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" name="Line 55"/>
            <p:cNvSpPr>
              <a:spLocks noChangeShapeType="1"/>
            </p:cNvSpPr>
            <p:nvPr/>
          </p:nvSpPr>
          <p:spPr bwMode="auto">
            <a:xfrm>
              <a:off x="4572001" y="16208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" name="Line 56"/>
            <p:cNvSpPr>
              <a:spLocks noChangeShapeType="1"/>
            </p:cNvSpPr>
            <p:nvPr/>
          </p:nvSpPr>
          <p:spPr bwMode="auto">
            <a:xfrm>
              <a:off x="4572001" y="14938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" name="Line 57"/>
            <p:cNvSpPr>
              <a:spLocks noChangeShapeType="1"/>
            </p:cNvSpPr>
            <p:nvPr/>
          </p:nvSpPr>
          <p:spPr bwMode="auto">
            <a:xfrm>
              <a:off x="4572001" y="13541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" name="Line 58"/>
            <p:cNvSpPr>
              <a:spLocks noChangeShapeType="1"/>
            </p:cNvSpPr>
            <p:nvPr/>
          </p:nvSpPr>
          <p:spPr bwMode="auto">
            <a:xfrm>
              <a:off x="4572001" y="1227138"/>
              <a:ext cx="508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" name="Rectangle 59"/>
            <p:cNvSpPr>
              <a:spLocks noChangeArrowheads="1"/>
            </p:cNvSpPr>
            <p:nvPr/>
          </p:nvSpPr>
          <p:spPr bwMode="auto">
            <a:xfrm>
              <a:off x="4457701" y="1138238"/>
              <a:ext cx="1143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ＭＳ Ｐゴシック" pitchFamily="50" charset="-128"/>
                </a:rPr>
                <a:t>2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15" name="Line 60"/>
            <p:cNvSpPr>
              <a:spLocks noChangeShapeType="1"/>
            </p:cNvSpPr>
            <p:nvPr/>
          </p:nvSpPr>
          <p:spPr bwMode="auto">
            <a:xfrm>
              <a:off x="4572001" y="11001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" name="Line 61"/>
            <p:cNvSpPr>
              <a:spLocks noChangeShapeType="1"/>
            </p:cNvSpPr>
            <p:nvPr/>
          </p:nvSpPr>
          <p:spPr bwMode="auto">
            <a:xfrm>
              <a:off x="4572001" y="9604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" name="Line 62"/>
            <p:cNvSpPr>
              <a:spLocks noChangeShapeType="1"/>
            </p:cNvSpPr>
            <p:nvPr/>
          </p:nvSpPr>
          <p:spPr bwMode="auto">
            <a:xfrm>
              <a:off x="4572001" y="8334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" name="Line 63"/>
            <p:cNvSpPr>
              <a:spLocks noChangeShapeType="1"/>
            </p:cNvSpPr>
            <p:nvPr/>
          </p:nvSpPr>
          <p:spPr bwMode="auto">
            <a:xfrm>
              <a:off x="4572001" y="706438"/>
              <a:ext cx="508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" name="Rectangle 64"/>
            <p:cNvSpPr>
              <a:spLocks noChangeArrowheads="1"/>
            </p:cNvSpPr>
            <p:nvPr/>
          </p:nvSpPr>
          <p:spPr bwMode="auto">
            <a:xfrm>
              <a:off x="4457701" y="617538"/>
              <a:ext cx="1143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ＭＳ Ｐゴシック" pitchFamily="50" charset="-128"/>
                  <a:cs typeface="ＭＳ Ｐゴシック" pitchFamily="50" charset="-128"/>
                </a:rPr>
                <a:t>4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20" name="Line 65"/>
            <p:cNvSpPr>
              <a:spLocks noChangeShapeType="1"/>
            </p:cNvSpPr>
            <p:nvPr/>
          </p:nvSpPr>
          <p:spPr bwMode="auto">
            <a:xfrm>
              <a:off x="4572001" y="5667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" name="Line 66"/>
            <p:cNvSpPr>
              <a:spLocks noChangeShapeType="1"/>
            </p:cNvSpPr>
            <p:nvPr/>
          </p:nvSpPr>
          <p:spPr bwMode="auto">
            <a:xfrm>
              <a:off x="4572001" y="4397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" name="Line 67"/>
            <p:cNvSpPr>
              <a:spLocks noChangeShapeType="1"/>
            </p:cNvSpPr>
            <p:nvPr/>
          </p:nvSpPr>
          <p:spPr bwMode="auto">
            <a:xfrm>
              <a:off x="4572001" y="312738"/>
              <a:ext cx="254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" name="Line 68"/>
            <p:cNvSpPr>
              <a:spLocks noChangeShapeType="1"/>
            </p:cNvSpPr>
            <p:nvPr/>
          </p:nvSpPr>
          <p:spPr bwMode="auto">
            <a:xfrm flipV="1">
              <a:off x="4572001" y="211138"/>
              <a:ext cx="1588" cy="28194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307431" y="188640"/>
              <a:ext cx="4568825" cy="28336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" name="テキスト ボックス 224"/>
            <p:cNvSpPr txBox="1"/>
            <p:nvPr/>
          </p:nvSpPr>
          <p:spPr>
            <a:xfrm>
              <a:off x="5760978" y="1734394"/>
              <a:ext cx="10422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>
                  <a:latin typeface="Times New Roman" pitchFamily="18" charset="0"/>
                  <a:cs typeface="Times New Roman" pitchFamily="18" charset="0"/>
                </a:rPr>
                <a:t>log</a:t>
              </a:r>
              <a:r>
                <a:rPr kumimoji="1" lang="en-US" altLang="ja-JP" sz="2800" baseline="-25000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kumimoji="1" lang="en-US" altLang="ja-JP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kumimoji="1" lang="ja-JP" altLang="en-US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6" name="テキスト ボックス 225"/>
            <p:cNvSpPr txBox="1"/>
            <p:nvPr/>
          </p:nvSpPr>
          <p:spPr>
            <a:xfrm>
              <a:off x="4194105" y="188640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1" lang="ja-JP" alt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7" name="正方形/長方形 226"/>
          <p:cNvSpPr/>
          <p:nvPr/>
        </p:nvSpPr>
        <p:spPr>
          <a:xfrm>
            <a:off x="251520" y="4221088"/>
            <a:ext cx="3456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660066"/>
                </a:solidFill>
              </a:rPr>
              <a:t>At low frequencies only the first mode is excited.</a:t>
            </a:r>
            <a:endParaRPr lang="ja-JP" altLang="en-US" sz="2400" dirty="0">
              <a:solidFill>
                <a:srgbClr val="660066"/>
              </a:solidFill>
            </a:endParaRPr>
          </a:p>
        </p:txBody>
      </p:sp>
      <p:pic>
        <p:nvPicPr>
          <p:cNvPr id="17818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3140968"/>
            <a:ext cx="36957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" name="正方形/長方形 85"/>
          <p:cNvSpPr/>
          <p:nvPr/>
        </p:nvSpPr>
        <p:spPr>
          <a:xfrm>
            <a:off x="5652120" y="2269321"/>
            <a:ext cx="3491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 smtClean="0"/>
              <a:t>Detectable range of parameters by KAGRA, assuming NS-NS binary at 200Mpc.</a:t>
            </a:r>
            <a:endParaRPr lang="ja-JP" altLang="en-US" sz="2000" dirty="0"/>
          </a:p>
        </p:txBody>
      </p:sp>
      <p:sp>
        <p:nvSpPr>
          <p:cNvPr id="88" name="正方形/長方形 87"/>
          <p:cNvSpPr/>
          <p:nvPr/>
        </p:nvSpPr>
        <p:spPr>
          <a:xfrm>
            <a:off x="1907704" y="6516052"/>
            <a:ext cx="7470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rgbClr val="009900"/>
                </a:solidFill>
              </a:rPr>
              <a:t>(Phys. Rev. D91 (2015) 062007 </a:t>
            </a:r>
            <a:r>
              <a:rPr lang="en-US" altLang="ja-JP" dirty="0" err="1" smtClean="0">
                <a:solidFill>
                  <a:srgbClr val="009900"/>
                </a:solidFill>
              </a:rPr>
              <a:t>Narikawa</a:t>
            </a:r>
            <a:r>
              <a:rPr lang="en-US" altLang="ja-JP" dirty="0" smtClean="0">
                <a:solidFill>
                  <a:srgbClr val="009900"/>
                </a:solidFill>
              </a:rPr>
              <a:t>, </a:t>
            </a:r>
            <a:r>
              <a:rPr lang="en-US" altLang="ja-JP" dirty="0" err="1" smtClean="0">
                <a:solidFill>
                  <a:srgbClr val="009900"/>
                </a:solidFill>
              </a:rPr>
              <a:t>Tagoshi</a:t>
            </a:r>
            <a:r>
              <a:rPr lang="en-US" altLang="ja-JP" dirty="0" smtClean="0">
                <a:solidFill>
                  <a:srgbClr val="009900"/>
                </a:solidFill>
              </a:rPr>
              <a:t>, TT, Kanda and Nakamura)</a:t>
            </a:r>
            <a:endParaRPr lang="ja-JP" altLang="en-US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5148064" y="2631720"/>
            <a:ext cx="576064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1795160" y="2614094"/>
            <a:ext cx="1408688" cy="5040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95536" y="864992"/>
            <a:ext cx="82349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At the GW generation, both    and    are equally excited.</a:t>
            </a:r>
            <a:endParaRPr lang="ja-JP" altLang="en-US" sz="2800" dirty="0"/>
          </a:p>
        </p:txBody>
      </p:sp>
      <p:graphicFrame>
        <p:nvGraphicFramePr>
          <p:cNvPr id="176150" name="Object 22"/>
          <p:cNvGraphicFramePr>
            <a:graphicFrameLocks noChangeAspect="1"/>
          </p:cNvGraphicFramePr>
          <p:nvPr/>
        </p:nvGraphicFramePr>
        <p:xfrm>
          <a:off x="5285224" y="2612968"/>
          <a:ext cx="1006475" cy="552450"/>
        </p:xfrm>
        <a:graphic>
          <a:graphicData uri="http://schemas.openxmlformats.org/presentationml/2006/ole">
            <p:oleObj spid="_x0000_s222210" name="数式" r:id="rId4" imgW="444240" imgH="241200" progId="Equation.3">
              <p:embed/>
            </p:oleObj>
          </a:graphicData>
        </a:graphic>
      </p:graphicFrame>
      <p:graphicFrame>
        <p:nvGraphicFramePr>
          <p:cNvPr id="236555" name="Object 22"/>
          <p:cNvGraphicFramePr>
            <a:graphicFrameLocks noChangeAspect="1"/>
          </p:cNvGraphicFramePr>
          <p:nvPr/>
        </p:nvGraphicFramePr>
        <p:xfrm>
          <a:off x="4478338" y="835762"/>
          <a:ext cx="1181100" cy="552450"/>
        </p:xfrm>
        <a:graphic>
          <a:graphicData uri="http://schemas.openxmlformats.org/presentationml/2006/ole">
            <p:oleObj spid="_x0000_s222211" name="数式" r:id="rId5" imgW="520560" imgH="241200" progId="Equation.3">
              <p:embed/>
            </p:oleObj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4105874" y="1748252"/>
            <a:ext cx="682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i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3200" i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3200" i="1" baseline="-25000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ja-JP" altLang="en-US" sz="3200" dirty="0">
              <a:solidFill>
                <a:srgbClr val="CC0099"/>
              </a:solidFill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395536" y="2540340"/>
            <a:ext cx="7848872" cy="0"/>
          </a:xfrm>
          <a:prstGeom prst="straightConnector1">
            <a:avLst/>
          </a:prstGeom>
          <a:ln w="4762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>
            <a:off x="4355976" y="2418420"/>
            <a:ext cx="18966" cy="1490072"/>
          </a:xfrm>
          <a:prstGeom prst="line">
            <a:avLst/>
          </a:prstGeom>
          <a:ln w="19050">
            <a:solidFill>
              <a:srgbClr val="CC00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4371216" y="2324315"/>
            <a:ext cx="0" cy="216025"/>
          </a:xfrm>
          <a:prstGeom prst="line">
            <a:avLst/>
          </a:prstGeom>
          <a:ln w="6032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107504" y="2684356"/>
            <a:ext cx="1872208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800" dirty="0" smtClean="0">
                <a:solidFill>
                  <a:srgbClr val="FF0000"/>
                </a:solidFill>
              </a:rPr>
              <a:t>Only the first mode is excited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516216" y="2756364"/>
            <a:ext cx="1908720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800" dirty="0" smtClean="0">
                <a:solidFill>
                  <a:srgbClr val="0000FF"/>
                </a:solidFill>
              </a:rPr>
              <a:t>Only the first mode is detected</a:t>
            </a:r>
            <a:endParaRPr lang="ja-JP" altLang="en-US" sz="2800" dirty="0">
              <a:solidFill>
                <a:srgbClr val="0000FF"/>
              </a:solidFill>
            </a:endParaRPr>
          </a:p>
        </p:txBody>
      </p:sp>
      <p:sp>
        <p:nvSpPr>
          <p:cNvPr id="37" name="下矢印 36"/>
          <p:cNvSpPr/>
          <p:nvPr/>
        </p:nvSpPr>
        <p:spPr>
          <a:xfrm rot="2310555">
            <a:off x="2576365" y="1587353"/>
            <a:ext cx="504056" cy="93610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下矢印 37"/>
          <p:cNvSpPr/>
          <p:nvPr/>
        </p:nvSpPr>
        <p:spPr>
          <a:xfrm rot="19886915">
            <a:off x="5531073" y="1591048"/>
            <a:ext cx="504056" cy="936104"/>
          </a:xfrm>
          <a:prstGeom prst="down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下矢印 38"/>
          <p:cNvSpPr/>
          <p:nvPr/>
        </p:nvSpPr>
        <p:spPr>
          <a:xfrm rot="20591565">
            <a:off x="4951483" y="1590411"/>
            <a:ext cx="504056" cy="93610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2816223" y="4220138"/>
            <a:ext cx="3359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We detect both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2400" dirty="0" smtClean="0">
                <a:cs typeface="Times New Roman" pitchFamily="18" charset="0"/>
              </a:rPr>
              <a:t>and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    .</a:t>
            </a:r>
            <a:endParaRPr lang="ja-JP" altLang="en-US" sz="2400" dirty="0"/>
          </a:p>
        </p:txBody>
      </p:sp>
      <p:sp>
        <p:nvSpPr>
          <p:cNvPr id="41" name="下矢印 40"/>
          <p:cNvSpPr/>
          <p:nvPr/>
        </p:nvSpPr>
        <p:spPr>
          <a:xfrm rot="20803102">
            <a:off x="3391091" y="3233794"/>
            <a:ext cx="504056" cy="936104"/>
          </a:xfrm>
          <a:prstGeom prst="down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下矢印 41"/>
          <p:cNvSpPr/>
          <p:nvPr/>
        </p:nvSpPr>
        <p:spPr>
          <a:xfrm rot="19336062">
            <a:off x="2691786" y="3288545"/>
            <a:ext cx="504056" cy="93610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下矢印 42"/>
          <p:cNvSpPr/>
          <p:nvPr/>
        </p:nvSpPr>
        <p:spPr>
          <a:xfrm rot="1494402">
            <a:off x="4961701" y="3323029"/>
            <a:ext cx="504056" cy="93610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1187624" y="4580178"/>
            <a:ext cx="6912768" cy="793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400" dirty="0" smtClean="0">
                <a:solidFill>
                  <a:schemeClr val="bg2">
                    <a:lumMod val="25000"/>
                  </a:schemeClr>
                </a:solidFill>
              </a:rPr>
              <a:t>All modes with </a:t>
            </a:r>
            <a:r>
              <a:rPr lang="en-US" altLang="ja-JP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 &gt; </a:t>
            </a:r>
            <a:r>
              <a:rPr lang="en-US" altLang="ja-JP" sz="2400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i="1" baseline="-250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ja-JP" altLang="en-US" sz="24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400" dirty="0" smtClean="0">
                <a:solidFill>
                  <a:schemeClr val="bg2">
                    <a:lumMod val="25000"/>
                  </a:schemeClr>
                </a:solidFill>
              </a:rPr>
              <a:t>pick up the non-trivial dispersion relation of the second mode.</a:t>
            </a:r>
            <a:endParaRPr lang="ja-JP" alt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下矢印 44"/>
          <p:cNvSpPr/>
          <p:nvPr/>
        </p:nvSpPr>
        <p:spPr>
          <a:xfrm rot="1218774">
            <a:off x="3309053" y="1590611"/>
            <a:ext cx="504056" cy="936104"/>
          </a:xfrm>
          <a:prstGeom prst="down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下矢印 45"/>
          <p:cNvSpPr/>
          <p:nvPr/>
        </p:nvSpPr>
        <p:spPr>
          <a:xfrm rot="1675395">
            <a:off x="5481922" y="3340906"/>
            <a:ext cx="504056" cy="936104"/>
          </a:xfrm>
          <a:prstGeom prst="down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3245896" y="1388212"/>
            <a:ext cx="6639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dirty="0" smtClean="0">
                <a:solidFill>
                  <a:srgbClr val="FF0000"/>
                </a:solidFill>
              </a:rPr>
              <a:t>X</a:t>
            </a:r>
            <a:endParaRPr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275856" y="2996952"/>
            <a:ext cx="6639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dirty="0" smtClean="0">
                <a:solidFill>
                  <a:srgbClr val="FF0000"/>
                </a:solidFill>
              </a:rPr>
              <a:t>X</a:t>
            </a:r>
            <a:endParaRPr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244408" y="2252308"/>
            <a:ext cx="682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i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endParaRPr lang="ja-JP" altLang="en-US" sz="3200" dirty="0">
              <a:solidFill>
                <a:srgbClr val="CC0099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395536" y="5372266"/>
            <a:ext cx="4536504" cy="43858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400" dirty="0" smtClean="0">
                <a:solidFill>
                  <a:srgbClr val="0000FF"/>
                </a:solidFill>
              </a:rPr>
              <a:t>Interference between two modes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52" name="下矢印 51"/>
          <p:cNvSpPr/>
          <p:nvPr/>
        </p:nvSpPr>
        <p:spPr>
          <a:xfrm rot="16200000">
            <a:off x="5076056" y="5084235"/>
            <a:ext cx="504056" cy="936104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53" name="正方形/長方形 52"/>
          <p:cNvSpPr/>
          <p:nvPr/>
        </p:nvSpPr>
        <p:spPr>
          <a:xfrm>
            <a:off x="5508104" y="5343011"/>
            <a:ext cx="3456384" cy="44678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400" dirty="0" smtClean="0">
                <a:solidFill>
                  <a:srgbClr val="0000FF"/>
                </a:solidFill>
              </a:rPr>
              <a:t>Graviton oscillations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203782" name="Object 6"/>
          <p:cNvGraphicFramePr>
            <a:graphicFrameLocks noChangeAspect="1"/>
          </p:cNvGraphicFramePr>
          <p:nvPr/>
        </p:nvGraphicFramePr>
        <p:xfrm>
          <a:off x="3285060" y="2586881"/>
          <a:ext cx="804863" cy="493713"/>
        </p:xfrm>
        <a:graphic>
          <a:graphicData uri="http://schemas.openxmlformats.org/presentationml/2006/ole">
            <p:oleObj spid="_x0000_s222212" name="数式" r:id="rId6" imgW="355320" imgH="215640" progId="Equation.3">
              <p:embed/>
            </p:oleObj>
          </a:graphicData>
        </a:graphic>
      </p:graphicFrame>
      <p:graphicFrame>
        <p:nvGraphicFramePr>
          <p:cNvPr id="203783" name="Object 7"/>
          <p:cNvGraphicFramePr>
            <a:graphicFrameLocks noChangeAspect="1"/>
          </p:cNvGraphicFramePr>
          <p:nvPr/>
        </p:nvGraphicFramePr>
        <p:xfrm>
          <a:off x="1806575" y="2593215"/>
          <a:ext cx="1323975" cy="582612"/>
        </p:xfrm>
        <a:graphic>
          <a:graphicData uri="http://schemas.openxmlformats.org/presentationml/2006/ole">
            <p:oleObj spid="_x0000_s222213" name="数式" r:id="rId7" imgW="583920" imgH="253800" progId="Equation.3">
              <p:embed/>
            </p:oleObj>
          </a:graphicData>
        </a:graphic>
      </p:graphicFrame>
      <p:sp>
        <p:nvSpPr>
          <p:cNvPr id="33" name="正方形/長方形 32"/>
          <p:cNvSpPr/>
          <p:nvPr/>
        </p:nvSpPr>
        <p:spPr>
          <a:xfrm>
            <a:off x="179512" y="326122"/>
            <a:ext cx="792088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800" dirty="0" smtClean="0">
                <a:solidFill>
                  <a:srgbClr val="FF0000"/>
                </a:solidFill>
              </a:rPr>
              <a:t>If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Vainshtein</a:t>
            </a:r>
            <a:r>
              <a:rPr lang="en-US" altLang="ja-JP" sz="2800" dirty="0" smtClean="0">
                <a:solidFill>
                  <a:srgbClr val="FF0000"/>
                </a:solidFill>
              </a:rPr>
              <a:t> mechanism works for GW detectors… 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222214" name="Object 5"/>
          <p:cNvGraphicFramePr>
            <a:graphicFrameLocks noChangeAspect="1"/>
          </p:cNvGraphicFramePr>
          <p:nvPr/>
        </p:nvGraphicFramePr>
        <p:xfrm>
          <a:off x="4788586" y="4149080"/>
          <a:ext cx="1181100" cy="552450"/>
        </p:xfrm>
        <a:graphic>
          <a:graphicData uri="http://schemas.openxmlformats.org/presentationml/2006/ole">
            <p:oleObj spid="_x0000_s222214" name="数式" r:id="rId8" imgW="520560" imgH="241200" progId="Equation.3">
              <p:embed/>
            </p:oleObj>
          </a:graphicData>
        </a:graphic>
      </p:graphicFrame>
      <p:sp>
        <p:nvSpPr>
          <p:cNvPr id="54" name="正方形/長方形 53"/>
          <p:cNvSpPr/>
          <p:nvPr/>
        </p:nvSpPr>
        <p:spPr>
          <a:xfrm>
            <a:off x="3866434" y="473965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～</a:t>
            </a:r>
            <a:endParaRPr lang="ja-JP" altLang="en-US" dirty="0"/>
          </a:p>
        </p:txBody>
      </p:sp>
      <p:sp>
        <p:nvSpPr>
          <p:cNvPr id="55" name="正方形/長方形 54"/>
          <p:cNvSpPr/>
          <p:nvPr/>
        </p:nvSpPr>
        <p:spPr>
          <a:xfrm>
            <a:off x="7148396" y="2708920"/>
            <a:ext cx="6639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dirty="0" smtClean="0">
                <a:solidFill>
                  <a:srgbClr val="FF0000"/>
                </a:solidFill>
              </a:rPr>
              <a:t>X</a:t>
            </a:r>
            <a:endParaRPr lang="ja-JP" alt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11560" y="764704"/>
            <a:ext cx="5544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00FF"/>
                </a:solidFill>
              </a:rPr>
              <a:t>For detection by </a:t>
            </a:r>
            <a:r>
              <a:rPr lang="en-US" altLang="ja-JP" sz="2400" dirty="0" err="1" smtClean="0">
                <a:solidFill>
                  <a:srgbClr val="0000FF"/>
                </a:solidFill>
              </a:rPr>
              <a:t>aLIGO</a:t>
            </a:r>
            <a:r>
              <a:rPr lang="en-US" altLang="ja-JP" sz="2400" dirty="0" smtClean="0">
                <a:solidFill>
                  <a:srgbClr val="0000FF"/>
                </a:solidFill>
              </a:rPr>
              <a:t>, </a:t>
            </a:r>
            <a:r>
              <a:rPr lang="en-US" altLang="ja-JP" sz="2400" dirty="0" err="1" smtClean="0">
                <a:solidFill>
                  <a:srgbClr val="0000FF"/>
                </a:solidFill>
              </a:rPr>
              <a:t>aVirgo</a:t>
            </a:r>
            <a:r>
              <a:rPr lang="en-US" altLang="ja-JP" sz="2400" dirty="0" smtClean="0">
                <a:solidFill>
                  <a:srgbClr val="0000FF"/>
                </a:solidFill>
              </a:rPr>
              <a:t> and KAGRA: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835696" y="1916832"/>
            <a:ext cx="38113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Window is narrow but open. 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3" name="下矢印 42"/>
          <p:cNvSpPr/>
          <p:nvPr/>
        </p:nvSpPr>
        <p:spPr>
          <a:xfrm rot="16200000">
            <a:off x="971600" y="1700808"/>
            <a:ext cx="504056" cy="93610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9" name="Object 17"/>
          <p:cNvGraphicFramePr>
            <a:graphicFrameLocks noChangeAspect="1"/>
          </p:cNvGraphicFramePr>
          <p:nvPr/>
        </p:nvGraphicFramePr>
        <p:xfrm>
          <a:off x="3764922" y="352525"/>
          <a:ext cx="2241550" cy="484187"/>
        </p:xfrm>
        <a:graphic>
          <a:graphicData uri="http://schemas.openxmlformats.org/presentationml/2006/ole">
            <p:oleObj spid="_x0000_s223239" name="数式" r:id="rId4" imgW="1130040" imgH="241200" progId="Equation.3">
              <p:embed/>
            </p:oleObj>
          </a:graphicData>
        </a:graphic>
      </p:graphicFrame>
      <p:sp>
        <p:nvSpPr>
          <p:cNvPr id="56" name="正方形/長方形 55"/>
          <p:cNvSpPr/>
          <p:nvPr/>
        </p:nvSpPr>
        <p:spPr>
          <a:xfrm>
            <a:off x="611560" y="337898"/>
            <a:ext cx="3150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D60093"/>
                </a:solidFill>
              </a:rPr>
              <a:t>Solar system constraint:</a:t>
            </a:r>
            <a:endParaRPr lang="ja-JP" altLang="en-US" sz="2400" dirty="0">
              <a:solidFill>
                <a:srgbClr val="D60093"/>
              </a:solidFill>
            </a:endParaRPr>
          </a:p>
        </p:txBody>
      </p:sp>
      <p:graphicFrame>
        <p:nvGraphicFramePr>
          <p:cNvPr id="223240" name="Object 8"/>
          <p:cNvGraphicFramePr>
            <a:graphicFrameLocks noChangeAspect="1"/>
          </p:cNvGraphicFramePr>
          <p:nvPr/>
        </p:nvGraphicFramePr>
        <p:xfrm>
          <a:off x="6084168" y="764704"/>
          <a:ext cx="1485900" cy="458788"/>
        </p:xfrm>
        <a:graphic>
          <a:graphicData uri="http://schemas.openxmlformats.org/presentationml/2006/ole">
            <p:oleObj spid="_x0000_s223240" name="数式" r:id="rId5" imgW="749160" imgH="228600" progId="Equation.3">
              <p:embed/>
            </p:oleObj>
          </a:graphicData>
        </a:graphic>
      </p:graphicFrame>
      <p:sp>
        <p:nvSpPr>
          <p:cNvPr id="57" name="正方形/長方形 56"/>
          <p:cNvSpPr/>
          <p:nvPr/>
        </p:nvSpPr>
        <p:spPr>
          <a:xfrm>
            <a:off x="611560" y="1239143"/>
            <a:ext cx="6044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No </a:t>
            </a:r>
            <a:r>
              <a:rPr lang="en-US" altLang="ja-JP" sz="2400" dirty="0" err="1" smtClean="0">
                <a:solidFill>
                  <a:schemeClr val="accent6">
                    <a:lumMod val="75000"/>
                  </a:schemeClr>
                </a:solidFill>
              </a:rPr>
              <a:t>Vainshtein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 effect in the inter-galactic space:</a:t>
            </a:r>
            <a:endParaRPr lang="ja-JP" alt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223241" name="Object 9"/>
          <p:cNvGraphicFramePr>
            <a:graphicFrameLocks noChangeAspect="1"/>
          </p:cNvGraphicFramePr>
          <p:nvPr/>
        </p:nvGraphicFramePr>
        <p:xfrm>
          <a:off x="6471103" y="1268413"/>
          <a:ext cx="2392363" cy="484187"/>
        </p:xfrm>
        <a:graphic>
          <a:graphicData uri="http://schemas.openxmlformats.org/presentationml/2006/ole">
            <p:oleObj spid="_x0000_s223241" name="数式" r:id="rId6" imgW="1206360" imgH="241200" progId="Equation.3">
              <p:embed/>
            </p:oleObj>
          </a:graphicData>
        </a:graphic>
      </p:graphicFrame>
      <p:graphicFrame>
        <p:nvGraphicFramePr>
          <p:cNvPr id="223242" name="Object 10"/>
          <p:cNvGraphicFramePr>
            <a:graphicFrameLocks noChangeAspect="1"/>
          </p:cNvGraphicFramePr>
          <p:nvPr/>
        </p:nvGraphicFramePr>
        <p:xfrm>
          <a:off x="2540000" y="2533650"/>
          <a:ext cx="3375025" cy="509588"/>
        </p:xfrm>
        <a:graphic>
          <a:graphicData uri="http://schemas.openxmlformats.org/presentationml/2006/ole">
            <p:oleObj spid="_x0000_s223242" name="数式" r:id="rId7" imgW="1701720" imgH="253800" progId="Equation.3">
              <p:embed/>
            </p:oleObj>
          </a:graphicData>
        </a:graphic>
      </p:graphicFrame>
      <p:sp>
        <p:nvSpPr>
          <p:cNvPr id="58" name="正方形/長方形 57"/>
          <p:cNvSpPr/>
          <p:nvPr/>
        </p:nvSpPr>
        <p:spPr>
          <a:xfrm>
            <a:off x="971600" y="2564904"/>
            <a:ext cx="1539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Bare mass: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961182" y="3351999"/>
            <a:ext cx="5947978" cy="3029329"/>
            <a:chOff x="961181" y="1099899"/>
            <a:chExt cx="8286378" cy="5386988"/>
          </a:xfrm>
        </p:grpSpPr>
        <p:cxnSp>
          <p:nvCxnSpPr>
            <p:cNvPr id="59" name="直線矢印コネクタ 58"/>
            <p:cNvCxnSpPr/>
            <p:nvPr/>
          </p:nvCxnSpPr>
          <p:spPr>
            <a:xfrm>
              <a:off x="1331640" y="5589240"/>
              <a:ext cx="648072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矢印コネクタ 59"/>
            <p:cNvCxnSpPr/>
            <p:nvPr/>
          </p:nvCxnSpPr>
          <p:spPr>
            <a:xfrm flipH="1" flipV="1">
              <a:off x="1323256" y="1412776"/>
              <a:ext cx="8384" cy="48329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1" name="Object 18"/>
            <p:cNvGraphicFramePr>
              <a:graphicFrameLocks noChangeAspect="1"/>
            </p:cNvGraphicFramePr>
            <p:nvPr/>
          </p:nvGraphicFramePr>
          <p:xfrm>
            <a:off x="7380311" y="5671125"/>
            <a:ext cx="1867248" cy="815762"/>
          </p:xfrm>
          <a:graphic>
            <a:graphicData uri="http://schemas.openxmlformats.org/presentationml/2006/ole">
              <p:oleObj spid="_x0000_s223243" name="数式" r:id="rId8" imgW="495000" imgH="215640" progId="Equation.3">
                <p:embed/>
              </p:oleObj>
            </a:graphicData>
          </a:graphic>
        </p:graphicFrame>
        <p:sp>
          <p:nvSpPr>
            <p:cNvPr id="62" name="フリーフォーム 61"/>
            <p:cNvSpPr/>
            <p:nvPr/>
          </p:nvSpPr>
          <p:spPr>
            <a:xfrm>
              <a:off x="1524000" y="1103086"/>
              <a:ext cx="5747657" cy="4717143"/>
            </a:xfrm>
            <a:custGeom>
              <a:avLst/>
              <a:gdLst>
                <a:gd name="connsiteX0" fmla="*/ 0 w 5803295"/>
                <a:gd name="connsiteY0" fmla="*/ 263676 h 4794551"/>
                <a:gd name="connsiteX1" fmla="*/ 333829 w 5803295"/>
                <a:gd name="connsiteY1" fmla="*/ 3398761 h 4794551"/>
                <a:gd name="connsiteX2" fmla="*/ 856343 w 5803295"/>
                <a:gd name="connsiteY2" fmla="*/ 4458304 h 4794551"/>
                <a:gd name="connsiteX3" fmla="*/ 2119086 w 5803295"/>
                <a:gd name="connsiteY3" fmla="*/ 1381276 h 4794551"/>
                <a:gd name="connsiteX4" fmla="*/ 3744686 w 5803295"/>
                <a:gd name="connsiteY4" fmla="*/ 4676019 h 4794551"/>
                <a:gd name="connsiteX5" fmla="*/ 5428343 w 5803295"/>
                <a:gd name="connsiteY5" fmla="*/ 1134533 h 4794551"/>
                <a:gd name="connsiteX6" fmla="*/ 5747657 w 5803295"/>
                <a:gd name="connsiteY6" fmla="*/ 162076 h 4794551"/>
                <a:gd name="connsiteX7" fmla="*/ 5762171 w 5803295"/>
                <a:gd name="connsiteY7" fmla="*/ 162076 h 4794551"/>
                <a:gd name="connsiteX0" fmla="*/ 0 w 5803295"/>
                <a:gd name="connsiteY0" fmla="*/ 263676 h 4879219"/>
                <a:gd name="connsiteX1" fmla="*/ 333829 w 5803295"/>
                <a:gd name="connsiteY1" fmla="*/ 3398761 h 4879219"/>
                <a:gd name="connsiteX2" fmla="*/ 856343 w 5803295"/>
                <a:gd name="connsiteY2" fmla="*/ 4458304 h 4879219"/>
                <a:gd name="connsiteX3" fmla="*/ 2119086 w 5803295"/>
                <a:gd name="connsiteY3" fmla="*/ 1381276 h 4879219"/>
                <a:gd name="connsiteX4" fmla="*/ 3744686 w 5803295"/>
                <a:gd name="connsiteY4" fmla="*/ 4676019 h 4879219"/>
                <a:gd name="connsiteX5" fmla="*/ 5747657 w 5803295"/>
                <a:gd name="connsiteY5" fmla="*/ 162076 h 4879219"/>
                <a:gd name="connsiteX6" fmla="*/ 5762171 w 5803295"/>
                <a:gd name="connsiteY6" fmla="*/ 162076 h 4879219"/>
                <a:gd name="connsiteX0" fmla="*/ 0 w 5747657"/>
                <a:gd name="connsiteY0" fmla="*/ 101600 h 4717143"/>
                <a:gd name="connsiteX1" fmla="*/ 333829 w 5747657"/>
                <a:gd name="connsiteY1" fmla="*/ 3236685 h 4717143"/>
                <a:gd name="connsiteX2" fmla="*/ 856343 w 5747657"/>
                <a:gd name="connsiteY2" fmla="*/ 4296228 h 4717143"/>
                <a:gd name="connsiteX3" fmla="*/ 2119086 w 5747657"/>
                <a:gd name="connsiteY3" fmla="*/ 1219200 h 4717143"/>
                <a:gd name="connsiteX4" fmla="*/ 3744686 w 5747657"/>
                <a:gd name="connsiteY4" fmla="*/ 4513943 h 4717143"/>
                <a:gd name="connsiteX5" fmla="*/ 5747657 w 5747657"/>
                <a:gd name="connsiteY5" fmla="*/ 0 h 4717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47657" h="4717143">
                  <a:moveTo>
                    <a:pt x="0" y="101600"/>
                  </a:moveTo>
                  <a:cubicBezTo>
                    <a:pt x="95552" y="1319590"/>
                    <a:pt x="191105" y="2537580"/>
                    <a:pt x="333829" y="3236685"/>
                  </a:cubicBezTo>
                  <a:cubicBezTo>
                    <a:pt x="476553" y="3935790"/>
                    <a:pt x="558800" y="4632475"/>
                    <a:pt x="856343" y="4296228"/>
                  </a:cubicBezTo>
                  <a:cubicBezTo>
                    <a:pt x="1153886" y="3959981"/>
                    <a:pt x="1637696" y="1182914"/>
                    <a:pt x="2119086" y="1219200"/>
                  </a:cubicBezTo>
                  <a:cubicBezTo>
                    <a:pt x="2600476" y="1255486"/>
                    <a:pt x="3139924" y="4717143"/>
                    <a:pt x="3744686" y="4513943"/>
                  </a:cubicBezTo>
                  <a:cubicBezTo>
                    <a:pt x="4349448" y="4310743"/>
                    <a:pt x="5411409" y="752324"/>
                    <a:pt x="5747657" y="0"/>
                  </a:cubicBezTo>
                </a:path>
              </a:pathLst>
            </a:custGeom>
            <a:ln>
              <a:solidFill>
                <a:srgbClr val="D6009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フリーフォーム 62"/>
            <p:cNvSpPr/>
            <p:nvPr/>
          </p:nvSpPr>
          <p:spPr>
            <a:xfrm>
              <a:off x="3628571" y="2307770"/>
              <a:ext cx="1447484" cy="3281469"/>
            </a:xfrm>
            <a:custGeom>
              <a:avLst/>
              <a:gdLst>
                <a:gd name="connsiteX0" fmla="*/ 0 w 943429"/>
                <a:gd name="connsiteY0" fmla="*/ 0 h 2293258"/>
                <a:gd name="connsiteX1" fmla="*/ 580572 w 943429"/>
                <a:gd name="connsiteY1" fmla="*/ 1088572 h 2293258"/>
                <a:gd name="connsiteX2" fmla="*/ 943429 w 943429"/>
                <a:gd name="connsiteY2" fmla="*/ 2293258 h 2293258"/>
                <a:gd name="connsiteX3" fmla="*/ 943429 w 943429"/>
                <a:gd name="connsiteY3" fmla="*/ 2293258 h 2293258"/>
                <a:gd name="connsiteX0" fmla="*/ 0 w 943429"/>
                <a:gd name="connsiteY0" fmla="*/ 0 h 2293258"/>
                <a:gd name="connsiteX1" fmla="*/ 580572 w 943429"/>
                <a:gd name="connsiteY1" fmla="*/ 1088572 h 2293258"/>
                <a:gd name="connsiteX2" fmla="*/ 943429 w 943429"/>
                <a:gd name="connsiteY2" fmla="*/ 2293258 h 2293258"/>
                <a:gd name="connsiteX3" fmla="*/ 943429 w 943429"/>
                <a:gd name="connsiteY3" fmla="*/ 2293258 h 2293258"/>
                <a:gd name="connsiteX0" fmla="*/ 0 w 943429"/>
                <a:gd name="connsiteY0" fmla="*/ 0 h 2293258"/>
                <a:gd name="connsiteX1" fmla="*/ 580572 w 943429"/>
                <a:gd name="connsiteY1" fmla="*/ 1088572 h 2293258"/>
                <a:gd name="connsiteX2" fmla="*/ 943429 w 943429"/>
                <a:gd name="connsiteY2" fmla="*/ 2293258 h 2293258"/>
                <a:gd name="connsiteX3" fmla="*/ 943429 w 943429"/>
                <a:gd name="connsiteY3" fmla="*/ 2293258 h 2293258"/>
                <a:gd name="connsiteX0" fmla="*/ 0 w 943429"/>
                <a:gd name="connsiteY0" fmla="*/ 0 h 2293258"/>
                <a:gd name="connsiteX1" fmla="*/ 496343 w 943429"/>
                <a:gd name="connsiteY1" fmla="*/ 1259170 h 2293258"/>
                <a:gd name="connsiteX2" fmla="*/ 943429 w 943429"/>
                <a:gd name="connsiteY2" fmla="*/ 2293258 h 2293258"/>
                <a:gd name="connsiteX3" fmla="*/ 943429 w 943429"/>
                <a:gd name="connsiteY3" fmla="*/ 2293258 h 2293258"/>
                <a:gd name="connsiteX0" fmla="*/ 0 w 943429"/>
                <a:gd name="connsiteY0" fmla="*/ 0 h 2293258"/>
                <a:gd name="connsiteX1" fmla="*/ 496343 w 943429"/>
                <a:gd name="connsiteY1" fmla="*/ 1259170 h 2293258"/>
                <a:gd name="connsiteX2" fmla="*/ 943429 w 943429"/>
                <a:gd name="connsiteY2" fmla="*/ 2293258 h 2293258"/>
                <a:gd name="connsiteX3" fmla="*/ 943429 w 943429"/>
                <a:gd name="connsiteY3" fmla="*/ 2293258 h 2293258"/>
                <a:gd name="connsiteX0" fmla="*/ 0 w 943429"/>
                <a:gd name="connsiteY0" fmla="*/ 0 h 2293258"/>
                <a:gd name="connsiteX1" fmla="*/ 496343 w 943429"/>
                <a:gd name="connsiteY1" fmla="*/ 1259170 h 2293258"/>
                <a:gd name="connsiteX2" fmla="*/ 943429 w 943429"/>
                <a:gd name="connsiteY2" fmla="*/ 2293258 h 2293258"/>
                <a:gd name="connsiteX3" fmla="*/ 943429 w 943429"/>
                <a:gd name="connsiteY3" fmla="*/ 2293258 h 2293258"/>
                <a:gd name="connsiteX0" fmla="*/ 0 w 943429"/>
                <a:gd name="connsiteY0" fmla="*/ 0 h 2293258"/>
                <a:gd name="connsiteX1" fmla="*/ 496343 w 943429"/>
                <a:gd name="connsiteY1" fmla="*/ 1259170 h 2293258"/>
                <a:gd name="connsiteX2" fmla="*/ 943429 w 943429"/>
                <a:gd name="connsiteY2" fmla="*/ 2293258 h 2293258"/>
                <a:gd name="connsiteX3" fmla="*/ 943429 w 943429"/>
                <a:gd name="connsiteY3" fmla="*/ 2293258 h 2293258"/>
                <a:gd name="connsiteX0" fmla="*/ 0 w 943429"/>
                <a:gd name="connsiteY0" fmla="*/ 0 h 2293258"/>
                <a:gd name="connsiteX1" fmla="*/ 496343 w 943429"/>
                <a:gd name="connsiteY1" fmla="*/ 1259170 h 2293258"/>
                <a:gd name="connsiteX2" fmla="*/ 943429 w 943429"/>
                <a:gd name="connsiteY2" fmla="*/ 2293258 h 2293258"/>
                <a:gd name="connsiteX3" fmla="*/ 943429 w 943429"/>
                <a:gd name="connsiteY3" fmla="*/ 2293258 h 2293258"/>
                <a:gd name="connsiteX0" fmla="*/ 0 w 943429"/>
                <a:gd name="connsiteY0" fmla="*/ 0 h 2293258"/>
                <a:gd name="connsiteX1" fmla="*/ 496343 w 943429"/>
                <a:gd name="connsiteY1" fmla="*/ 1259170 h 2293258"/>
                <a:gd name="connsiteX2" fmla="*/ 943429 w 943429"/>
                <a:gd name="connsiteY2" fmla="*/ 2293258 h 2293258"/>
                <a:gd name="connsiteX3" fmla="*/ 943429 w 943429"/>
                <a:gd name="connsiteY3" fmla="*/ 2293258 h 2293258"/>
                <a:gd name="connsiteX0" fmla="*/ 0 w 943429"/>
                <a:gd name="connsiteY0" fmla="*/ 0 h 2293258"/>
                <a:gd name="connsiteX1" fmla="*/ 496343 w 943429"/>
                <a:gd name="connsiteY1" fmla="*/ 1259170 h 2293258"/>
                <a:gd name="connsiteX2" fmla="*/ 943429 w 943429"/>
                <a:gd name="connsiteY2" fmla="*/ 2293258 h 2293258"/>
                <a:gd name="connsiteX3" fmla="*/ 898720 w 943429"/>
                <a:gd name="connsiteY3" fmla="*/ 2244016 h 2293258"/>
                <a:gd name="connsiteX0" fmla="*/ 0 w 898720"/>
                <a:gd name="connsiteY0" fmla="*/ 0 h 2244016"/>
                <a:gd name="connsiteX1" fmla="*/ 496343 w 898720"/>
                <a:gd name="connsiteY1" fmla="*/ 1259170 h 2244016"/>
                <a:gd name="connsiteX2" fmla="*/ 898720 w 898720"/>
                <a:gd name="connsiteY2" fmla="*/ 2244016 h 2244016"/>
                <a:gd name="connsiteX0" fmla="*/ 0 w 898720"/>
                <a:gd name="connsiteY0" fmla="*/ 0 h 2244016"/>
                <a:gd name="connsiteX1" fmla="*/ 496343 w 898720"/>
                <a:gd name="connsiteY1" fmla="*/ 1259170 h 2244016"/>
                <a:gd name="connsiteX2" fmla="*/ 898720 w 898720"/>
                <a:gd name="connsiteY2" fmla="*/ 2244016 h 2244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8720" h="2244016">
                  <a:moveTo>
                    <a:pt x="0" y="0"/>
                  </a:moveTo>
                  <a:cubicBezTo>
                    <a:pt x="233441" y="68908"/>
                    <a:pt x="334907" y="753661"/>
                    <a:pt x="496343" y="1259170"/>
                  </a:cubicBezTo>
                  <a:cubicBezTo>
                    <a:pt x="646130" y="1633173"/>
                    <a:pt x="744548" y="2076153"/>
                    <a:pt x="898720" y="2244016"/>
                  </a:cubicBezTo>
                </a:path>
              </a:pathLst>
            </a:cu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フリーフォーム 63"/>
            <p:cNvSpPr/>
            <p:nvPr/>
          </p:nvSpPr>
          <p:spPr>
            <a:xfrm>
              <a:off x="1547664" y="1196752"/>
              <a:ext cx="720080" cy="4320480"/>
            </a:xfrm>
            <a:custGeom>
              <a:avLst/>
              <a:gdLst>
                <a:gd name="connsiteX0" fmla="*/ 0 w 943429"/>
                <a:gd name="connsiteY0" fmla="*/ 0 h 2293258"/>
                <a:gd name="connsiteX1" fmla="*/ 580572 w 943429"/>
                <a:gd name="connsiteY1" fmla="*/ 1088572 h 2293258"/>
                <a:gd name="connsiteX2" fmla="*/ 943429 w 943429"/>
                <a:gd name="connsiteY2" fmla="*/ 2293258 h 2293258"/>
                <a:gd name="connsiteX3" fmla="*/ 943429 w 943429"/>
                <a:gd name="connsiteY3" fmla="*/ 2293258 h 2293258"/>
                <a:gd name="connsiteX0" fmla="*/ 0 w 943429"/>
                <a:gd name="connsiteY0" fmla="*/ 0 h 2293258"/>
                <a:gd name="connsiteX1" fmla="*/ 580572 w 943429"/>
                <a:gd name="connsiteY1" fmla="*/ 1088572 h 2293258"/>
                <a:gd name="connsiteX2" fmla="*/ 943429 w 943429"/>
                <a:gd name="connsiteY2" fmla="*/ 2293258 h 2293258"/>
                <a:gd name="connsiteX3" fmla="*/ 943429 w 943429"/>
                <a:gd name="connsiteY3" fmla="*/ 2293258 h 2293258"/>
                <a:gd name="connsiteX0" fmla="*/ 0 w 943429"/>
                <a:gd name="connsiteY0" fmla="*/ 0 h 2293258"/>
                <a:gd name="connsiteX1" fmla="*/ 580572 w 943429"/>
                <a:gd name="connsiteY1" fmla="*/ 1088572 h 2293258"/>
                <a:gd name="connsiteX2" fmla="*/ 943429 w 943429"/>
                <a:gd name="connsiteY2" fmla="*/ 2293258 h 2293258"/>
                <a:gd name="connsiteX3" fmla="*/ 943429 w 943429"/>
                <a:gd name="connsiteY3" fmla="*/ 2293258 h 2293258"/>
                <a:gd name="connsiteX0" fmla="*/ 152730 w 520095"/>
                <a:gd name="connsiteY0" fmla="*/ 0 h 3445386"/>
                <a:gd name="connsiteX1" fmla="*/ 157238 w 520095"/>
                <a:gd name="connsiteY1" fmla="*/ 2240700 h 3445386"/>
                <a:gd name="connsiteX2" fmla="*/ 520095 w 520095"/>
                <a:gd name="connsiteY2" fmla="*/ 3445386 h 3445386"/>
                <a:gd name="connsiteX3" fmla="*/ 520095 w 520095"/>
                <a:gd name="connsiteY3" fmla="*/ 3445386 h 3445386"/>
                <a:gd name="connsiteX0" fmla="*/ 152730 w 520095"/>
                <a:gd name="connsiteY0" fmla="*/ 0 h 3445386"/>
                <a:gd name="connsiteX1" fmla="*/ 157238 w 520095"/>
                <a:gd name="connsiteY1" fmla="*/ 2240700 h 3445386"/>
                <a:gd name="connsiteX2" fmla="*/ 520095 w 520095"/>
                <a:gd name="connsiteY2" fmla="*/ 3445386 h 3445386"/>
                <a:gd name="connsiteX3" fmla="*/ 520095 w 520095"/>
                <a:gd name="connsiteY3" fmla="*/ 3445386 h 3445386"/>
                <a:gd name="connsiteX0" fmla="*/ 13222 w 380587"/>
                <a:gd name="connsiteY0" fmla="*/ 0 h 3445386"/>
                <a:gd name="connsiteX1" fmla="*/ 157238 w 380587"/>
                <a:gd name="connsiteY1" fmla="*/ 1944216 h 3445386"/>
                <a:gd name="connsiteX2" fmla="*/ 380587 w 380587"/>
                <a:gd name="connsiteY2" fmla="*/ 3445386 h 3445386"/>
                <a:gd name="connsiteX3" fmla="*/ 380587 w 380587"/>
                <a:gd name="connsiteY3" fmla="*/ 3445386 h 3445386"/>
                <a:gd name="connsiteX0" fmla="*/ 13222 w 380587"/>
                <a:gd name="connsiteY0" fmla="*/ 0 h 3445386"/>
                <a:gd name="connsiteX1" fmla="*/ 157238 w 380587"/>
                <a:gd name="connsiteY1" fmla="*/ 1944216 h 3445386"/>
                <a:gd name="connsiteX2" fmla="*/ 380587 w 380587"/>
                <a:gd name="connsiteY2" fmla="*/ 3445386 h 3445386"/>
                <a:gd name="connsiteX3" fmla="*/ 380587 w 380587"/>
                <a:gd name="connsiteY3" fmla="*/ 3445386 h 3445386"/>
                <a:gd name="connsiteX0" fmla="*/ 0 w 367365"/>
                <a:gd name="connsiteY0" fmla="*/ 0 h 3445386"/>
                <a:gd name="connsiteX1" fmla="*/ 144016 w 367365"/>
                <a:gd name="connsiteY1" fmla="*/ 1944216 h 3445386"/>
                <a:gd name="connsiteX2" fmla="*/ 367365 w 367365"/>
                <a:gd name="connsiteY2" fmla="*/ 3445386 h 3445386"/>
                <a:gd name="connsiteX3" fmla="*/ 367365 w 367365"/>
                <a:gd name="connsiteY3" fmla="*/ 3445386 h 3445386"/>
                <a:gd name="connsiteX0" fmla="*/ 0 w 367365"/>
                <a:gd name="connsiteY0" fmla="*/ 0 h 3445386"/>
                <a:gd name="connsiteX1" fmla="*/ 144016 w 367365"/>
                <a:gd name="connsiteY1" fmla="*/ 1944216 h 3445386"/>
                <a:gd name="connsiteX2" fmla="*/ 367365 w 367365"/>
                <a:gd name="connsiteY2" fmla="*/ 3445386 h 3445386"/>
                <a:gd name="connsiteX3" fmla="*/ 367365 w 367365"/>
                <a:gd name="connsiteY3" fmla="*/ 3445386 h 3445386"/>
                <a:gd name="connsiteX0" fmla="*/ 0 w 367365"/>
                <a:gd name="connsiteY0" fmla="*/ 0 h 3445386"/>
                <a:gd name="connsiteX1" fmla="*/ 144016 w 367365"/>
                <a:gd name="connsiteY1" fmla="*/ 1944216 h 3445386"/>
                <a:gd name="connsiteX2" fmla="*/ 367365 w 367365"/>
                <a:gd name="connsiteY2" fmla="*/ 3445386 h 3445386"/>
                <a:gd name="connsiteX3" fmla="*/ 367365 w 367365"/>
                <a:gd name="connsiteY3" fmla="*/ 3445386 h 3445386"/>
                <a:gd name="connsiteX0" fmla="*/ 0 w 367365"/>
                <a:gd name="connsiteY0" fmla="*/ 0 h 3445386"/>
                <a:gd name="connsiteX1" fmla="*/ 183683 w 367365"/>
                <a:gd name="connsiteY1" fmla="*/ 2641463 h 3445386"/>
                <a:gd name="connsiteX2" fmla="*/ 367365 w 367365"/>
                <a:gd name="connsiteY2" fmla="*/ 3445386 h 3445386"/>
                <a:gd name="connsiteX3" fmla="*/ 367365 w 367365"/>
                <a:gd name="connsiteY3" fmla="*/ 3445386 h 3445386"/>
                <a:gd name="connsiteX0" fmla="*/ 0 w 367365"/>
                <a:gd name="connsiteY0" fmla="*/ 0 h 3445386"/>
                <a:gd name="connsiteX1" fmla="*/ 183683 w 367365"/>
                <a:gd name="connsiteY1" fmla="*/ 2641463 h 3445386"/>
                <a:gd name="connsiteX2" fmla="*/ 367365 w 367365"/>
                <a:gd name="connsiteY2" fmla="*/ 3445386 h 3445386"/>
                <a:gd name="connsiteX3" fmla="*/ 367365 w 367365"/>
                <a:gd name="connsiteY3" fmla="*/ 3445386 h 3445386"/>
                <a:gd name="connsiteX0" fmla="*/ 0 w 367365"/>
                <a:gd name="connsiteY0" fmla="*/ 0 h 3445386"/>
                <a:gd name="connsiteX1" fmla="*/ 183683 w 367365"/>
                <a:gd name="connsiteY1" fmla="*/ 2641463 h 3445386"/>
                <a:gd name="connsiteX2" fmla="*/ 367365 w 367365"/>
                <a:gd name="connsiteY2" fmla="*/ 3445386 h 3445386"/>
                <a:gd name="connsiteX3" fmla="*/ 367365 w 367365"/>
                <a:gd name="connsiteY3" fmla="*/ 3445386 h 3445386"/>
                <a:gd name="connsiteX0" fmla="*/ 0 w 367365"/>
                <a:gd name="connsiteY0" fmla="*/ 0 h 3445386"/>
                <a:gd name="connsiteX1" fmla="*/ 183683 w 367365"/>
                <a:gd name="connsiteY1" fmla="*/ 2641463 h 3445386"/>
                <a:gd name="connsiteX2" fmla="*/ 367365 w 367365"/>
                <a:gd name="connsiteY2" fmla="*/ 3445386 h 3445386"/>
                <a:gd name="connsiteX3" fmla="*/ 367365 w 367365"/>
                <a:gd name="connsiteY3" fmla="*/ 3445386 h 3445386"/>
                <a:gd name="connsiteX0" fmla="*/ 0 w 367365"/>
                <a:gd name="connsiteY0" fmla="*/ 0 h 3445386"/>
                <a:gd name="connsiteX1" fmla="*/ 146946 w 367365"/>
                <a:gd name="connsiteY1" fmla="*/ 2469193 h 3445386"/>
                <a:gd name="connsiteX2" fmla="*/ 367365 w 367365"/>
                <a:gd name="connsiteY2" fmla="*/ 3445386 h 3445386"/>
                <a:gd name="connsiteX3" fmla="*/ 367365 w 367365"/>
                <a:gd name="connsiteY3" fmla="*/ 3445386 h 3445386"/>
                <a:gd name="connsiteX0" fmla="*/ 0 w 367365"/>
                <a:gd name="connsiteY0" fmla="*/ 0 h 3445386"/>
                <a:gd name="connsiteX1" fmla="*/ 146946 w 367365"/>
                <a:gd name="connsiteY1" fmla="*/ 2469193 h 3445386"/>
                <a:gd name="connsiteX2" fmla="*/ 367365 w 367365"/>
                <a:gd name="connsiteY2" fmla="*/ 3445386 h 3445386"/>
                <a:gd name="connsiteX3" fmla="*/ 367365 w 367365"/>
                <a:gd name="connsiteY3" fmla="*/ 3445386 h 3445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7365" h="3445386">
                  <a:moveTo>
                    <a:pt x="0" y="0"/>
                  </a:moveTo>
                  <a:cubicBezTo>
                    <a:pt x="45407" y="727150"/>
                    <a:pt x="33734" y="1624951"/>
                    <a:pt x="146946" y="2469193"/>
                  </a:cubicBezTo>
                  <a:cubicBezTo>
                    <a:pt x="179483" y="3007183"/>
                    <a:pt x="283630" y="3400296"/>
                    <a:pt x="367365" y="3445386"/>
                  </a:cubicBezTo>
                  <a:lnTo>
                    <a:pt x="367365" y="3445386"/>
                  </a:lnTo>
                </a:path>
              </a:pathLst>
            </a:cu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5" name="Object 11"/>
            <p:cNvGraphicFramePr>
              <a:graphicFrameLocks noChangeAspect="1"/>
            </p:cNvGraphicFramePr>
            <p:nvPr/>
          </p:nvGraphicFramePr>
          <p:xfrm>
            <a:off x="961181" y="1099899"/>
            <a:ext cx="497933" cy="542958"/>
          </p:xfrm>
          <a:graphic>
            <a:graphicData uri="http://schemas.openxmlformats.org/presentationml/2006/ole">
              <p:oleObj spid="_x0000_s223244" name="数式" r:id="rId9" imgW="152280" imgH="164880" progId="Equation.3">
                <p:embed/>
              </p:oleObj>
            </a:graphicData>
          </a:graphic>
        </p:graphicFrame>
        <p:sp>
          <p:nvSpPr>
            <p:cNvPr id="67" name="フリーフォーム 66"/>
            <p:cNvSpPr/>
            <p:nvPr/>
          </p:nvSpPr>
          <p:spPr>
            <a:xfrm>
              <a:off x="1553029" y="1175657"/>
              <a:ext cx="72571" cy="1337734"/>
            </a:xfrm>
            <a:custGeom>
              <a:avLst/>
              <a:gdLst>
                <a:gd name="connsiteX0" fmla="*/ 0 w 72571"/>
                <a:gd name="connsiteY0" fmla="*/ 0 h 1337734"/>
                <a:gd name="connsiteX1" fmla="*/ 58057 w 72571"/>
                <a:gd name="connsiteY1" fmla="*/ 1146629 h 1337734"/>
                <a:gd name="connsiteX2" fmla="*/ 72571 w 72571"/>
                <a:gd name="connsiteY2" fmla="*/ 1146629 h 1337734"/>
                <a:gd name="connsiteX3" fmla="*/ 58057 w 72571"/>
                <a:gd name="connsiteY3" fmla="*/ 1190172 h 1337734"/>
                <a:gd name="connsiteX0" fmla="*/ 0 w 72571"/>
                <a:gd name="connsiteY0" fmla="*/ 0 h 1337734"/>
                <a:gd name="connsiteX1" fmla="*/ 58057 w 72571"/>
                <a:gd name="connsiteY1" fmla="*/ 1146629 h 1337734"/>
                <a:gd name="connsiteX2" fmla="*/ 72571 w 72571"/>
                <a:gd name="connsiteY2" fmla="*/ 1146629 h 1337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571" h="1337734">
                  <a:moveTo>
                    <a:pt x="0" y="0"/>
                  </a:moveTo>
                  <a:cubicBezTo>
                    <a:pt x="19352" y="382210"/>
                    <a:pt x="45962" y="955524"/>
                    <a:pt x="58057" y="1146629"/>
                  </a:cubicBezTo>
                  <a:cubicBezTo>
                    <a:pt x="70152" y="1337734"/>
                    <a:pt x="72571" y="1139372"/>
                    <a:pt x="72571" y="1146629"/>
                  </a:cubicBezTo>
                </a:path>
              </a:pathLst>
            </a:cu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フリーフォーム 68"/>
            <p:cNvSpPr/>
            <p:nvPr/>
          </p:nvSpPr>
          <p:spPr>
            <a:xfrm>
              <a:off x="2267744" y="2291386"/>
              <a:ext cx="1368153" cy="3225846"/>
            </a:xfrm>
            <a:custGeom>
              <a:avLst/>
              <a:gdLst>
                <a:gd name="connsiteX0" fmla="*/ 0 w 72571"/>
                <a:gd name="connsiteY0" fmla="*/ 0 h 1337734"/>
                <a:gd name="connsiteX1" fmla="*/ 58057 w 72571"/>
                <a:gd name="connsiteY1" fmla="*/ 1146629 h 1337734"/>
                <a:gd name="connsiteX2" fmla="*/ 72571 w 72571"/>
                <a:gd name="connsiteY2" fmla="*/ 1146629 h 1337734"/>
                <a:gd name="connsiteX3" fmla="*/ 58057 w 72571"/>
                <a:gd name="connsiteY3" fmla="*/ 1190172 h 1337734"/>
                <a:gd name="connsiteX0" fmla="*/ 0 w 72571"/>
                <a:gd name="connsiteY0" fmla="*/ 0 h 1337734"/>
                <a:gd name="connsiteX1" fmla="*/ 58057 w 72571"/>
                <a:gd name="connsiteY1" fmla="*/ 1146629 h 1337734"/>
                <a:gd name="connsiteX2" fmla="*/ 72571 w 72571"/>
                <a:gd name="connsiteY2" fmla="*/ 1146629 h 1337734"/>
                <a:gd name="connsiteX0" fmla="*/ 854607 w 873959"/>
                <a:gd name="connsiteY0" fmla="*/ 0 h 382210"/>
                <a:gd name="connsiteX1" fmla="*/ 120013 w 873959"/>
                <a:gd name="connsiteY1" fmla="*/ 125806 h 382210"/>
                <a:gd name="connsiteX2" fmla="*/ 134527 w 873959"/>
                <a:gd name="connsiteY2" fmla="*/ 125806 h 382210"/>
                <a:gd name="connsiteX0" fmla="*/ 854607 w 854607"/>
                <a:gd name="connsiteY0" fmla="*/ 0 h 155233"/>
                <a:gd name="connsiteX1" fmla="*/ 120013 w 854607"/>
                <a:gd name="connsiteY1" fmla="*/ 125806 h 155233"/>
                <a:gd name="connsiteX2" fmla="*/ 134527 w 854607"/>
                <a:gd name="connsiteY2" fmla="*/ 125806 h 155233"/>
                <a:gd name="connsiteX0" fmla="*/ 1296144 w 1296144"/>
                <a:gd name="connsiteY0" fmla="*/ 402253 h 3570605"/>
                <a:gd name="connsiteX1" fmla="*/ 561550 w 1296144"/>
                <a:gd name="connsiteY1" fmla="*/ 528059 h 3570605"/>
                <a:gd name="connsiteX2" fmla="*/ 0 w 1296144"/>
                <a:gd name="connsiteY2" fmla="*/ 3570605 h 3570605"/>
                <a:gd name="connsiteX0" fmla="*/ 1296144 w 1296144"/>
                <a:gd name="connsiteY0" fmla="*/ 0 h 3168352"/>
                <a:gd name="connsiteX1" fmla="*/ 792088 w 1296144"/>
                <a:gd name="connsiteY1" fmla="*/ 936104 h 3168352"/>
                <a:gd name="connsiteX2" fmla="*/ 0 w 1296144"/>
                <a:gd name="connsiteY2" fmla="*/ 3168352 h 3168352"/>
                <a:gd name="connsiteX0" fmla="*/ 1296144 w 1296144"/>
                <a:gd name="connsiteY0" fmla="*/ 0 h 3168352"/>
                <a:gd name="connsiteX1" fmla="*/ 792088 w 1296144"/>
                <a:gd name="connsiteY1" fmla="*/ 936104 h 3168352"/>
                <a:gd name="connsiteX2" fmla="*/ 0 w 1296144"/>
                <a:gd name="connsiteY2" fmla="*/ 3168352 h 3168352"/>
                <a:gd name="connsiteX0" fmla="*/ 1296144 w 1296144"/>
                <a:gd name="connsiteY0" fmla="*/ 0 h 3168352"/>
                <a:gd name="connsiteX1" fmla="*/ 792088 w 1296144"/>
                <a:gd name="connsiteY1" fmla="*/ 936104 h 3168352"/>
                <a:gd name="connsiteX2" fmla="*/ 0 w 1296144"/>
                <a:gd name="connsiteY2" fmla="*/ 3168352 h 3168352"/>
                <a:gd name="connsiteX0" fmla="*/ 1728192 w 1728192"/>
                <a:gd name="connsiteY0" fmla="*/ 0 h 3528391"/>
                <a:gd name="connsiteX1" fmla="*/ 1224136 w 1728192"/>
                <a:gd name="connsiteY1" fmla="*/ 936104 h 3528391"/>
                <a:gd name="connsiteX2" fmla="*/ 0 w 1728192"/>
                <a:gd name="connsiteY2" fmla="*/ 3528391 h 3528391"/>
                <a:gd name="connsiteX0" fmla="*/ 1296144 w 1296144"/>
                <a:gd name="connsiteY0" fmla="*/ 0 h 3168351"/>
                <a:gd name="connsiteX1" fmla="*/ 792088 w 1296144"/>
                <a:gd name="connsiteY1" fmla="*/ 936104 h 3168351"/>
                <a:gd name="connsiteX2" fmla="*/ 0 w 1296144"/>
                <a:gd name="connsiteY2" fmla="*/ 3168351 h 3168351"/>
                <a:gd name="connsiteX0" fmla="*/ 1423907 w 1423907"/>
                <a:gd name="connsiteY0" fmla="*/ 0 h 3537673"/>
                <a:gd name="connsiteX1" fmla="*/ 919851 w 1423907"/>
                <a:gd name="connsiteY1" fmla="*/ 936104 h 3537673"/>
                <a:gd name="connsiteX2" fmla="*/ 127763 w 1423907"/>
                <a:gd name="connsiteY2" fmla="*/ 3168351 h 3537673"/>
                <a:gd name="connsiteX3" fmla="*/ 153276 w 1423907"/>
                <a:gd name="connsiteY3" fmla="*/ 3152033 h 3537673"/>
                <a:gd name="connsiteX0" fmla="*/ 1423907 w 1423907"/>
                <a:gd name="connsiteY0" fmla="*/ 0 h 3537673"/>
                <a:gd name="connsiteX1" fmla="*/ 919851 w 1423907"/>
                <a:gd name="connsiteY1" fmla="*/ 936104 h 3537673"/>
                <a:gd name="connsiteX2" fmla="*/ 127763 w 1423907"/>
                <a:gd name="connsiteY2" fmla="*/ 3168351 h 3537673"/>
                <a:gd name="connsiteX3" fmla="*/ 487804 w 1423907"/>
                <a:gd name="connsiteY3" fmla="*/ 3456383 h 3537673"/>
                <a:gd name="connsiteX0" fmla="*/ 1399521 w 1399521"/>
                <a:gd name="connsiteY0" fmla="*/ 0 h 3655364"/>
                <a:gd name="connsiteX1" fmla="*/ 895465 w 1399521"/>
                <a:gd name="connsiteY1" fmla="*/ 936104 h 3655364"/>
                <a:gd name="connsiteX2" fmla="*/ 103377 w 1399521"/>
                <a:gd name="connsiteY2" fmla="*/ 3168351 h 3655364"/>
                <a:gd name="connsiteX3" fmla="*/ 463418 w 1399521"/>
                <a:gd name="connsiteY3" fmla="*/ 3456383 h 3655364"/>
                <a:gd name="connsiteX0" fmla="*/ 936103 w 936103"/>
                <a:gd name="connsiteY0" fmla="*/ 0 h 3456383"/>
                <a:gd name="connsiteX1" fmla="*/ 432047 w 936103"/>
                <a:gd name="connsiteY1" fmla="*/ 936104 h 3456383"/>
                <a:gd name="connsiteX2" fmla="*/ 0 w 936103"/>
                <a:gd name="connsiteY2" fmla="*/ 3456383 h 3456383"/>
                <a:gd name="connsiteX0" fmla="*/ 1296143 w 1296143"/>
                <a:gd name="connsiteY0" fmla="*/ 0 h 3096343"/>
                <a:gd name="connsiteX1" fmla="*/ 792087 w 1296143"/>
                <a:gd name="connsiteY1" fmla="*/ 936104 h 3096343"/>
                <a:gd name="connsiteX2" fmla="*/ 0 w 1296143"/>
                <a:gd name="connsiteY2" fmla="*/ 3096343 h 3096343"/>
                <a:gd name="connsiteX0" fmla="*/ 1296143 w 1296143"/>
                <a:gd name="connsiteY0" fmla="*/ 0 h 3096343"/>
                <a:gd name="connsiteX1" fmla="*/ 792087 w 1296143"/>
                <a:gd name="connsiteY1" fmla="*/ 936104 h 3096343"/>
                <a:gd name="connsiteX2" fmla="*/ 0 w 1296143"/>
                <a:gd name="connsiteY2" fmla="*/ 3096343 h 3096343"/>
                <a:gd name="connsiteX0" fmla="*/ 1368151 w 1368151"/>
                <a:gd name="connsiteY0" fmla="*/ 0 h 3168351"/>
                <a:gd name="connsiteX1" fmla="*/ 864095 w 1368151"/>
                <a:gd name="connsiteY1" fmla="*/ 936104 h 3168351"/>
                <a:gd name="connsiteX2" fmla="*/ 0 w 1368151"/>
                <a:gd name="connsiteY2" fmla="*/ 3168351 h 3168351"/>
                <a:gd name="connsiteX0" fmla="*/ 1368151 w 1368151"/>
                <a:gd name="connsiteY0" fmla="*/ 0 h 3168351"/>
                <a:gd name="connsiteX1" fmla="*/ 864095 w 1368151"/>
                <a:gd name="connsiteY1" fmla="*/ 936104 h 3168351"/>
                <a:gd name="connsiteX2" fmla="*/ 0 w 1368151"/>
                <a:gd name="connsiteY2" fmla="*/ 3168351 h 3168351"/>
                <a:gd name="connsiteX0" fmla="*/ 1368151 w 1368151"/>
                <a:gd name="connsiteY0" fmla="*/ 0 h 3168351"/>
                <a:gd name="connsiteX1" fmla="*/ 864095 w 1368151"/>
                <a:gd name="connsiteY1" fmla="*/ 936104 h 3168351"/>
                <a:gd name="connsiteX2" fmla="*/ 0 w 1368151"/>
                <a:gd name="connsiteY2" fmla="*/ 3168351 h 3168351"/>
                <a:gd name="connsiteX0" fmla="*/ 1368151 w 1368151"/>
                <a:gd name="connsiteY0" fmla="*/ 0 h 3168351"/>
                <a:gd name="connsiteX1" fmla="*/ 864095 w 1368151"/>
                <a:gd name="connsiteY1" fmla="*/ 936104 h 3168351"/>
                <a:gd name="connsiteX2" fmla="*/ 0 w 1368151"/>
                <a:gd name="connsiteY2" fmla="*/ 3168351 h 3168351"/>
                <a:gd name="connsiteX0" fmla="*/ 1368151 w 1524169"/>
                <a:gd name="connsiteY0" fmla="*/ 228026 h 3396377"/>
                <a:gd name="connsiteX1" fmla="*/ 1440160 w 1524169"/>
                <a:gd name="connsiteY1" fmla="*/ 156017 h 3396377"/>
                <a:gd name="connsiteX2" fmla="*/ 864095 w 1524169"/>
                <a:gd name="connsiteY2" fmla="*/ 1164130 h 3396377"/>
                <a:gd name="connsiteX3" fmla="*/ 0 w 1524169"/>
                <a:gd name="connsiteY3" fmla="*/ 3396377 h 3396377"/>
                <a:gd name="connsiteX0" fmla="*/ 1368151 w 1368151"/>
                <a:gd name="connsiteY0" fmla="*/ 0 h 3168351"/>
                <a:gd name="connsiteX1" fmla="*/ 864095 w 1368151"/>
                <a:gd name="connsiteY1" fmla="*/ 936104 h 3168351"/>
                <a:gd name="connsiteX2" fmla="*/ 0 w 1368151"/>
                <a:gd name="connsiteY2" fmla="*/ 3168351 h 3168351"/>
                <a:gd name="connsiteX0" fmla="*/ 1368151 w 1368151"/>
                <a:gd name="connsiteY0" fmla="*/ 0 h 3168351"/>
                <a:gd name="connsiteX1" fmla="*/ 864095 w 1368151"/>
                <a:gd name="connsiteY1" fmla="*/ 936104 h 3168351"/>
                <a:gd name="connsiteX2" fmla="*/ 0 w 1368151"/>
                <a:gd name="connsiteY2" fmla="*/ 3168351 h 3168351"/>
                <a:gd name="connsiteX0" fmla="*/ 1440160 w 1440160"/>
                <a:gd name="connsiteY0" fmla="*/ 0 h 3240360"/>
                <a:gd name="connsiteX1" fmla="*/ 864095 w 1440160"/>
                <a:gd name="connsiteY1" fmla="*/ 1008113 h 3240360"/>
                <a:gd name="connsiteX2" fmla="*/ 0 w 1440160"/>
                <a:gd name="connsiteY2" fmla="*/ 3240360 h 3240360"/>
                <a:gd name="connsiteX0" fmla="*/ 1440160 w 1440160"/>
                <a:gd name="connsiteY0" fmla="*/ 0 h 3240360"/>
                <a:gd name="connsiteX1" fmla="*/ 864095 w 1440160"/>
                <a:gd name="connsiteY1" fmla="*/ 1008113 h 3240360"/>
                <a:gd name="connsiteX2" fmla="*/ 0 w 1440160"/>
                <a:gd name="connsiteY2" fmla="*/ 3240360 h 3240360"/>
                <a:gd name="connsiteX0" fmla="*/ 1440160 w 1440160"/>
                <a:gd name="connsiteY0" fmla="*/ 0 h 3240360"/>
                <a:gd name="connsiteX1" fmla="*/ 864095 w 1440160"/>
                <a:gd name="connsiteY1" fmla="*/ 1008113 h 3240360"/>
                <a:gd name="connsiteX2" fmla="*/ 0 w 1440160"/>
                <a:gd name="connsiteY2" fmla="*/ 3240360 h 3240360"/>
                <a:gd name="connsiteX0" fmla="*/ 1440160 w 1440160"/>
                <a:gd name="connsiteY0" fmla="*/ 0 h 3240360"/>
                <a:gd name="connsiteX1" fmla="*/ 864095 w 1440160"/>
                <a:gd name="connsiteY1" fmla="*/ 1080120 h 3240360"/>
                <a:gd name="connsiteX2" fmla="*/ 0 w 1440160"/>
                <a:gd name="connsiteY2" fmla="*/ 3240360 h 3240360"/>
                <a:gd name="connsiteX0" fmla="*/ 1440160 w 1440160"/>
                <a:gd name="connsiteY0" fmla="*/ 0 h 3240360"/>
                <a:gd name="connsiteX1" fmla="*/ 864095 w 1440160"/>
                <a:gd name="connsiteY1" fmla="*/ 1080120 h 3240360"/>
                <a:gd name="connsiteX2" fmla="*/ 0 w 1440160"/>
                <a:gd name="connsiteY2" fmla="*/ 3240360 h 3240360"/>
                <a:gd name="connsiteX0" fmla="*/ 1368153 w 1368153"/>
                <a:gd name="connsiteY0" fmla="*/ 0 h 3225846"/>
                <a:gd name="connsiteX1" fmla="*/ 792088 w 1368153"/>
                <a:gd name="connsiteY1" fmla="*/ 1080120 h 3225846"/>
                <a:gd name="connsiteX2" fmla="*/ 0 w 1368153"/>
                <a:gd name="connsiteY2" fmla="*/ 3225846 h 3225846"/>
                <a:gd name="connsiteX0" fmla="*/ 1368153 w 1368153"/>
                <a:gd name="connsiteY0" fmla="*/ 0 h 3225846"/>
                <a:gd name="connsiteX1" fmla="*/ 792088 w 1368153"/>
                <a:gd name="connsiteY1" fmla="*/ 1080120 h 3225846"/>
                <a:gd name="connsiteX2" fmla="*/ 0 w 1368153"/>
                <a:gd name="connsiteY2" fmla="*/ 3225846 h 3225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68153" h="3225846">
                  <a:moveTo>
                    <a:pt x="1368153" y="0"/>
                  </a:moveTo>
                  <a:cubicBezTo>
                    <a:pt x="1056425" y="71516"/>
                    <a:pt x="995457" y="485305"/>
                    <a:pt x="792088" y="1080120"/>
                  </a:cubicBezTo>
                  <a:cubicBezTo>
                    <a:pt x="579569" y="1671014"/>
                    <a:pt x="256882" y="3137883"/>
                    <a:pt x="0" y="3225846"/>
                  </a:cubicBezTo>
                </a:path>
              </a:pathLst>
            </a:custGeom>
            <a:ln w="412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0" name="フリーフォーム 69"/>
            <p:cNvSpPr/>
            <p:nvPr/>
          </p:nvSpPr>
          <p:spPr>
            <a:xfrm>
              <a:off x="5191606" y="1196752"/>
              <a:ext cx="2044690" cy="4436030"/>
            </a:xfrm>
            <a:custGeom>
              <a:avLst/>
              <a:gdLst>
                <a:gd name="connsiteX0" fmla="*/ 0 w 72571"/>
                <a:gd name="connsiteY0" fmla="*/ 0 h 1337734"/>
                <a:gd name="connsiteX1" fmla="*/ 58057 w 72571"/>
                <a:gd name="connsiteY1" fmla="*/ 1146629 h 1337734"/>
                <a:gd name="connsiteX2" fmla="*/ 72571 w 72571"/>
                <a:gd name="connsiteY2" fmla="*/ 1146629 h 1337734"/>
                <a:gd name="connsiteX3" fmla="*/ 58057 w 72571"/>
                <a:gd name="connsiteY3" fmla="*/ 1190172 h 1337734"/>
                <a:gd name="connsiteX0" fmla="*/ 0 w 72571"/>
                <a:gd name="connsiteY0" fmla="*/ 0 h 1337734"/>
                <a:gd name="connsiteX1" fmla="*/ 58057 w 72571"/>
                <a:gd name="connsiteY1" fmla="*/ 1146629 h 1337734"/>
                <a:gd name="connsiteX2" fmla="*/ 72571 w 72571"/>
                <a:gd name="connsiteY2" fmla="*/ 1146629 h 1337734"/>
                <a:gd name="connsiteX0" fmla="*/ 854607 w 873959"/>
                <a:gd name="connsiteY0" fmla="*/ 0 h 382210"/>
                <a:gd name="connsiteX1" fmla="*/ 120013 w 873959"/>
                <a:gd name="connsiteY1" fmla="*/ 125806 h 382210"/>
                <a:gd name="connsiteX2" fmla="*/ 134527 w 873959"/>
                <a:gd name="connsiteY2" fmla="*/ 125806 h 382210"/>
                <a:gd name="connsiteX0" fmla="*/ 854607 w 854607"/>
                <a:gd name="connsiteY0" fmla="*/ 0 h 155233"/>
                <a:gd name="connsiteX1" fmla="*/ 120013 w 854607"/>
                <a:gd name="connsiteY1" fmla="*/ 125806 h 155233"/>
                <a:gd name="connsiteX2" fmla="*/ 134527 w 854607"/>
                <a:gd name="connsiteY2" fmla="*/ 125806 h 155233"/>
                <a:gd name="connsiteX0" fmla="*/ 1296144 w 1296144"/>
                <a:gd name="connsiteY0" fmla="*/ 402253 h 3570605"/>
                <a:gd name="connsiteX1" fmla="*/ 561550 w 1296144"/>
                <a:gd name="connsiteY1" fmla="*/ 528059 h 3570605"/>
                <a:gd name="connsiteX2" fmla="*/ 0 w 1296144"/>
                <a:gd name="connsiteY2" fmla="*/ 3570605 h 3570605"/>
                <a:gd name="connsiteX0" fmla="*/ 1296144 w 1296144"/>
                <a:gd name="connsiteY0" fmla="*/ 0 h 3168352"/>
                <a:gd name="connsiteX1" fmla="*/ 792088 w 1296144"/>
                <a:gd name="connsiteY1" fmla="*/ 936104 h 3168352"/>
                <a:gd name="connsiteX2" fmla="*/ 0 w 1296144"/>
                <a:gd name="connsiteY2" fmla="*/ 3168352 h 3168352"/>
                <a:gd name="connsiteX0" fmla="*/ 1296144 w 1296144"/>
                <a:gd name="connsiteY0" fmla="*/ 0 h 3168352"/>
                <a:gd name="connsiteX1" fmla="*/ 792088 w 1296144"/>
                <a:gd name="connsiteY1" fmla="*/ 936104 h 3168352"/>
                <a:gd name="connsiteX2" fmla="*/ 0 w 1296144"/>
                <a:gd name="connsiteY2" fmla="*/ 3168352 h 3168352"/>
                <a:gd name="connsiteX0" fmla="*/ 1296144 w 1296144"/>
                <a:gd name="connsiteY0" fmla="*/ 0 h 3168352"/>
                <a:gd name="connsiteX1" fmla="*/ 792088 w 1296144"/>
                <a:gd name="connsiteY1" fmla="*/ 936104 h 3168352"/>
                <a:gd name="connsiteX2" fmla="*/ 0 w 1296144"/>
                <a:gd name="connsiteY2" fmla="*/ 3168352 h 3168352"/>
                <a:gd name="connsiteX0" fmla="*/ 1728192 w 1728192"/>
                <a:gd name="connsiteY0" fmla="*/ 0 h 3528391"/>
                <a:gd name="connsiteX1" fmla="*/ 1224136 w 1728192"/>
                <a:gd name="connsiteY1" fmla="*/ 936104 h 3528391"/>
                <a:gd name="connsiteX2" fmla="*/ 0 w 1728192"/>
                <a:gd name="connsiteY2" fmla="*/ 3528391 h 3528391"/>
                <a:gd name="connsiteX0" fmla="*/ 1296144 w 1296144"/>
                <a:gd name="connsiteY0" fmla="*/ 0 h 3168351"/>
                <a:gd name="connsiteX1" fmla="*/ 792088 w 1296144"/>
                <a:gd name="connsiteY1" fmla="*/ 936104 h 3168351"/>
                <a:gd name="connsiteX2" fmla="*/ 0 w 1296144"/>
                <a:gd name="connsiteY2" fmla="*/ 3168351 h 3168351"/>
                <a:gd name="connsiteX0" fmla="*/ 1423907 w 1423907"/>
                <a:gd name="connsiteY0" fmla="*/ 0 h 3537673"/>
                <a:gd name="connsiteX1" fmla="*/ 919851 w 1423907"/>
                <a:gd name="connsiteY1" fmla="*/ 936104 h 3537673"/>
                <a:gd name="connsiteX2" fmla="*/ 127763 w 1423907"/>
                <a:gd name="connsiteY2" fmla="*/ 3168351 h 3537673"/>
                <a:gd name="connsiteX3" fmla="*/ 153276 w 1423907"/>
                <a:gd name="connsiteY3" fmla="*/ 3152033 h 3537673"/>
                <a:gd name="connsiteX0" fmla="*/ 1423907 w 1423907"/>
                <a:gd name="connsiteY0" fmla="*/ 0 h 3537673"/>
                <a:gd name="connsiteX1" fmla="*/ 919851 w 1423907"/>
                <a:gd name="connsiteY1" fmla="*/ 936104 h 3537673"/>
                <a:gd name="connsiteX2" fmla="*/ 127763 w 1423907"/>
                <a:gd name="connsiteY2" fmla="*/ 3168351 h 3537673"/>
                <a:gd name="connsiteX3" fmla="*/ 487804 w 1423907"/>
                <a:gd name="connsiteY3" fmla="*/ 3456383 h 3537673"/>
                <a:gd name="connsiteX0" fmla="*/ 1399521 w 1399521"/>
                <a:gd name="connsiteY0" fmla="*/ 0 h 3655364"/>
                <a:gd name="connsiteX1" fmla="*/ 895465 w 1399521"/>
                <a:gd name="connsiteY1" fmla="*/ 936104 h 3655364"/>
                <a:gd name="connsiteX2" fmla="*/ 103377 w 1399521"/>
                <a:gd name="connsiteY2" fmla="*/ 3168351 h 3655364"/>
                <a:gd name="connsiteX3" fmla="*/ 463418 w 1399521"/>
                <a:gd name="connsiteY3" fmla="*/ 3456383 h 3655364"/>
                <a:gd name="connsiteX0" fmla="*/ 936103 w 936103"/>
                <a:gd name="connsiteY0" fmla="*/ 0 h 3456383"/>
                <a:gd name="connsiteX1" fmla="*/ 432047 w 936103"/>
                <a:gd name="connsiteY1" fmla="*/ 936104 h 3456383"/>
                <a:gd name="connsiteX2" fmla="*/ 0 w 936103"/>
                <a:gd name="connsiteY2" fmla="*/ 3456383 h 3456383"/>
                <a:gd name="connsiteX0" fmla="*/ 1296143 w 1296143"/>
                <a:gd name="connsiteY0" fmla="*/ 0 h 3096343"/>
                <a:gd name="connsiteX1" fmla="*/ 792087 w 1296143"/>
                <a:gd name="connsiteY1" fmla="*/ 936104 h 3096343"/>
                <a:gd name="connsiteX2" fmla="*/ 0 w 1296143"/>
                <a:gd name="connsiteY2" fmla="*/ 3096343 h 3096343"/>
                <a:gd name="connsiteX0" fmla="*/ 1296143 w 1296143"/>
                <a:gd name="connsiteY0" fmla="*/ 0 h 3096343"/>
                <a:gd name="connsiteX1" fmla="*/ 792087 w 1296143"/>
                <a:gd name="connsiteY1" fmla="*/ 936104 h 3096343"/>
                <a:gd name="connsiteX2" fmla="*/ 0 w 1296143"/>
                <a:gd name="connsiteY2" fmla="*/ 3096343 h 3096343"/>
                <a:gd name="connsiteX0" fmla="*/ 1368151 w 1368151"/>
                <a:gd name="connsiteY0" fmla="*/ 0 h 3168351"/>
                <a:gd name="connsiteX1" fmla="*/ 864095 w 1368151"/>
                <a:gd name="connsiteY1" fmla="*/ 936104 h 3168351"/>
                <a:gd name="connsiteX2" fmla="*/ 0 w 1368151"/>
                <a:gd name="connsiteY2" fmla="*/ 3168351 h 3168351"/>
                <a:gd name="connsiteX0" fmla="*/ 1368151 w 1368151"/>
                <a:gd name="connsiteY0" fmla="*/ 0 h 3168351"/>
                <a:gd name="connsiteX1" fmla="*/ 864095 w 1368151"/>
                <a:gd name="connsiteY1" fmla="*/ 936104 h 3168351"/>
                <a:gd name="connsiteX2" fmla="*/ 0 w 1368151"/>
                <a:gd name="connsiteY2" fmla="*/ 3168351 h 3168351"/>
                <a:gd name="connsiteX0" fmla="*/ 1368151 w 1368151"/>
                <a:gd name="connsiteY0" fmla="*/ 0 h 3168351"/>
                <a:gd name="connsiteX1" fmla="*/ 864095 w 1368151"/>
                <a:gd name="connsiteY1" fmla="*/ 936104 h 3168351"/>
                <a:gd name="connsiteX2" fmla="*/ 0 w 1368151"/>
                <a:gd name="connsiteY2" fmla="*/ 3168351 h 3168351"/>
                <a:gd name="connsiteX0" fmla="*/ 1368151 w 1368151"/>
                <a:gd name="connsiteY0" fmla="*/ 0 h 3168351"/>
                <a:gd name="connsiteX1" fmla="*/ 864095 w 1368151"/>
                <a:gd name="connsiteY1" fmla="*/ 936104 h 3168351"/>
                <a:gd name="connsiteX2" fmla="*/ 0 w 1368151"/>
                <a:gd name="connsiteY2" fmla="*/ 3168351 h 3168351"/>
                <a:gd name="connsiteX0" fmla="*/ 1368151 w 1524169"/>
                <a:gd name="connsiteY0" fmla="*/ 228026 h 3396377"/>
                <a:gd name="connsiteX1" fmla="*/ 1440160 w 1524169"/>
                <a:gd name="connsiteY1" fmla="*/ 156017 h 3396377"/>
                <a:gd name="connsiteX2" fmla="*/ 864095 w 1524169"/>
                <a:gd name="connsiteY2" fmla="*/ 1164130 h 3396377"/>
                <a:gd name="connsiteX3" fmla="*/ 0 w 1524169"/>
                <a:gd name="connsiteY3" fmla="*/ 3396377 h 3396377"/>
                <a:gd name="connsiteX0" fmla="*/ 1368151 w 1368151"/>
                <a:gd name="connsiteY0" fmla="*/ 0 h 3168351"/>
                <a:gd name="connsiteX1" fmla="*/ 864095 w 1368151"/>
                <a:gd name="connsiteY1" fmla="*/ 936104 h 3168351"/>
                <a:gd name="connsiteX2" fmla="*/ 0 w 1368151"/>
                <a:gd name="connsiteY2" fmla="*/ 3168351 h 3168351"/>
                <a:gd name="connsiteX0" fmla="*/ 1368151 w 1368151"/>
                <a:gd name="connsiteY0" fmla="*/ 0 h 3168351"/>
                <a:gd name="connsiteX1" fmla="*/ 864095 w 1368151"/>
                <a:gd name="connsiteY1" fmla="*/ 936104 h 3168351"/>
                <a:gd name="connsiteX2" fmla="*/ 0 w 1368151"/>
                <a:gd name="connsiteY2" fmla="*/ 3168351 h 3168351"/>
                <a:gd name="connsiteX0" fmla="*/ 1440160 w 1440160"/>
                <a:gd name="connsiteY0" fmla="*/ 0 h 3240360"/>
                <a:gd name="connsiteX1" fmla="*/ 864095 w 1440160"/>
                <a:gd name="connsiteY1" fmla="*/ 1008113 h 3240360"/>
                <a:gd name="connsiteX2" fmla="*/ 0 w 1440160"/>
                <a:gd name="connsiteY2" fmla="*/ 3240360 h 3240360"/>
                <a:gd name="connsiteX0" fmla="*/ 1440160 w 1440160"/>
                <a:gd name="connsiteY0" fmla="*/ 0 h 3240360"/>
                <a:gd name="connsiteX1" fmla="*/ 864095 w 1440160"/>
                <a:gd name="connsiteY1" fmla="*/ 1008113 h 3240360"/>
                <a:gd name="connsiteX2" fmla="*/ 0 w 1440160"/>
                <a:gd name="connsiteY2" fmla="*/ 3240360 h 3240360"/>
                <a:gd name="connsiteX0" fmla="*/ 1440160 w 1440160"/>
                <a:gd name="connsiteY0" fmla="*/ 0 h 3240360"/>
                <a:gd name="connsiteX1" fmla="*/ 864095 w 1440160"/>
                <a:gd name="connsiteY1" fmla="*/ 1008113 h 3240360"/>
                <a:gd name="connsiteX2" fmla="*/ 0 w 1440160"/>
                <a:gd name="connsiteY2" fmla="*/ 3240360 h 3240360"/>
                <a:gd name="connsiteX0" fmla="*/ 1440160 w 1440160"/>
                <a:gd name="connsiteY0" fmla="*/ 0 h 3240360"/>
                <a:gd name="connsiteX1" fmla="*/ 864095 w 1440160"/>
                <a:gd name="connsiteY1" fmla="*/ 1080120 h 3240360"/>
                <a:gd name="connsiteX2" fmla="*/ 0 w 1440160"/>
                <a:gd name="connsiteY2" fmla="*/ 3240360 h 3240360"/>
                <a:gd name="connsiteX0" fmla="*/ 1440160 w 1440160"/>
                <a:gd name="connsiteY0" fmla="*/ 0 h 3240360"/>
                <a:gd name="connsiteX1" fmla="*/ 864095 w 1440160"/>
                <a:gd name="connsiteY1" fmla="*/ 1080120 h 3240360"/>
                <a:gd name="connsiteX2" fmla="*/ 0 w 1440160"/>
                <a:gd name="connsiteY2" fmla="*/ 3240360 h 3240360"/>
                <a:gd name="connsiteX0" fmla="*/ 2044690 w 2044690"/>
                <a:gd name="connsiteY0" fmla="*/ 0 h 4436030"/>
                <a:gd name="connsiteX1" fmla="*/ 864095 w 2044690"/>
                <a:gd name="connsiteY1" fmla="*/ 2275790 h 4436030"/>
                <a:gd name="connsiteX2" fmla="*/ 0 w 2044690"/>
                <a:gd name="connsiteY2" fmla="*/ 4436030 h 4436030"/>
                <a:gd name="connsiteX0" fmla="*/ 2044690 w 2044690"/>
                <a:gd name="connsiteY0" fmla="*/ 0 h 4436030"/>
                <a:gd name="connsiteX1" fmla="*/ 864095 w 2044690"/>
                <a:gd name="connsiteY1" fmla="*/ 2275790 h 4436030"/>
                <a:gd name="connsiteX2" fmla="*/ 0 w 2044690"/>
                <a:gd name="connsiteY2" fmla="*/ 4436030 h 4436030"/>
                <a:gd name="connsiteX0" fmla="*/ 2044690 w 2044690"/>
                <a:gd name="connsiteY0" fmla="*/ 0 h 4436030"/>
                <a:gd name="connsiteX1" fmla="*/ 1036578 w 2044690"/>
                <a:gd name="connsiteY1" fmla="*/ 2736304 h 4436030"/>
                <a:gd name="connsiteX2" fmla="*/ 0 w 2044690"/>
                <a:gd name="connsiteY2" fmla="*/ 4436030 h 4436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44690" h="4436030">
                  <a:moveTo>
                    <a:pt x="2044690" y="0"/>
                  </a:moveTo>
                  <a:cubicBezTo>
                    <a:pt x="1780020" y="877735"/>
                    <a:pt x="1239947" y="2141489"/>
                    <a:pt x="1036578" y="2736304"/>
                  </a:cubicBezTo>
                  <a:cubicBezTo>
                    <a:pt x="824059" y="3327198"/>
                    <a:pt x="330715" y="4422442"/>
                    <a:pt x="0" y="4436030"/>
                  </a:cubicBezTo>
                </a:path>
              </a:pathLst>
            </a:custGeom>
            <a:ln w="412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aphicFrame>
        <p:nvGraphicFramePr>
          <p:cNvPr id="223245" name="Object 13"/>
          <p:cNvGraphicFramePr>
            <a:graphicFrameLocks noChangeAspect="1"/>
          </p:cNvGraphicFramePr>
          <p:nvPr/>
        </p:nvGraphicFramePr>
        <p:xfrm>
          <a:off x="323528" y="3818068"/>
          <a:ext cx="906463" cy="509588"/>
        </p:xfrm>
        <a:graphic>
          <a:graphicData uri="http://schemas.openxmlformats.org/presentationml/2006/ole">
            <p:oleObj spid="_x0000_s223245" name="数式" r:id="rId10" imgW="457200" imgH="253800" progId="Equation.3">
              <p:embed/>
            </p:oleObj>
          </a:graphicData>
        </a:graphic>
      </p:graphicFrame>
      <p:cxnSp>
        <p:nvCxnSpPr>
          <p:cNvPr id="73" name="直線コネクタ 72"/>
          <p:cNvCxnSpPr/>
          <p:nvPr/>
        </p:nvCxnSpPr>
        <p:spPr>
          <a:xfrm>
            <a:off x="1187624" y="4048044"/>
            <a:ext cx="4752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正方形/長方形 74"/>
          <p:cNvSpPr/>
          <p:nvPr/>
        </p:nvSpPr>
        <p:spPr>
          <a:xfrm>
            <a:off x="3203848" y="4005064"/>
            <a:ext cx="15121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0000FF"/>
                </a:solidFill>
              </a:rPr>
              <a:t>Cosmological solution</a:t>
            </a:r>
          </a:p>
          <a:p>
            <a:pPr algn="ctr"/>
            <a:r>
              <a:rPr lang="en-US" altLang="ja-JP" dirty="0" smtClean="0">
                <a:solidFill>
                  <a:srgbClr val="0000FF"/>
                </a:solidFill>
              </a:rPr>
              <a:t>disappears</a:t>
            </a:r>
            <a:endParaRPr lang="ja-JP" altLang="en-US" dirty="0"/>
          </a:p>
        </p:txBody>
      </p:sp>
      <p:sp>
        <p:nvSpPr>
          <p:cNvPr id="76" name="正方形/長方形 75"/>
          <p:cNvSpPr/>
          <p:nvPr/>
        </p:nvSpPr>
        <p:spPr>
          <a:xfrm>
            <a:off x="1598185" y="3325477"/>
            <a:ext cx="12456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Gradient instability</a:t>
            </a:r>
            <a:endParaRPr lang="ja-JP" altLang="en-US" sz="20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77" name="下矢印 76"/>
          <p:cNvSpPr/>
          <p:nvPr/>
        </p:nvSpPr>
        <p:spPr>
          <a:xfrm rot="9260148">
            <a:off x="3029834" y="4033041"/>
            <a:ext cx="276020" cy="589396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下矢印 77"/>
          <p:cNvSpPr/>
          <p:nvPr/>
        </p:nvSpPr>
        <p:spPr>
          <a:xfrm rot="10166855">
            <a:off x="1465883" y="4024304"/>
            <a:ext cx="275226" cy="705073"/>
          </a:xfrm>
          <a:prstGeom prst="downArrow">
            <a:avLst/>
          </a:prstGeom>
          <a:solidFill>
            <a:srgbClr val="FCDAD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23246" name="Object 14"/>
          <p:cNvGraphicFramePr>
            <a:graphicFrameLocks noChangeAspect="1"/>
          </p:cNvGraphicFramePr>
          <p:nvPr/>
        </p:nvGraphicFramePr>
        <p:xfrm>
          <a:off x="6012160" y="3789040"/>
          <a:ext cx="1511300" cy="484188"/>
        </p:xfrm>
        <a:graphic>
          <a:graphicData uri="http://schemas.openxmlformats.org/presentationml/2006/ole">
            <p:oleObj spid="_x0000_s223246" name="数式" r:id="rId11" imgW="7617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95536" y="260648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Can </a:t>
            </a:r>
            <a:r>
              <a:rPr lang="en-US" altLang="ja-JP" sz="2800" dirty="0" err="1" smtClean="0"/>
              <a:t>Bigravity</a:t>
            </a:r>
            <a:r>
              <a:rPr lang="en-US" altLang="ja-JP" sz="2800" dirty="0" smtClean="0"/>
              <a:t> with large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2800" dirty="0" smtClean="0"/>
              <a:t> be naturally realized as a low energy effective theory?</a:t>
            </a:r>
            <a:endParaRPr lang="en-US" altLang="ja-JP" sz="28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755576" y="1412777"/>
            <a:ext cx="3168352" cy="2880319"/>
            <a:chOff x="1115616" y="1628801"/>
            <a:chExt cx="5040560" cy="4176464"/>
          </a:xfrm>
        </p:grpSpPr>
        <p:sp>
          <p:nvSpPr>
            <p:cNvPr id="3" name="平行四辺形 2"/>
            <p:cNvSpPr/>
            <p:nvPr/>
          </p:nvSpPr>
          <p:spPr>
            <a:xfrm rot="16200000" flipV="1">
              <a:off x="57327" y="2799176"/>
              <a:ext cx="3776344" cy="1659766"/>
            </a:xfrm>
            <a:prstGeom prst="parallelogram">
              <a:avLst>
                <a:gd name="adj" fmla="val 43664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平行四辺形 3"/>
            <p:cNvSpPr/>
            <p:nvPr/>
          </p:nvSpPr>
          <p:spPr>
            <a:xfrm rot="16200000" flipV="1">
              <a:off x="3058041" y="2707130"/>
              <a:ext cx="4176464" cy="2019806"/>
            </a:xfrm>
            <a:prstGeom prst="parallelogram">
              <a:avLst>
                <a:gd name="adj" fmla="val 43664"/>
              </a:avLst>
            </a:prstGeom>
            <a:solidFill>
              <a:srgbClr val="A6BFD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1475656" y="2492896"/>
              <a:ext cx="1080120" cy="20882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4572000" y="2564904"/>
              <a:ext cx="1080120" cy="2232248"/>
            </a:xfrm>
            <a:prstGeom prst="ellipse">
              <a:avLst/>
            </a:prstGeom>
            <a:solidFill>
              <a:srgbClr val="A6BFD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フリーフォーム 6"/>
            <p:cNvSpPr/>
            <p:nvPr/>
          </p:nvSpPr>
          <p:spPr>
            <a:xfrm>
              <a:off x="2033752" y="2490951"/>
              <a:ext cx="2963917" cy="1010057"/>
            </a:xfrm>
            <a:custGeom>
              <a:avLst/>
              <a:gdLst>
                <a:gd name="connsiteX0" fmla="*/ 0 w 2963917"/>
                <a:gd name="connsiteY0" fmla="*/ 0 h 851337"/>
                <a:gd name="connsiteX1" fmla="*/ 1371600 w 2963917"/>
                <a:gd name="connsiteY1" fmla="*/ 835572 h 851337"/>
                <a:gd name="connsiteX2" fmla="*/ 2963917 w 2963917"/>
                <a:gd name="connsiteY2" fmla="*/ 94593 h 851337"/>
                <a:gd name="connsiteX3" fmla="*/ 2963917 w 2963917"/>
                <a:gd name="connsiteY3" fmla="*/ 94593 h 851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3917" h="851337">
                  <a:moveTo>
                    <a:pt x="0" y="0"/>
                  </a:moveTo>
                  <a:cubicBezTo>
                    <a:pt x="438807" y="409903"/>
                    <a:pt x="877614" y="819807"/>
                    <a:pt x="1371600" y="835572"/>
                  </a:cubicBezTo>
                  <a:cubicBezTo>
                    <a:pt x="1865586" y="851337"/>
                    <a:pt x="2963917" y="94593"/>
                    <a:pt x="2963917" y="94593"/>
                  </a:cubicBezTo>
                  <a:lnTo>
                    <a:pt x="2963917" y="94593"/>
                  </a:lnTo>
                </a:path>
              </a:pathLst>
            </a:cu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フリーフォーム 7"/>
            <p:cNvSpPr/>
            <p:nvPr/>
          </p:nvSpPr>
          <p:spPr>
            <a:xfrm rot="380120" flipV="1">
              <a:off x="2063615" y="3645230"/>
              <a:ext cx="2963917" cy="1113682"/>
            </a:xfrm>
            <a:custGeom>
              <a:avLst/>
              <a:gdLst>
                <a:gd name="connsiteX0" fmla="*/ 0 w 2963917"/>
                <a:gd name="connsiteY0" fmla="*/ 0 h 851337"/>
                <a:gd name="connsiteX1" fmla="*/ 1371600 w 2963917"/>
                <a:gd name="connsiteY1" fmla="*/ 835572 h 851337"/>
                <a:gd name="connsiteX2" fmla="*/ 2963917 w 2963917"/>
                <a:gd name="connsiteY2" fmla="*/ 94593 h 851337"/>
                <a:gd name="connsiteX3" fmla="*/ 2963917 w 2963917"/>
                <a:gd name="connsiteY3" fmla="*/ 94593 h 851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3917" h="851337">
                  <a:moveTo>
                    <a:pt x="0" y="0"/>
                  </a:moveTo>
                  <a:cubicBezTo>
                    <a:pt x="438807" y="409903"/>
                    <a:pt x="877614" y="819807"/>
                    <a:pt x="1371600" y="835572"/>
                  </a:cubicBezTo>
                  <a:cubicBezTo>
                    <a:pt x="1865586" y="851337"/>
                    <a:pt x="2963917" y="94593"/>
                    <a:pt x="2963917" y="94593"/>
                  </a:cubicBezTo>
                  <a:lnTo>
                    <a:pt x="2963917" y="94593"/>
                  </a:lnTo>
                </a:path>
              </a:pathLst>
            </a:cu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197211" y="4318644"/>
            <a:ext cx="4302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Higher dimensional model?!</a:t>
            </a:r>
            <a:endParaRPr lang="ja-JP" altLang="en-US" sz="2800" dirty="0"/>
          </a:p>
        </p:txBody>
      </p:sp>
      <p:sp>
        <p:nvSpPr>
          <p:cNvPr id="11" name="左右矢印 10"/>
          <p:cNvSpPr/>
          <p:nvPr/>
        </p:nvSpPr>
        <p:spPr>
          <a:xfrm>
            <a:off x="4427984" y="2492896"/>
            <a:ext cx="936104" cy="504056"/>
          </a:xfrm>
          <a:prstGeom prst="left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>
            <a:off x="5652120" y="3598243"/>
            <a:ext cx="288032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 flipV="1">
            <a:off x="7020272" y="1213595"/>
            <a:ext cx="8384" cy="260067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フリーフォーム 15"/>
          <p:cNvSpPr/>
          <p:nvPr/>
        </p:nvSpPr>
        <p:spPr>
          <a:xfrm>
            <a:off x="5725450" y="1320566"/>
            <a:ext cx="2664372" cy="2372710"/>
          </a:xfrm>
          <a:custGeom>
            <a:avLst/>
            <a:gdLst>
              <a:gd name="connsiteX0" fmla="*/ 0 w 2664372"/>
              <a:gd name="connsiteY0" fmla="*/ 78828 h 2372710"/>
              <a:gd name="connsiteX1" fmla="*/ 362607 w 2664372"/>
              <a:gd name="connsiteY1" fmla="*/ 2286000 h 2372710"/>
              <a:gd name="connsiteX2" fmla="*/ 1277007 w 2664372"/>
              <a:gd name="connsiteY2" fmla="*/ 520262 h 2372710"/>
              <a:gd name="connsiteX3" fmla="*/ 2191407 w 2664372"/>
              <a:gd name="connsiteY3" fmla="*/ 2286000 h 2372710"/>
              <a:gd name="connsiteX4" fmla="*/ 2664372 w 2664372"/>
              <a:gd name="connsiteY4" fmla="*/ 0 h 2372710"/>
              <a:gd name="connsiteX5" fmla="*/ 2664372 w 2664372"/>
              <a:gd name="connsiteY5" fmla="*/ 0 h 2372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4372" h="2372710">
                <a:moveTo>
                  <a:pt x="0" y="78828"/>
                </a:moveTo>
                <a:cubicBezTo>
                  <a:pt x="74886" y="1145628"/>
                  <a:pt x="149773" y="2212428"/>
                  <a:pt x="362607" y="2286000"/>
                </a:cubicBezTo>
                <a:cubicBezTo>
                  <a:pt x="575441" y="2359572"/>
                  <a:pt x="972207" y="520262"/>
                  <a:pt x="1277007" y="520262"/>
                </a:cubicBezTo>
                <a:cubicBezTo>
                  <a:pt x="1581807" y="520262"/>
                  <a:pt x="1960180" y="2372710"/>
                  <a:pt x="2191407" y="2286000"/>
                </a:cubicBezTo>
                <a:cubicBezTo>
                  <a:pt x="2422634" y="2199290"/>
                  <a:pt x="2664372" y="0"/>
                  <a:pt x="2664372" y="0"/>
                </a:cubicBezTo>
                <a:lnTo>
                  <a:pt x="2664372" y="0"/>
                </a:lnTo>
              </a:path>
            </a:pathLst>
          </a:custGeom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>
            <a:off x="5955918" y="3461049"/>
            <a:ext cx="28803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6844724" y="3350687"/>
            <a:ext cx="36004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7380312" y="2446115"/>
            <a:ext cx="86409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5796136" y="2446115"/>
            <a:ext cx="86409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6860490" y="3598243"/>
            <a:ext cx="36004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7740352" y="3469993"/>
            <a:ext cx="28803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6133588" y="3469993"/>
            <a:ext cx="576064" cy="0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7330892" y="3469993"/>
            <a:ext cx="576064" cy="0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7195820" y="3350687"/>
            <a:ext cx="191874" cy="119866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6684382" y="3503087"/>
            <a:ext cx="191874" cy="119866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6660232" y="3357509"/>
            <a:ext cx="183490" cy="129252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7219410" y="3454227"/>
            <a:ext cx="183490" cy="129252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5183560" y="4077072"/>
            <a:ext cx="3960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KK graviton spectrum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Only first two modes remain at low energy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107522" name="Object 48"/>
          <p:cNvGraphicFramePr>
            <a:graphicFrameLocks noChangeAspect="1"/>
          </p:cNvGraphicFramePr>
          <p:nvPr/>
        </p:nvGraphicFramePr>
        <p:xfrm>
          <a:off x="2874963" y="1268289"/>
          <a:ext cx="608012" cy="508000"/>
        </p:xfrm>
        <a:graphic>
          <a:graphicData uri="http://schemas.openxmlformats.org/presentationml/2006/ole">
            <p:oleObj spid="_x0000_s173058" name="数式" r:id="rId3" imgW="241200" imgH="203040" progId="Equation.3">
              <p:embed/>
            </p:oleObj>
          </a:graphicData>
        </a:graphic>
      </p:graphicFrame>
      <p:graphicFrame>
        <p:nvGraphicFramePr>
          <p:cNvPr id="107523" name="Object 48"/>
          <p:cNvGraphicFramePr>
            <a:graphicFrameLocks noChangeAspect="1"/>
          </p:cNvGraphicFramePr>
          <p:nvPr/>
        </p:nvGraphicFramePr>
        <p:xfrm>
          <a:off x="899592" y="1196752"/>
          <a:ext cx="671512" cy="508000"/>
        </p:xfrm>
        <a:graphic>
          <a:graphicData uri="http://schemas.openxmlformats.org/presentationml/2006/ole">
            <p:oleObj spid="_x0000_s173059" name="数式" r:id="rId4" imgW="266400" imgH="203040" progId="Equation.3">
              <p:embed/>
            </p:oleObj>
          </a:graphicData>
        </a:graphic>
      </p:graphicFrame>
      <p:graphicFrame>
        <p:nvGraphicFramePr>
          <p:cNvPr id="107526" name="Object 48"/>
          <p:cNvGraphicFramePr>
            <a:graphicFrameLocks noChangeAspect="1"/>
          </p:cNvGraphicFramePr>
          <p:nvPr/>
        </p:nvGraphicFramePr>
        <p:xfrm>
          <a:off x="5140846" y="5301208"/>
          <a:ext cx="1919287" cy="603250"/>
        </p:xfrm>
        <a:graphic>
          <a:graphicData uri="http://schemas.openxmlformats.org/presentationml/2006/ole">
            <p:oleObj spid="_x0000_s173060" name="数式" r:id="rId5" imgW="761760" imgH="241200" progId="Equation.3">
              <p:embed/>
            </p:oleObj>
          </a:graphicData>
        </a:graphic>
      </p:graphicFrame>
      <p:sp>
        <p:nvSpPr>
          <p:cNvPr id="42" name="正方形/長方形 41"/>
          <p:cNvSpPr/>
          <p:nvPr/>
        </p:nvSpPr>
        <p:spPr>
          <a:xfrm>
            <a:off x="267421" y="5373216"/>
            <a:ext cx="4160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00FF"/>
                </a:solidFill>
              </a:rPr>
              <a:t>If the internal space is stabilized</a:t>
            </a:r>
            <a:endParaRPr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43" name="右矢印 42"/>
          <p:cNvSpPr/>
          <p:nvPr/>
        </p:nvSpPr>
        <p:spPr>
          <a:xfrm>
            <a:off x="4419972" y="5461882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07527" name="Object 7"/>
          <p:cNvGraphicFramePr>
            <a:graphicFrameLocks noChangeAspect="1"/>
          </p:cNvGraphicFramePr>
          <p:nvPr/>
        </p:nvGraphicFramePr>
        <p:xfrm>
          <a:off x="5950371" y="3023624"/>
          <a:ext cx="277813" cy="433387"/>
        </p:xfrm>
        <a:graphic>
          <a:graphicData uri="http://schemas.openxmlformats.org/presentationml/2006/ole">
            <p:oleObj spid="_x0000_s173061" name="数式" r:id="rId6" imgW="139680" imgH="215640" progId="Equation.3">
              <p:embed/>
            </p:oleObj>
          </a:graphicData>
        </a:graphic>
      </p:graphicFrame>
      <p:graphicFrame>
        <p:nvGraphicFramePr>
          <p:cNvPr id="107528" name="Object 8"/>
          <p:cNvGraphicFramePr>
            <a:graphicFrameLocks noChangeAspect="1"/>
          </p:cNvGraphicFramePr>
          <p:nvPr/>
        </p:nvGraphicFramePr>
        <p:xfrm>
          <a:off x="7753350" y="3125115"/>
          <a:ext cx="252413" cy="357187"/>
        </p:xfrm>
        <a:graphic>
          <a:graphicData uri="http://schemas.openxmlformats.org/presentationml/2006/ole">
            <p:oleObj spid="_x0000_s173062" name="数式" r:id="rId7" imgW="126720" imgH="177480" progId="Equation.3">
              <p:embed/>
            </p:oleObj>
          </a:graphicData>
        </a:graphic>
      </p:graphicFrame>
      <p:graphicFrame>
        <p:nvGraphicFramePr>
          <p:cNvPr id="107529" name="Object 9"/>
          <p:cNvGraphicFramePr>
            <a:graphicFrameLocks noChangeAspect="1"/>
          </p:cNvGraphicFramePr>
          <p:nvPr/>
        </p:nvGraphicFramePr>
        <p:xfrm>
          <a:off x="6983413" y="3566767"/>
          <a:ext cx="327025" cy="460375"/>
        </p:xfrm>
        <a:graphic>
          <a:graphicData uri="http://schemas.openxmlformats.org/presentationml/2006/ole">
            <p:oleObj spid="_x0000_s173063" name="数式" r:id="rId8" imgW="164880" imgH="228600" progId="Equation.3">
              <p:embed/>
            </p:oleObj>
          </a:graphicData>
        </a:graphic>
      </p:graphicFrame>
      <p:graphicFrame>
        <p:nvGraphicFramePr>
          <p:cNvPr id="107530" name="Object 10"/>
          <p:cNvGraphicFramePr>
            <a:graphicFrameLocks noChangeAspect="1"/>
          </p:cNvGraphicFramePr>
          <p:nvPr/>
        </p:nvGraphicFramePr>
        <p:xfrm>
          <a:off x="7032625" y="2950817"/>
          <a:ext cx="301625" cy="434975"/>
        </p:xfrm>
        <a:graphic>
          <a:graphicData uri="http://schemas.openxmlformats.org/presentationml/2006/ole">
            <p:oleObj spid="_x0000_s173064" name="数式" r:id="rId9" imgW="152280" imgH="215640" progId="Equation.3">
              <p:embed/>
            </p:oleObj>
          </a:graphicData>
        </a:graphic>
      </p:graphicFrame>
      <p:sp>
        <p:nvSpPr>
          <p:cNvPr id="48" name="右矢印 47"/>
          <p:cNvSpPr/>
          <p:nvPr/>
        </p:nvSpPr>
        <p:spPr>
          <a:xfrm>
            <a:off x="7228284" y="5472410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07531" name="Object 48"/>
          <p:cNvGraphicFramePr>
            <a:graphicFrameLocks noChangeAspect="1"/>
          </p:cNvGraphicFramePr>
          <p:nvPr/>
        </p:nvGraphicFramePr>
        <p:xfrm>
          <a:off x="8164388" y="5370710"/>
          <a:ext cx="800100" cy="444500"/>
        </p:xfrm>
        <a:graphic>
          <a:graphicData uri="http://schemas.openxmlformats.org/presentationml/2006/ole">
            <p:oleObj spid="_x0000_s173065" name="数式" r:id="rId10" imgW="317160" imgH="177480" progId="Equation.3">
              <p:embed/>
            </p:oleObj>
          </a:graphicData>
        </a:graphic>
      </p:graphicFrame>
      <p:sp>
        <p:nvSpPr>
          <p:cNvPr id="50" name="正方形/長方形 49"/>
          <p:cNvSpPr/>
          <p:nvPr/>
        </p:nvSpPr>
        <p:spPr>
          <a:xfrm>
            <a:off x="251520" y="4767535"/>
            <a:ext cx="4548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Matter on right </a:t>
            </a:r>
            <a:r>
              <a:rPr lang="en-US" altLang="ja-JP" sz="2400" dirty="0" err="1" smtClean="0"/>
              <a:t>brane</a:t>
            </a:r>
            <a:r>
              <a:rPr lang="en-US" altLang="ja-JP" sz="2400" dirty="0" smtClean="0"/>
              <a:t> couples to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ja-JP" sz="2400" dirty="0" smtClean="0"/>
              <a:t>.</a:t>
            </a:r>
            <a:endParaRPr lang="ja-JP" altLang="en-US" sz="2400" dirty="0"/>
          </a:p>
        </p:txBody>
      </p:sp>
      <p:sp>
        <p:nvSpPr>
          <p:cNvPr id="40" name="正方形/長方形 39"/>
          <p:cNvSpPr/>
          <p:nvPr/>
        </p:nvSpPr>
        <p:spPr>
          <a:xfrm>
            <a:off x="419821" y="6021288"/>
            <a:ext cx="7726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However, pinched throat configuration looks quite unstable…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133600" cy="365125"/>
          </a:xfrm>
          <a:noFill/>
        </p:spPr>
        <p:txBody>
          <a:bodyPr/>
          <a:lstStyle/>
          <a:p>
            <a:fld id="{3F261407-AE46-4E52-9F86-E42FBD380B9D}" type="slidenum">
              <a:rPr lang="ja-JP" altLang="en-US" smtClean="0">
                <a:ea typeface="ＭＳ Ｐゴシック" charset="-128"/>
              </a:rPr>
              <a:pPr/>
              <a:t>19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717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235917"/>
            <a:ext cx="8229600" cy="70609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Induced gravity on the </a:t>
            </a:r>
            <a:r>
              <a:rPr lang="en-US" altLang="ja-JP" dirty="0" err="1" smtClean="0"/>
              <a:t>brane</a:t>
            </a:r>
            <a:endParaRPr lang="en-US" altLang="ja-JP" dirty="0" smtClean="0"/>
          </a:p>
        </p:txBody>
      </p:sp>
      <p:sp>
        <p:nvSpPr>
          <p:cNvPr id="717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787900" y="2008733"/>
            <a:ext cx="4356100" cy="201612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ja-JP" sz="280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Induced gravity terms play the role of potential well. </a:t>
            </a:r>
            <a:endParaRPr lang="en-US" altLang="ja-JP" sz="2800" i="1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altLang="ja-JP" sz="2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Lowest KK graviton mass</a:t>
            </a:r>
            <a:r>
              <a:rPr lang="en-US" altLang="ja-JP" sz="28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altLang="ja-JP" sz="2800" i="1" baseline="-250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ja-JP" sz="2800" dirty="0" smtClean="0">
                <a:solidFill>
                  <a:srgbClr val="FF0000"/>
                </a:solidFill>
              </a:rPr>
              <a:t>KK graviton mass </a:t>
            </a:r>
          </a:p>
        </p:txBody>
      </p:sp>
      <p:sp>
        <p:nvSpPr>
          <p:cNvPr id="7179" name="Rectangle 2"/>
          <p:cNvSpPr>
            <a:spLocks noChangeArrowheads="1"/>
          </p:cNvSpPr>
          <p:nvPr/>
        </p:nvSpPr>
        <p:spPr bwMode="auto">
          <a:xfrm>
            <a:off x="1824038" y="3214067"/>
            <a:ext cx="2622550" cy="268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/>
          </a:p>
        </p:txBody>
      </p:sp>
      <p:sp>
        <p:nvSpPr>
          <p:cNvPr id="7180" name="Line 5"/>
          <p:cNvSpPr>
            <a:spLocks noChangeShapeType="1"/>
          </p:cNvSpPr>
          <p:nvPr/>
        </p:nvSpPr>
        <p:spPr bwMode="auto">
          <a:xfrm>
            <a:off x="1824038" y="3214067"/>
            <a:ext cx="0" cy="26812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7181" name="AutoShape 6"/>
          <p:cNvSpPr>
            <a:spLocks noChangeArrowheads="1"/>
          </p:cNvSpPr>
          <p:nvPr/>
        </p:nvSpPr>
        <p:spPr bwMode="auto">
          <a:xfrm>
            <a:off x="1733550" y="3961780"/>
            <a:ext cx="155575" cy="425450"/>
          </a:xfrm>
          <a:prstGeom prst="upArrow">
            <a:avLst>
              <a:gd name="adj1" fmla="val 50000"/>
              <a:gd name="adj2" fmla="val 68367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1824038" y="3558555"/>
          <a:ext cx="458787" cy="465137"/>
        </p:xfrm>
        <a:graphic>
          <a:graphicData uri="http://schemas.openxmlformats.org/presentationml/2006/ole">
            <p:oleObj spid="_x0000_s224258" name="数式" r:id="rId3" imgW="190440" imgH="203040" progId="Equation.3">
              <p:embed/>
            </p:oleObj>
          </a:graphicData>
        </a:graphic>
      </p:graphicFrame>
      <p:sp>
        <p:nvSpPr>
          <p:cNvPr id="7182" name="Text Box 8"/>
          <p:cNvSpPr txBox="1">
            <a:spLocks noChangeArrowheads="1"/>
          </p:cNvSpPr>
          <p:nvPr/>
        </p:nvSpPr>
        <p:spPr bwMode="auto">
          <a:xfrm>
            <a:off x="1690688" y="4833317"/>
            <a:ext cx="458787" cy="7667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ja-JP" sz="1800" b="1" dirty="0" err="1"/>
              <a:t>Brane</a:t>
            </a:r>
            <a:endParaRPr lang="en-US" altLang="ja-JP" sz="1800" b="1" dirty="0"/>
          </a:p>
        </p:txBody>
      </p:sp>
      <p:sp>
        <p:nvSpPr>
          <p:cNvPr id="7183" name="AutoShape 9"/>
          <p:cNvSpPr>
            <a:spLocks noChangeArrowheads="1"/>
          </p:cNvSpPr>
          <p:nvPr/>
        </p:nvSpPr>
        <p:spPr bwMode="auto">
          <a:xfrm>
            <a:off x="250825" y="3587130"/>
            <a:ext cx="1246188" cy="1497012"/>
          </a:xfrm>
          <a:prstGeom prst="wedgeEllipseCallout">
            <a:avLst>
              <a:gd name="adj1" fmla="val 75986"/>
              <a:gd name="adj2" fmla="val 14898"/>
            </a:avLst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en-US" sz="1800" b="1"/>
          </a:p>
        </p:txBody>
      </p:sp>
      <p:sp>
        <p:nvSpPr>
          <p:cNvPr id="7184" name="Oval 10"/>
          <p:cNvSpPr>
            <a:spLocks noChangeArrowheads="1"/>
          </p:cNvSpPr>
          <p:nvPr/>
        </p:nvSpPr>
        <p:spPr bwMode="auto">
          <a:xfrm>
            <a:off x="709613" y="3899867"/>
            <a:ext cx="261937" cy="249238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7185" name="Line 11"/>
          <p:cNvSpPr>
            <a:spLocks noChangeShapeType="1"/>
          </p:cNvSpPr>
          <p:nvPr/>
        </p:nvSpPr>
        <p:spPr bwMode="auto">
          <a:xfrm flipH="1">
            <a:off x="828675" y="4149105"/>
            <a:ext cx="12700" cy="4302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7186" name="Line 12"/>
          <p:cNvSpPr>
            <a:spLocks noChangeShapeType="1"/>
          </p:cNvSpPr>
          <p:nvPr/>
        </p:nvSpPr>
        <p:spPr bwMode="auto">
          <a:xfrm flipH="1">
            <a:off x="577850" y="4579317"/>
            <a:ext cx="250825" cy="255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7187" name="Line 13"/>
          <p:cNvSpPr>
            <a:spLocks noChangeShapeType="1"/>
          </p:cNvSpPr>
          <p:nvPr/>
        </p:nvSpPr>
        <p:spPr bwMode="auto">
          <a:xfrm>
            <a:off x="828675" y="4579317"/>
            <a:ext cx="274638" cy="255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7188" name="Line 14"/>
          <p:cNvSpPr>
            <a:spLocks noChangeShapeType="1"/>
          </p:cNvSpPr>
          <p:nvPr/>
        </p:nvSpPr>
        <p:spPr bwMode="auto">
          <a:xfrm>
            <a:off x="577850" y="4342780"/>
            <a:ext cx="474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7189" name="Text Box 15"/>
          <p:cNvSpPr txBox="1">
            <a:spLocks noChangeArrowheads="1"/>
          </p:cNvSpPr>
          <p:nvPr/>
        </p:nvSpPr>
        <p:spPr bwMode="auto">
          <a:xfrm>
            <a:off x="958850" y="3777630"/>
            <a:ext cx="4445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/>
              <a:t>??</a:t>
            </a:r>
          </a:p>
        </p:txBody>
      </p:sp>
      <p:sp>
        <p:nvSpPr>
          <p:cNvPr id="7190" name="Line 16"/>
          <p:cNvSpPr>
            <a:spLocks noChangeShapeType="1"/>
          </p:cNvSpPr>
          <p:nvPr/>
        </p:nvSpPr>
        <p:spPr bwMode="auto">
          <a:xfrm flipV="1">
            <a:off x="1835696" y="4601021"/>
            <a:ext cx="2592288" cy="0"/>
          </a:xfrm>
          <a:prstGeom prst="line">
            <a:avLst/>
          </a:prstGeom>
          <a:noFill/>
          <a:ln w="38100">
            <a:solidFill>
              <a:srgbClr val="940094"/>
            </a:solidFill>
            <a:round/>
            <a:headEnd type="triangle"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7191" name="Text Box 17"/>
          <p:cNvSpPr txBox="1">
            <a:spLocks noChangeArrowheads="1"/>
          </p:cNvSpPr>
          <p:nvPr/>
        </p:nvSpPr>
        <p:spPr bwMode="auto">
          <a:xfrm>
            <a:off x="2987824" y="4096965"/>
            <a:ext cx="65274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i="1" dirty="0" smtClean="0">
                <a:latin typeface="Symbol" pitchFamily="18" charset="2"/>
              </a:rPr>
              <a:t>D </a:t>
            </a:r>
            <a:r>
              <a:rPr lang="en-US" altLang="ja-JP" sz="2800" i="1" dirty="0" smtClean="0">
                <a:latin typeface="Times New Roman" pitchFamily="18" charset="0"/>
              </a:rPr>
              <a:t>y</a:t>
            </a:r>
            <a:endParaRPr lang="ja-JP" altLang="en-US" sz="2800" i="1" dirty="0">
              <a:latin typeface="Times New Roman" pitchFamily="18" charset="0"/>
            </a:endParaRPr>
          </a:p>
        </p:txBody>
      </p:sp>
      <p:sp>
        <p:nvSpPr>
          <p:cNvPr id="7192" name="Text Box 18"/>
          <p:cNvSpPr txBox="1">
            <a:spLocks noChangeArrowheads="1"/>
          </p:cNvSpPr>
          <p:nvPr/>
        </p:nvSpPr>
        <p:spPr bwMode="auto">
          <a:xfrm>
            <a:off x="2483768" y="4895230"/>
            <a:ext cx="1606550" cy="8302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2400" dirty="0" err="1">
                <a:solidFill>
                  <a:srgbClr val="009900"/>
                </a:solidFill>
                <a:latin typeface="Arial" charset="0"/>
                <a:cs typeface="Arial" charset="0"/>
              </a:rPr>
              <a:t>Minkowski</a:t>
            </a:r>
            <a:endParaRPr lang="en-US" altLang="ja-JP" sz="2400" dirty="0">
              <a:solidFill>
                <a:srgbClr val="009900"/>
              </a:solidFill>
              <a:latin typeface="Arial" charset="0"/>
              <a:cs typeface="Arial" charset="0"/>
            </a:endParaRPr>
          </a:p>
          <a:p>
            <a:pPr algn="ctr"/>
            <a:r>
              <a:rPr lang="en-US" altLang="ja-JP" sz="2400" dirty="0">
                <a:solidFill>
                  <a:srgbClr val="009900"/>
                </a:solidFill>
                <a:latin typeface="Arial" charset="0"/>
                <a:cs typeface="Arial" charset="0"/>
              </a:rPr>
              <a:t>Bulk</a:t>
            </a:r>
          </a:p>
        </p:txBody>
      </p:sp>
      <p:graphicFrame>
        <p:nvGraphicFramePr>
          <p:cNvPr id="7173" name="Object 24"/>
          <p:cNvGraphicFramePr>
            <a:graphicFrameLocks noChangeAspect="1"/>
          </p:cNvGraphicFramePr>
          <p:nvPr/>
        </p:nvGraphicFramePr>
        <p:xfrm>
          <a:off x="911101" y="1385267"/>
          <a:ext cx="5245100" cy="550863"/>
        </p:xfrm>
        <a:graphic>
          <a:graphicData uri="http://schemas.openxmlformats.org/presentationml/2006/ole">
            <p:oleObj spid="_x0000_s224261" name="数式" r:id="rId4" imgW="2895480" imgH="304560" progId="Equation.3">
              <p:embed/>
            </p:oleObj>
          </a:graphicData>
        </a:graphic>
      </p:graphicFrame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1331789" y="1918667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graphicFrame>
        <p:nvGraphicFramePr>
          <p:cNvPr id="7174" name="Object 27"/>
          <p:cNvGraphicFramePr>
            <a:graphicFrameLocks noChangeAspect="1"/>
          </p:cNvGraphicFramePr>
          <p:nvPr/>
        </p:nvGraphicFramePr>
        <p:xfrm>
          <a:off x="1536576" y="2069480"/>
          <a:ext cx="1955800" cy="522287"/>
        </p:xfrm>
        <a:graphic>
          <a:graphicData uri="http://schemas.openxmlformats.org/presentationml/2006/ole">
            <p:oleObj spid="_x0000_s224262" name="数式" r:id="rId5" imgW="901440" imgH="241200" progId="Equation.3">
              <p:embed/>
            </p:oleObj>
          </a:graphicData>
        </a:graphic>
      </p:graphicFrame>
      <p:sp>
        <p:nvSpPr>
          <p:cNvPr id="7194" name="Rectangle 28"/>
          <p:cNvSpPr>
            <a:spLocks noChangeArrowheads="1"/>
          </p:cNvSpPr>
          <p:nvPr/>
        </p:nvSpPr>
        <p:spPr bwMode="auto">
          <a:xfrm>
            <a:off x="3419351" y="848692"/>
            <a:ext cx="5345113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>
                <a:solidFill>
                  <a:srgbClr val="008000"/>
                </a:solidFill>
              </a:rPr>
              <a:t>Dvali-Gabadadze-Porrati</a:t>
            </a:r>
            <a:r>
              <a:rPr lang="en-US" altLang="ja-JP" sz="2400" dirty="0">
                <a:solidFill>
                  <a:srgbClr val="008000"/>
                </a:solidFill>
              </a:rPr>
              <a:t> model (2000)</a:t>
            </a:r>
            <a:endParaRPr lang="ja-JP" altLang="en-US" sz="2400" dirty="0">
              <a:solidFill>
                <a:srgbClr val="008000"/>
              </a:solidFill>
            </a:endParaRPr>
          </a:p>
        </p:txBody>
      </p:sp>
      <p:sp>
        <p:nvSpPr>
          <p:cNvPr id="7197" name="Rectangle 32"/>
          <p:cNvSpPr>
            <a:spLocks noChangeArrowheads="1"/>
          </p:cNvSpPr>
          <p:nvPr/>
        </p:nvSpPr>
        <p:spPr bwMode="auto">
          <a:xfrm>
            <a:off x="1523876" y="2560017"/>
            <a:ext cx="27876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000099"/>
                </a:solidFill>
              </a:rPr>
              <a:t>Critical length scale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4434905" y="3175375"/>
            <a:ext cx="0" cy="26812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4344417" y="3923088"/>
            <a:ext cx="155575" cy="425450"/>
          </a:xfrm>
          <a:prstGeom prst="upArrow">
            <a:avLst>
              <a:gd name="adj1" fmla="val 50000"/>
              <a:gd name="adj2" fmla="val 68367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4329237" y="4817045"/>
            <a:ext cx="458787" cy="7667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ja-JP" sz="1800" b="1" dirty="0" err="1"/>
              <a:t>Brane</a:t>
            </a:r>
            <a:endParaRPr lang="en-US" altLang="ja-JP" sz="1800" b="1" dirty="0"/>
          </a:p>
        </p:txBody>
      </p:sp>
      <p:graphicFrame>
        <p:nvGraphicFramePr>
          <p:cNvPr id="224264" name="Object 27"/>
          <p:cNvGraphicFramePr>
            <a:graphicFrameLocks noChangeAspect="1"/>
          </p:cNvGraphicFramePr>
          <p:nvPr/>
        </p:nvGraphicFramePr>
        <p:xfrm>
          <a:off x="6156176" y="3808933"/>
          <a:ext cx="1735138" cy="577850"/>
        </p:xfrm>
        <a:graphic>
          <a:graphicData uri="http://schemas.openxmlformats.org/presentationml/2006/ole">
            <p:oleObj spid="_x0000_s224264" name="数式" r:id="rId6" imgW="799920" imgH="266400" progId="Equation.3">
              <p:embed/>
            </p:oleObj>
          </a:graphicData>
        </a:graphic>
      </p:graphicFrame>
      <p:graphicFrame>
        <p:nvGraphicFramePr>
          <p:cNvPr id="224265" name="Object 27"/>
          <p:cNvGraphicFramePr>
            <a:graphicFrameLocks noChangeAspect="1"/>
          </p:cNvGraphicFramePr>
          <p:nvPr/>
        </p:nvGraphicFramePr>
        <p:xfrm>
          <a:off x="6318250" y="4796805"/>
          <a:ext cx="1266825" cy="468312"/>
        </p:xfrm>
        <a:graphic>
          <a:graphicData uri="http://schemas.openxmlformats.org/presentationml/2006/ole">
            <p:oleObj spid="_x0000_s224265" name="数式" r:id="rId7" imgW="583920" imgH="215640" progId="Equation.3">
              <p:embed/>
            </p:oleObj>
          </a:graphicData>
        </a:graphic>
      </p:graphicFrame>
      <p:sp>
        <p:nvSpPr>
          <p:cNvPr id="35" name="右矢印 34"/>
          <p:cNvSpPr/>
          <p:nvPr/>
        </p:nvSpPr>
        <p:spPr>
          <a:xfrm>
            <a:off x="5220072" y="5373216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24266" name="Object 27"/>
          <p:cNvGraphicFramePr>
            <a:graphicFrameLocks noChangeAspect="1"/>
          </p:cNvGraphicFramePr>
          <p:nvPr/>
        </p:nvGraphicFramePr>
        <p:xfrm>
          <a:off x="5934993" y="5301208"/>
          <a:ext cx="1157287" cy="496888"/>
        </p:xfrm>
        <a:graphic>
          <a:graphicData uri="http://schemas.openxmlformats.org/presentationml/2006/ole">
            <p:oleObj spid="_x0000_s224266" name="数式" r:id="rId8" imgW="533160" imgH="228600" progId="Equation.3">
              <p:embed/>
            </p:oleObj>
          </a:graphicData>
        </a:graphic>
      </p:graphicFrame>
      <p:sp>
        <p:nvSpPr>
          <p:cNvPr id="38" name="Rectangle 4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5652120" y="5257666"/>
            <a:ext cx="3312368" cy="2016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ja-JP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       is required to  reproduce bi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gravity.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7CE4A3-939F-44D5-9C04-7101C2E538A5}" type="slidenum">
              <a:rPr lang="ja-JP" altLang="en-US" smtClean="0"/>
              <a:pPr>
                <a:defRPr/>
              </a:pPr>
              <a:t>2</a:t>
            </a:fld>
            <a:endParaRPr lang="en-US" altLang="ja-JP" smtClean="0"/>
          </a:p>
        </p:txBody>
      </p:sp>
      <p:pic>
        <p:nvPicPr>
          <p:cNvPr id="158723" name="Picture 2" descr="LISAmain_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19200"/>
            <a:ext cx="3303588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8724" name="Picture 3" descr="Hanford_aerial01"/>
          <p:cNvPicPr>
            <a:picLocks noChangeAspect="1" noChangeArrowheads="1"/>
          </p:cNvPicPr>
          <p:nvPr/>
        </p:nvPicPr>
        <p:blipFill>
          <a:blip r:embed="rId3" cstate="print"/>
          <a:srcRect b="25513"/>
          <a:stretch>
            <a:fillRect/>
          </a:stretch>
        </p:blipFill>
        <p:spPr bwMode="auto">
          <a:xfrm>
            <a:off x="4038600" y="3557588"/>
            <a:ext cx="5105400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725" name="Text Box 5"/>
          <p:cNvSpPr txBox="1">
            <a:spLocks noChangeArrowheads="1"/>
          </p:cNvSpPr>
          <p:nvPr/>
        </p:nvSpPr>
        <p:spPr bwMode="auto">
          <a:xfrm>
            <a:off x="228600" y="304800"/>
            <a:ext cx="3059113" cy="106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3200" dirty="0">
                <a:solidFill>
                  <a:srgbClr val="FF0000"/>
                </a:solidFill>
              </a:rPr>
              <a:t>Gravitation wave detectors</a:t>
            </a:r>
          </a:p>
        </p:txBody>
      </p:sp>
      <p:sp>
        <p:nvSpPr>
          <p:cNvPr id="158726" name="Text Box 6"/>
          <p:cNvSpPr txBox="1">
            <a:spLocks noChangeArrowheads="1"/>
          </p:cNvSpPr>
          <p:nvPr/>
        </p:nvSpPr>
        <p:spPr bwMode="auto">
          <a:xfrm>
            <a:off x="914400" y="5565775"/>
            <a:ext cx="277672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 dirty="0" err="1" smtClean="0">
                <a:solidFill>
                  <a:schemeClr val="accent2"/>
                </a:solidFill>
              </a:rPr>
              <a:t>eLISA</a:t>
            </a:r>
            <a:r>
              <a:rPr lang="en-US" altLang="ja-JP" sz="3200" dirty="0" smtClean="0">
                <a:solidFill>
                  <a:schemeClr val="accent2"/>
                </a:solidFill>
              </a:rPr>
              <a:t>(NGO</a:t>
            </a:r>
            <a:r>
              <a:rPr lang="en-US" altLang="ja-JP" sz="3200" dirty="0">
                <a:solidFill>
                  <a:schemeClr val="accent2"/>
                </a:solidFill>
              </a:rPr>
              <a:t>)</a:t>
            </a:r>
          </a:p>
          <a:p>
            <a:r>
              <a:rPr lang="en-US" altLang="ja-JP" sz="3200" dirty="0">
                <a:solidFill>
                  <a:schemeClr val="accent2"/>
                </a:solidFill>
              </a:rPr>
              <a:t>⇒DECIGO/BBO</a:t>
            </a:r>
          </a:p>
        </p:txBody>
      </p:sp>
      <p:sp>
        <p:nvSpPr>
          <p:cNvPr id="158727" name="Text Box 8"/>
          <p:cNvSpPr txBox="1">
            <a:spLocks noChangeArrowheads="1"/>
          </p:cNvSpPr>
          <p:nvPr/>
        </p:nvSpPr>
        <p:spPr bwMode="auto">
          <a:xfrm>
            <a:off x="5410200" y="6175375"/>
            <a:ext cx="3181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>
                <a:solidFill>
                  <a:srgbClr val="660033"/>
                </a:solidFill>
              </a:rPr>
              <a:t>LIGO⇒adv LIGO</a:t>
            </a:r>
          </a:p>
        </p:txBody>
      </p:sp>
      <p:pic>
        <p:nvPicPr>
          <p:cNvPr id="158728" name="図 8" descr="LCGT3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70263" y="0"/>
            <a:ext cx="494665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729" name="Text Box 7"/>
          <p:cNvSpPr txBox="1">
            <a:spLocks noChangeArrowheads="1"/>
          </p:cNvSpPr>
          <p:nvPr/>
        </p:nvSpPr>
        <p:spPr bwMode="auto">
          <a:xfrm>
            <a:off x="4670425" y="922338"/>
            <a:ext cx="26757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schemeClr val="bg1"/>
                </a:solidFill>
              </a:rPr>
              <a:t>TAMA300,CLIO</a:t>
            </a:r>
            <a:endParaRPr lang="en-US" altLang="ja-JP" sz="3200" dirty="0">
              <a:solidFill>
                <a:schemeClr val="bg1"/>
              </a:solidFill>
            </a:endParaRPr>
          </a:p>
          <a:p>
            <a:r>
              <a:rPr lang="ja-JP" altLang="en-US" sz="3200" dirty="0">
                <a:solidFill>
                  <a:schemeClr val="bg1"/>
                </a:solidFill>
              </a:rPr>
              <a:t>　</a:t>
            </a:r>
            <a:r>
              <a:rPr lang="ja-JP" altLang="en-US" sz="3200" dirty="0" smtClean="0">
                <a:solidFill>
                  <a:schemeClr val="bg1"/>
                </a:solidFill>
              </a:rPr>
              <a:t>⇒</a:t>
            </a:r>
            <a:r>
              <a:rPr lang="en-US" altLang="ja-JP" sz="3200" dirty="0" smtClean="0">
                <a:solidFill>
                  <a:schemeClr val="bg1"/>
                </a:solidFill>
              </a:rPr>
              <a:t>KAGRA</a:t>
            </a:r>
            <a:endParaRPr lang="en-US" altLang="ja-JP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323528" y="548779"/>
            <a:ext cx="8604448" cy="20161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To construct a viable model, the </a:t>
            </a:r>
            <a:r>
              <a:rPr kumimoji="1" lang="en-US" altLang="ja-JP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radion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(=</a:t>
            </a:r>
            <a:r>
              <a:rPr kumimoji="1" lang="en-US" altLang="ja-JP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brane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separation) must be stabilized. 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rgbClr val="940094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800" dirty="0" err="1" smtClean="0">
                <a:solidFill>
                  <a:srgbClr val="940094"/>
                </a:solidFill>
                <a:latin typeface="Arial" charset="0"/>
                <a:cs typeface="Arial" charset="0"/>
              </a:rPr>
              <a:t>Radions</a:t>
            </a:r>
            <a:r>
              <a:rPr lang="en-US" altLang="ja-JP" sz="2800" dirty="0" smtClean="0">
                <a:solidFill>
                  <a:srgbClr val="940094"/>
                </a:solidFill>
                <a:latin typeface="Arial" charset="0"/>
                <a:cs typeface="Arial" charset="0"/>
              </a:rPr>
              <a:t> can be made as heavy as KK gravitons.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However, the stabilization energy scale cannot be made large. </a:t>
            </a:r>
            <a:endParaRPr kumimoji="1" lang="en-US" altLang="ja-JP" sz="2800" b="0" i="1" u="none" strike="noStrike" kern="1200" cap="none" spc="0" normalizeH="0" baseline="-2500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644008" y="116632"/>
            <a:ext cx="44819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rgbClr val="009900"/>
                </a:solidFill>
              </a:rPr>
              <a:t>(JCAP 1406 (2014) 004 Yamashita and TT)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11560" y="2905780"/>
            <a:ext cx="7592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ja-JP" sz="2800" dirty="0" smtClean="0">
                <a:solidFill>
                  <a:schemeClr val="accent6">
                    <a:lumMod val="50000"/>
                  </a:schemeClr>
                </a:solidFill>
              </a:rPr>
              <a:t>We know that self-accelerating branch has a ghost.</a:t>
            </a:r>
          </a:p>
        </p:txBody>
      </p:sp>
      <p:graphicFrame>
        <p:nvGraphicFramePr>
          <p:cNvPr id="225282" name="Object 27"/>
          <p:cNvGraphicFramePr>
            <a:graphicFrameLocks noChangeAspect="1"/>
          </p:cNvGraphicFramePr>
          <p:nvPr/>
        </p:nvGraphicFramePr>
        <p:xfrm>
          <a:off x="4716016" y="3861048"/>
          <a:ext cx="2312987" cy="549275"/>
        </p:xfrm>
        <a:graphic>
          <a:graphicData uri="http://schemas.openxmlformats.org/presentationml/2006/ole">
            <p:oleObj spid="_x0000_s225282" name="数式" r:id="rId3" imgW="1066680" imgH="253800" progId="Equation.3">
              <p:embed/>
            </p:oleObj>
          </a:graphicData>
        </a:graphic>
      </p:graphicFrame>
      <p:grpSp>
        <p:nvGrpSpPr>
          <p:cNvPr id="6" name="グループ化 5"/>
          <p:cNvGrpSpPr/>
          <p:nvPr/>
        </p:nvGrpSpPr>
        <p:grpSpPr>
          <a:xfrm>
            <a:off x="755576" y="3501009"/>
            <a:ext cx="3168352" cy="2880319"/>
            <a:chOff x="1115616" y="1628801"/>
            <a:chExt cx="5040560" cy="4176464"/>
          </a:xfrm>
        </p:grpSpPr>
        <p:sp>
          <p:nvSpPr>
            <p:cNvPr id="7" name="平行四辺形 6"/>
            <p:cNvSpPr/>
            <p:nvPr/>
          </p:nvSpPr>
          <p:spPr>
            <a:xfrm rot="16200000" flipV="1">
              <a:off x="57327" y="2799176"/>
              <a:ext cx="3776344" cy="1659766"/>
            </a:xfrm>
            <a:prstGeom prst="parallelogram">
              <a:avLst>
                <a:gd name="adj" fmla="val 43664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平行四辺形 7"/>
            <p:cNvSpPr/>
            <p:nvPr/>
          </p:nvSpPr>
          <p:spPr>
            <a:xfrm rot="16200000" flipV="1">
              <a:off x="3058041" y="2707130"/>
              <a:ext cx="4176464" cy="2019806"/>
            </a:xfrm>
            <a:prstGeom prst="parallelogram">
              <a:avLst>
                <a:gd name="adj" fmla="val 43664"/>
              </a:avLst>
            </a:prstGeom>
            <a:solidFill>
              <a:srgbClr val="A6BFD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1475656" y="2492896"/>
              <a:ext cx="1080120" cy="208823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4572000" y="2564904"/>
              <a:ext cx="1080120" cy="2232248"/>
            </a:xfrm>
            <a:prstGeom prst="ellipse">
              <a:avLst/>
            </a:prstGeom>
            <a:solidFill>
              <a:srgbClr val="A6BFD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フリーフォーム 10"/>
            <p:cNvSpPr/>
            <p:nvPr/>
          </p:nvSpPr>
          <p:spPr>
            <a:xfrm flipV="1">
              <a:off x="2033752" y="2300082"/>
              <a:ext cx="2976842" cy="268424"/>
            </a:xfrm>
            <a:custGeom>
              <a:avLst/>
              <a:gdLst>
                <a:gd name="connsiteX0" fmla="*/ 0 w 2963917"/>
                <a:gd name="connsiteY0" fmla="*/ 0 h 851337"/>
                <a:gd name="connsiteX1" fmla="*/ 1371600 w 2963917"/>
                <a:gd name="connsiteY1" fmla="*/ 835572 h 851337"/>
                <a:gd name="connsiteX2" fmla="*/ 2963917 w 2963917"/>
                <a:gd name="connsiteY2" fmla="*/ 94593 h 851337"/>
                <a:gd name="connsiteX3" fmla="*/ 2963917 w 2963917"/>
                <a:gd name="connsiteY3" fmla="*/ 94593 h 851337"/>
                <a:gd name="connsiteX0" fmla="*/ 0 w 3231457"/>
                <a:gd name="connsiteY0" fmla="*/ 1453087 h 2304424"/>
                <a:gd name="connsiteX1" fmla="*/ 1371600 w 3231457"/>
                <a:gd name="connsiteY1" fmla="*/ 2288659 h 2304424"/>
                <a:gd name="connsiteX2" fmla="*/ 2963917 w 3231457"/>
                <a:gd name="connsiteY2" fmla="*/ 1547680 h 2304424"/>
                <a:gd name="connsiteX3" fmla="*/ 2976842 w 3231457"/>
                <a:gd name="connsiteY3" fmla="*/ 0 h 2304424"/>
                <a:gd name="connsiteX0" fmla="*/ 0 w 2976842"/>
                <a:gd name="connsiteY0" fmla="*/ 1453087 h 2530840"/>
                <a:gd name="connsiteX1" fmla="*/ 1371600 w 2976842"/>
                <a:gd name="connsiteY1" fmla="*/ 2288659 h 2530840"/>
                <a:gd name="connsiteX2" fmla="*/ 2976842 w 2976842"/>
                <a:gd name="connsiteY2" fmla="*/ 0 h 2530840"/>
                <a:gd name="connsiteX0" fmla="*/ 0 w 2976842"/>
                <a:gd name="connsiteY0" fmla="*/ 775937 h 1740835"/>
                <a:gd name="connsiteX1" fmla="*/ 1371600 w 2976842"/>
                <a:gd name="connsiteY1" fmla="*/ 1611509 h 1740835"/>
                <a:gd name="connsiteX2" fmla="*/ 2976842 w 2976842"/>
                <a:gd name="connsiteY2" fmla="*/ 0 h 1740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76842" h="1740835">
                  <a:moveTo>
                    <a:pt x="0" y="775937"/>
                  </a:moveTo>
                  <a:cubicBezTo>
                    <a:pt x="438807" y="1185840"/>
                    <a:pt x="875460" y="1740832"/>
                    <a:pt x="1371600" y="1611509"/>
                  </a:cubicBezTo>
                  <a:cubicBezTo>
                    <a:pt x="1867740" y="1482186"/>
                    <a:pt x="2642417" y="476804"/>
                    <a:pt x="2976842" y="0"/>
                  </a:cubicBezTo>
                </a:path>
              </a:pathLst>
            </a:cu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フリーフォーム 11"/>
            <p:cNvSpPr/>
            <p:nvPr/>
          </p:nvSpPr>
          <p:spPr>
            <a:xfrm rot="270044">
              <a:off x="1982164" y="4691666"/>
              <a:ext cx="2963918" cy="231852"/>
            </a:xfrm>
            <a:custGeom>
              <a:avLst/>
              <a:gdLst>
                <a:gd name="connsiteX0" fmla="*/ 0 w 2963917"/>
                <a:gd name="connsiteY0" fmla="*/ 0 h 851337"/>
                <a:gd name="connsiteX1" fmla="*/ 1371600 w 2963917"/>
                <a:gd name="connsiteY1" fmla="*/ 835572 h 851337"/>
                <a:gd name="connsiteX2" fmla="*/ 2963917 w 2963917"/>
                <a:gd name="connsiteY2" fmla="*/ 94593 h 851337"/>
                <a:gd name="connsiteX3" fmla="*/ 2963917 w 2963917"/>
                <a:gd name="connsiteY3" fmla="*/ 94593 h 851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3917" h="851337">
                  <a:moveTo>
                    <a:pt x="0" y="0"/>
                  </a:moveTo>
                  <a:cubicBezTo>
                    <a:pt x="438807" y="409903"/>
                    <a:pt x="877614" y="819807"/>
                    <a:pt x="1371600" y="835572"/>
                  </a:cubicBezTo>
                  <a:cubicBezTo>
                    <a:pt x="1865586" y="851337"/>
                    <a:pt x="2963917" y="94593"/>
                    <a:pt x="2963917" y="94593"/>
                  </a:cubicBezTo>
                  <a:lnTo>
                    <a:pt x="2963917" y="94593"/>
                  </a:lnTo>
                </a:path>
              </a:pathLst>
            </a:cu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4139952" y="3501008"/>
            <a:ext cx="3380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990033"/>
                </a:solidFill>
              </a:rPr>
              <a:t>Normal branch condition:</a:t>
            </a:r>
            <a:endParaRPr lang="ja-JP" altLang="en-US" sz="2400" dirty="0">
              <a:solidFill>
                <a:srgbClr val="990033"/>
              </a:solidFill>
            </a:endParaRPr>
          </a:p>
        </p:txBody>
      </p:sp>
      <p:graphicFrame>
        <p:nvGraphicFramePr>
          <p:cNvPr id="225283" name="Object 27"/>
          <p:cNvGraphicFramePr>
            <a:graphicFrameLocks noChangeAspect="1"/>
          </p:cNvGraphicFramePr>
          <p:nvPr/>
        </p:nvGraphicFramePr>
        <p:xfrm>
          <a:off x="4716016" y="4653136"/>
          <a:ext cx="2614612" cy="549275"/>
        </p:xfrm>
        <a:graphic>
          <a:graphicData uri="http://schemas.openxmlformats.org/presentationml/2006/ole">
            <p:oleObj spid="_x0000_s225283" name="数式" r:id="rId4" imgW="1206360" imgH="253800" progId="Equation.3">
              <p:embed/>
            </p:oleObj>
          </a:graphicData>
        </a:graphic>
      </p:graphicFrame>
      <p:sp>
        <p:nvSpPr>
          <p:cNvPr id="15" name="右矢印 14"/>
          <p:cNvSpPr/>
          <p:nvPr/>
        </p:nvSpPr>
        <p:spPr>
          <a:xfrm>
            <a:off x="1331640" y="4725144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 flipH="1">
            <a:off x="3059832" y="4877544"/>
            <a:ext cx="207640" cy="135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25284" name="Object 27"/>
          <p:cNvGraphicFramePr>
            <a:graphicFrameLocks noChangeAspect="1"/>
          </p:cNvGraphicFramePr>
          <p:nvPr/>
        </p:nvGraphicFramePr>
        <p:xfrm>
          <a:off x="1230604" y="4336076"/>
          <a:ext cx="412750" cy="439737"/>
        </p:xfrm>
        <a:graphic>
          <a:graphicData uri="http://schemas.openxmlformats.org/presentationml/2006/ole">
            <p:oleObj spid="_x0000_s225284" name="数式" r:id="rId5" imgW="190440" imgH="203040" progId="Equation.3">
              <p:embed/>
            </p:oleObj>
          </a:graphicData>
        </a:graphic>
      </p:graphicFrame>
      <p:graphicFrame>
        <p:nvGraphicFramePr>
          <p:cNvPr id="225285" name="Object 27"/>
          <p:cNvGraphicFramePr>
            <a:graphicFrameLocks noChangeAspect="1"/>
          </p:cNvGraphicFramePr>
          <p:nvPr/>
        </p:nvGraphicFramePr>
        <p:xfrm>
          <a:off x="3007122" y="4437112"/>
          <a:ext cx="412750" cy="439737"/>
        </p:xfrm>
        <a:graphic>
          <a:graphicData uri="http://schemas.openxmlformats.org/presentationml/2006/ole">
            <p:oleObj spid="_x0000_s225285" name="数式" r:id="rId6" imgW="190440" imgH="203040" progId="Equation.3">
              <p:embed/>
            </p:oleObj>
          </a:graphicData>
        </a:graphic>
      </p:graphicFrame>
      <p:graphicFrame>
        <p:nvGraphicFramePr>
          <p:cNvPr id="225286" name="Object 27"/>
          <p:cNvGraphicFramePr>
            <a:graphicFrameLocks noChangeAspect="1"/>
          </p:cNvGraphicFramePr>
          <p:nvPr/>
        </p:nvGraphicFramePr>
        <p:xfrm>
          <a:off x="4644008" y="5327997"/>
          <a:ext cx="769938" cy="549275"/>
        </p:xfrm>
        <a:graphic>
          <a:graphicData uri="http://schemas.openxmlformats.org/presentationml/2006/ole">
            <p:oleObj spid="_x0000_s225286" name="数式" r:id="rId7" imgW="355320" imgH="253800" progId="Equation.3">
              <p:embed/>
            </p:oleObj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5292080" y="5406315"/>
            <a:ext cx="3456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ja-JP" sz="2400" dirty="0" smtClean="0"/>
              <a:t> cannot be made larger</a:t>
            </a:r>
          </a:p>
        </p:txBody>
      </p:sp>
      <p:graphicFrame>
        <p:nvGraphicFramePr>
          <p:cNvPr id="225287" name="Object 27"/>
          <p:cNvGraphicFramePr>
            <a:graphicFrameLocks noChangeAspect="1"/>
          </p:cNvGraphicFramePr>
          <p:nvPr/>
        </p:nvGraphicFramePr>
        <p:xfrm>
          <a:off x="5811212" y="5799506"/>
          <a:ext cx="1293813" cy="495300"/>
        </p:xfrm>
        <a:graphic>
          <a:graphicData uri="http://schemas.openxmlformats.org/presentationml/2006/ole">
            <p:oleObj spid="_x0000_s225287" name="数式" r:id="rId8" imgW="596880" imgH="228600" progId="Equation.3">
              <p:embed/>
            </p:oleObj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5004048" y="5805264"/>
            <a:ext cx="40190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 than                      in this model.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611560" y="260648"/>
            <a:ext cx="7920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4400" u="sng" dirty="0" smtClean="0"/>
              <a:t>Summary</a:t>
            </a:r>
            <a:endParaRPr lang="ja-JP" altLang="en-US" sz="4400" u="sng" dirty="0"/>
          </a:p>
        </p:txBody>
      </p:sp>
      <p:sp>
        <p:nvSpPr>
          <p:cNvPr id="36" name="正方形/長方形 35"/>
          <p:cNvSpPr/>
          <p:nvPr/>
        </p:nvSpPr>
        <p:spPr>
          <a:xfrm>
            <a:off x="539552" y="1091058"/>
            <a:ext cx="86044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olidFill>
                  <a:srgbClr val="0000FF"/>
                </a:solidFill>
              </a:rPr>
              <a:t>Gravitational wave observations give us a new probe to modified gravity.</a:t>
            </a:r>
            <a:endParaRPr lang="ja-JP" altLang="en-US" sz="2800" dirty="0">
              <a:solidFill>
                <a:srgbClr val="0000FF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39552" y="2243186"/>
            <a:ext cx="8064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Even graviton oscillations are not immediately denied, and hence we may find something similar to the case of solar neutrino experiment in near future. 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76064" y="3772197"/>
            <a:ext cx="838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However, natural realization of such a scenario is not easy to obtain.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473200"/>
            <a:ext cx="3600450" cy="3684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172" name="AutoShape 23"/>
          <p:cNvSpPr>
            <a:spLocks noChangeArrowheads="1"/>
          </p:cNvSpPr>
          <p:nvPr/>
        </p:nvSpPr>
        <p:spPr bwMode="auto">
          <a:xfrm rot="-2069038">
            <a:off x="1752600" y="1743075"/>
            <a:ext cx="838200" cy="733425"/>
          </a:xfrm>
          <a:prstGeom prst="triangle">
            <a:avLst>
              <a:gd name="adj" fmla="val 68181"/>
            </a:avLst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7173" name="Rectangle 163"/>
          <p:cNvSpPr>
            <a:spLocks noChangeArrowheads="1"/>
          </p:cNvSpPr>
          <p:nvPr/>
        </p:nvSpPr>
        <p:spPr bwMode="auto">
          <a:xfrm>
            <a:off x="500063" y="1223963"/>
            <a:ext cx="31242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3249" tIns="31625" rIns="63249" bIns="31625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Pulsar</a:t>
            </a:r>
            <a:r>
              <a:rPr lang="en-US" altLang="ja-JP" sz="2000" dirty="0" smtClean="0">
                <a:solidFill>
                  <a:srgbClr val="336600"/>
                </a:solidFill>
              </a:rPr>
              <a:t> : ideal clock</a:t>
            </a:r>
            <a:endParaRPr lang="en-US" altLang="ja-JP" sz="2000" dirty="0">
              <a:solidFill>
                <a:srgbClr val="336600"/>
              </a:solidFill>
            </a:endParaRPr>
          </a:p>
        </p:txBody>
      </p:sp>
      <p:sp>
        <p:nvSpPr>
          <p:cNvPr id="7174" name="Rectangle 163"/>
          <p:cNvSpPr>
            <a:spLocks noChangeArrowheads="1"/>
          </p:cNvSpPr>
          <p:nvPr/>
        </p:nvSpPr>
        <p:spPr bwMode="auto">
          <a:xfrm>
            <a:off x="533400" y="3717032"/>
            <a:ext cx="3102496" cy="67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3249" tIns="31625" rIns="63249" bIns="31625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Test of GR by pulsar binaries </a:t>
            </a:r>
            <a:r>
              <a:rPr lang="en-US" altLang="ja-JP" sz="2000" dirty="0" smtClean="0">
                <a:solidFill>
                  <a:srgbClr val="336600"/>
                </a:solidFill>
              </a:rPr>
              <a:t> </a:t>
            </a:r>
            <a:endParaRPr lang="en-US" altLang="ja-JP" sz="2000" dirty="0">
              <a:solidFill>
                <a:srgbClr val="336600"/>
              </a:solidFill>
            </a:endParaRPr>
          </a:p>
          <a:p>
            <a:endParaRPr lang="en-US" altLang="ja-JP" sz="2000" dirty="0">
              <a:solidFill>
                <a:srgbClr val="336600"/>
              </a:solidFill>
            </a:endParaRPr>
          </a:p>
        </p:txBody>
      </p:sp>
      <p:sp>
        <p:nvSpPr>
          <p:cNvPr id="7175" name="Line 20"/>
          <p:cNvSpPr>
            <a:spLocks noChangeShapeType="1"/>
          </p:cNvSpPr>
          <p:nvPr/>
        </p:nvSpPr>
        <p:spPr bwMode="auto">
          <a:xfrm flipH="1" flipV="1">
            <a:off x="1727200" y="2071688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7176" name="Oval 17"/>
          <p:cNvSpPr>
            <a:spLocks noChangeArrowheads="1"/>
          </p:cNvSpPr>
          <p:nvPr/>
        </p:nvSpPr>
        <p:spPr bwMode="auto">
          <a:xfrm>
            <a:off x="1695450" y="2335213"/>
            <a:ext cx="180975" cy="212725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7177" name="Freeform 22"/>
          <p:cNvSpPr>
            <a:spLocks/>
          </p:cNvSpPr>
          <p:nvPr/>
        </p:nvSpPr>
        <p:spPr bwMode="auto">
          <a:xfrm>
            <a:off x="1447800" y="2224088"/>
            <a:ext cx="685800" cy="369887"/>
          </a:xfrm>
          <a:custGeom>
            <a:avLst/>
            <a:gdLst>
              <a:gd name="T0" fmla="*/ 2147483647 w 1303"/>
              <a:gd name="T1" fmla="*/ 2147483647 h 656"/>
              <a:gd name="T2" fmla="*/ 2147483647 w 1303"/>
              <a:gd name="T3" fmla="*/ 2147483647 h 656"/>
              <a:gd name="T4" fmla="*/ 2147483647 w 1303"/>
              <a:gd name="T5" fmla="*/ 2147483647 h 656"/>
              <a:gd name="T6" fmla="*/ 2147483647 w 1303"/>
              <a:gd name="T7" fmla="*/ 2147483647 h 656"/>
              <a:gd name="T8" fmla="*/ 2147483647 w 1303"/>
              <a:gd name="T9" fmla="*/ 2147483647 h 6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03"/>
              <a:gd name="T16" fmla="*/ 0 h 656"/>
              <a:gd name="T17" fmla="*/ 1303 w 1303"/>
              <a:gd name="T18" fmla="*/ 656 h 6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03" h="656">
                <a:moveTo>
                  <a:pt x="311" y="304"/>
                </a:moveTo>
                <a:cubicBezTo>
                  <a:pt x="155" y="424"/>
                  <a:pt x="0" y="553"/>
                  <a:pt x="71" y="592"/>
                </a:cubicBezTo>
                <a:cubicBezTo>
                  <a:pt x="183" y="656"/>
                  <a:pt x="535" y="608"/>
                  <a:pt x="735" y="536"/>
                </a:cubicBezTo>
                <a:cubicBezTo>
                  <a:pt x="935" y="464"/>
                  <a:pt x="1254" y="230"/>
                  <a:pt x="1271" y="160"/>
                </a:cubicBezTo>
                <a:cubicBezTo>
                  <a:pt x="1303" y="0"/>
                  <a:pt x="911" y="120"/>
                  <a:pt x="839" y="11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7178" name="AutoShape 24"/>
          <p:cNvSpPr>
            <a:spLocks noChangeArrowheads="1"/>
          </p:cNvSpPr>
          <p:nvPr/>
        </p:nvSpPr>
        <p:spPr bwMode="auto">
          <a:xfrm rot="-2069038" flipH="1" flipV="1">
            <a:off x="1066800" y="2581275"/>
            <a:ext cx="838200" cy="733425"/>
          </a:xfrm>
          <a:prstGeom prst="triangle">
            <a:avLst>
              <a:gd name="adj" fmla="val 68181"/>
            </a:avLst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7179" name="Freeform 26"/>
          <p:cNvSpPr>
            <a:spLocks/>
          </p:cNvSpPr>
          <p:nvPr/>
        </p:nvSpPr>
        <p:spPr bwMode="auto">
          <a:xfrm>
            <a:off x="2281238" y="4151313"/>
            <a:ext cx="490537" cy="369887"/>
          </a:xfrm>
          <a:custGeom>
            <a:avLst/>
            <a:gdLst>
              <a:gd name="T0" fmla="*/ 2147483647 w 309"/>
              <a:gd name="T1" fmla="*/ 2147483647 h 288"/>
              <a:gd name="T2" fmla="*/ 2147483647 w 309"/>
              <a:gd name="T3" fmla="*/ 2147483647 h 288"/>
              <a:gd name="T4" fmla="*/ 2147483647 w 309"/>
              <a:gd name="T5" fmla="*/ 2147483647 h 288"/>
              <a:gd name="T6" fmla="*/ 0 w 309"/>
              <a:gd name="T7" fmla="*/ 2147483647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309"/>
              <a:gd name="T13" fmla="*/ 0 h 288"/>
              <a:gd name="T14" fmla="*/ 309 w 309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9" h="288">
                <a:moveTo>
                  <a:pt x="43" y="288"/>
                </a:moveTo>
                <a:cubicBezTo>
                  <a:pt x="75" y="272"/>
                  <a:pt x="189" y="224"/>
                  <a:pt x="227" y="192"/>
                </a:cubicBezTo>
                <a:cubicBezTo>
                  <a:pt x="265" y="160"/>
                  <a:pt x="309" y="115"/>
                  <a:pt x="271" y="94"/>
                </a:cubicBezTo>
                <a:cubicBezTo>
                  <a:pt x="291" y="0"/>
                  <a:pt x="46" y="70"/>
                  <a:pt x="0" y="6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7180" name="Freeform 27"/>
          <p:cNvSpPr>
            <a:spLocks/>
          </p:cNvSpPr>
          <p:nvPr/>
        </p:nvSpPr>
        <p:spPr bwMode="auto">
          <a:xfrm>
            <a:off x="1485900" y="4354513"/>
            <a:ext cx="419100" cy="369887"/>
          </a:xfrm>
          <a:custGeom>
            <a:avLst/>
            <a:gdLst>
              <a:gd name="T0" fmla="*/ 2147483647 w 264"/>
              <a:gd name="T1" fmla="*/ 0 h 248"/>
              <a:gd name="T2" fmla="*/ 0 w 264"/>
              <a:gd name="T3" fmla="*/ 2147483647 h 248"/>
              <a:gd name="T4" fmla="*/ 2147483647 w 264"/>
              <a:gd name="T5" fmla="*/ 2147483647 h 248"/>
              <a:gd name="T6" fmla="*/ 0 60000 65536"/>
              <a:gd name="T7" fmla="*/ 0 60000 65536"/>
              <a:gd name="T8" fmla="*/ 0 60000 65536"/>
              <a:gd name="T9" fmla="*/ 0 w 264"/>
              <a:gd name="T10" fmla="*/ 0 h 248"/>
              <a:gd name="T11" fmla="*/ 264 w 264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248">
                <a:moveTo>
                  <a:pt x="264" y="0"/>
                </a:moveTo>
                <a:cubicBezTo>
                  <a:pt x="220" y="28"/>
                  <a:pt x="1" y="131"/>
                  <a:pt x="0" y="168"/>
                </a:cubicBezTo>
                <a:cubicBezTo>
                  <a:pt x="0" y="248"/>
                  <a:pt x="203" y="212"/>
                  <a:pt x="256" y="224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7181" name="Rectangle 31"/>
          <p:cNvSpPr>
            <a:spLocks noChangeArrowheads="1"/>
          </p:cNvSpPr>
          <p:nvPr/>
        </p:nvSpPr>
        <p:spPr bwMode="auto">
          <a:xfrm>
            <a:off x="3779838" y="5157788"/>
            <a:ext cx="53276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ja-JP" altLang="en-US" sz="1600" dirty="0">
                <a:solidFill>
                  <a:srgbClr val="008000"/>
                </a:solidFill>
              </a:rPr>
              <a:t>（</a:t>
            </a:r>
            <a:r>
              <a:rPr lang="en-US" altLang="ja-JP" sz="1600" dirty="0">
                <a:solidFill>
                  <a:srgbClr val="008000"/>
                </a:solidFill>
              </a:rPr>
              <a:t>J.M. Weisberg, Nice and J.H. Taylor, arXiv:1011.0718)</a:t>
            </a:r>
            <a:endParaRPr lang="en-US" altLang="ja-JP" sz="3600" dirty="0">
              <a:solidFill>
                <a:srgbClr val="008000"/>
              </a:solidFill>
            </a:endParaRPr>
          </a:p>
        </p:txBody>
      </p:sp>
      <p:sp>
        <p:nvSpPr>
          <p:cNvPr id="7182" name="Rectangle 163"/>
          <p:cNvSpPr>
            <a:spLocks noChangeArrowheads="1"/>
          </p:cNvSpPr>
          <p:nvPr/>
        </p:nvSpPr>
        <p:spPr bwMode="auto">
          <a:xfrm>
            <a:off x="4000500" y="1138238"/>
            <a:ext cx="4705350" cy="371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3249" tIns="31625" rIns="63249" bIns="31625">
            <a:spAutoFit/>
          </a:bodyPr>
          <a:lstStyle/>
          <a:p>
            <a:r>
              <a:rPr lang="en-US" altLang="ja-JP" sz="2000" dirty="0" err="1" smtClean="0">
                <a:solidFill>
                  <a:schemeClr val="tx1"/>
                </a:solidFill>
              </a:rPr>
              <a:t>Periastron</a:t>
            </a:r>
            <a:r>
              <a:rPr lang="en-US" altLang="ja-JP" sz="2000" dirty="0" smtClean="0">
                <a:solidFill>
                  <a:schemeClr val="tx1"/>
                </a:solidFill>
              </a:rPr>
              <a:t> advance due to GW emission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7183" name="Rectangle 34"/>
          <p:cNvSpPr>
            <a:spLocks noChangeArrowheads="1"/>
          </p:cNvSpPr>
          <p:nvPr/>
        </p:nvSpPr>
        <p:spPr bwMode="auto">
          <a:xfrm>
            <a:off x="4857750" y="3152775"/>
            <a:ext cx="142875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7184" name="Line 37"/>
          <p:cNvSpPr>
            <a:spLocks noChangeShapeType="1"/>
          </p:cNvSpPr>
          <p:nvPr/>
        </p:nvSpPr>
        <p:spPr bwMode="auto">
          <a:xfrm rot="63229" flipV="1">
            <a:off x="6332538" y="3214688"/>
            <a:ext cx="304800" cy="228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7185" name="スライド番号プレースホルダ 20"/>
          <p:cNvSpPr>
            <a:spLocks noGrp="1"/>
          </p:cNvSpPr>
          <p:nvPr>
            <p:ph type="sldNum" sz="quarter" idx="12"/>
          </p:nvPr>
        </p:nvSpPr>
        <p:spPr>
          <a:xfrm>
            <a:off x="6553200" y="6186488"/>
            <a:ext cx="1905000" cy="457200"/>
          </a:xfrm>
          <a:noFill/>
        </p:spPr>
        <p:txBody>
          <a:bodyPr/>
          <a:lstStyle/>
          <a:p>
            <a:fld id="{B6BC9D5F-B234-4588-8C04-BCFF308A5C14}" type="slidenum">
              <a:rPr lang="ja-JP" altLang="en-US" smtClean="0">
                <a:latin typeface="Arial Unicode MS" pitchFamily="50" charset="-128"/>
                <a:ea typeface="Arial Unicode MS" pitchFamily="50" charset="-128"/>
              </a:rPr>
              <a:pPr/>
              <a:t>3</a:t>
            </a:fld>
            <a:endParaRPr lang="en-US" altLang="ja-JP" smtClean="0">
              <a:latin typeface="Arial Unicode MS" pitchFamily="50" charset="-128"/>
              <a:ea typeface="Arial Unicode MS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245225" y="1965325"/>
            <a:ext cx="2863850" cy="1016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</a:rPr>
              <a:t>PSR B1913+16</a:t>
            </a:r>
          </a:p>
          <a:p>
            <a:pPr>
              <a:defRPr/>
            </a:pPr>
            <a:r>
              <a:rPr lang="en-US" altLang="ja-JP" sz="2000" dirty="0" err="1">
                <a:solidFill>
                  <a:srgbClr val="FF0000"/>
                </a:solidFill>
              </a:rPr>
              <a:t>Hulse</a:t>
            </a:r>
            <a:r>
              <a:rPr lang="en-US" altLang="ja-JP" sz="2000" dirty="0">
                <a:solidFill>
                  <a:srgbClr val="FF0000"/>
                </a:solidFill>
              </a:rPr>
              <a:t>-Taylor binary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</a:rPr>
              <a:t>   </a:t>
            </a:r>
            <a:r>
              <a:rPr lang="en-US" altLang="ja-JP" sz="2000" i="1" dirty="0" err="1">
                <a:solidFill>
                  <a:srgbClr val="FF0000"/>
                </a:solidFill>
                <a:latin typeface="+mn-lt"/>
              </a:rPr>
              <a:t>dP</a:t>
            </a:r>
            <a:r>
              <a:rPr lang="en-US" altLang="ja-JP" sz="2000" i="1" baseline="-25000" dirty="0" err="1">
                <a:solidFill>
                  <a:srgbClr val="FF0000"/>
                </a:solidFill>
                <a:latin typeface="+mn-lt"/>
              </a:rPr>
              <a:t>orb</a:t>
            </a:r>
            <a:r>
              <a:rPr lang="en-US" altLang="ja-JP" sz="2000" i="1" dirty="0">
                <a:solidFill>
                  <a:srgbClr val="FF0000"/>
                </a:solidFill>
                <a:latin typeface="+mn-lt"/>
              </a:rPr>
              <a:t>/</a:t>
            </a:r>
            <a:r>
              <a:rPr lang="en-US" altLang="ja-JP" sz="2000" i="1" dirty="0" err="1">
                <a:solidFill>
                  <a:srgbClr val="FF0000"/>
                </a:solidFill>
                <a:latin typeface="+mn-lt"/>
              </a:rPr>
              <a:t>dt</a:t>
            </a:r>
            <a:r>
              <a:rPr lang="en-US" altLang="ja-JP" sz="2000" dirty="0">
                <a:solidFill>
                  <a:srgbClr val="FF0000"/>
                </a:solidFill>
                <a:latin typeface="Symbol" pitchFamily="18" charset="2"/>
              </a:rPr>
              <a:t>=-</a:t>
            </a:r>
            <a:r>
              <a:rPr lang="en-US" altLang="ja-JP" sz="2000" dirty="0">
                <a:solidFill>
                  <a:srgbClr val="FF0000"/>
                </a:solidFill>
              </a:rPr>
              <a:t>2.423×10</a:t>
            </a:r>
            <a:r>
              <a:rPr lang="en-US" altLang="ja-JP" sz="2000" baseline="30000" dirty="0">
                <a:solidFill>
                  <a:srgbClr val="FF0000"/>
                </a:solidFill>
              </a:rPr>
              <a:t>-12</a:t>
            </a:r>
            <a:r>
              <a:rPr lang="en-US" altLang="ja-JP" sz="2000" dirty="0">
                <a:solidFill>
                  <a:srgbClr val="FF0000"/>
                </a:solidFill>
              </a:rPr>
              <a:t> 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7187" name="Oval 17"/>
          <p:cNvSpPr>
            <a:spLocks noChangeArrowheads="1"/>
          </p:cNvSpPr>
          <p:nvPr/>
        </p:nvSpPr>
        <p:spPr bwMode="auto">
          <a:xfrm>
            <a:off x="1847850" y="4222750"/>
            <a:ext cx="180975" cy="212725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7188" name="Oval 17"/>
          <p:cNvSpPr>
            <a:spLocks noChangeArrowheads="1"/>
          </p:cNvSpPr>
          <p:nvPr/>
        </p:nvSpPr>
        <p:spPr bwMode="auto">
          <a:xfrm>
            <a:off x="2195513" y="4437063"/>
            <a:ext cx="180975" cy="212725"/>
          </a:xfrm>
          <a:prstGeom prst="ellipse">
            <a:avLst/>
          </a:prstGeom>
          <a:solidFill>
            <a:srgbClr val="FF0066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7189" name="正方形/長方形 22"/>
          <p:cNvSpPr>
            <a:spLocks noChangeArrowheads="1"/>
          </p:cNvSpPr>
          <p:nvPr/>
        </p:nvSpPr>
        <p:spPr bwMode="auto">
          <a:xfrm>
            <a:off x="2670807" y="333375"/>
            <a:ext cx="39894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ja-JP" sz="3200" u="sng" dirty="0" smtClean="0">
                <a:solidFill>
                  <a:srgbClr val="660033"/>
                </a:solidFill>
              </a:rPr>
              <a:t>Test of GW generation</a:t>
            </a:r>
            <a:endParaRPr lang="en-US" altLang="ja-JP" sz="3200" u="sng" dirty="0">
              <a:solidFill>
                <a:srgbClr val="660033"/>
              </a:solidFill>
            </a:endParaRPr>
          </a:p>
        </p:txBody>
      </p:sp>
      <p:sp>
        <p:nvSpPr>
          <p:cNvPr id="7192" name="角丸四角形 24"/>
          <p:cNvSpPr>
            <a:spLocks noChangeArrowheads="1"/>
          </p:cNvSpPr>
          <p:nvPr/>
        </p:nvSpPr>
        <p:spPr bwMode="auto">
          <a:xfrm>
            <a:off x="4859338" y="3500438"/>
            <a:ext cx="1728787" cy="504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en-US"/>
          </a:p>
        </p:txBody>
      </p:sp>
      <p:sp>
        <p:nvSpPr>
          <p:cNvPr id="152590" name="Rectangle 33"/>
          <p:cNvSpPr>
            <a:spLocks noChangeArrowheads="1"/>
          </p:cNvSpPr>
          <p:nvPr/>
        </p:nvSpPr>
        <p:spPr bwMode="auto">
          <a:xfrm>
            <a:off x="4681538" y="3443288"/>
            <a:ext cx="228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dirty="0" smtClean="0">
                <a:ea typeface="+mn-ea"/>
              </a:rPr>
              <a:t>Agreement with GR prediction</a:t>
            </a:r>
            <a:endParaRPr lang="en-US" altLang="ja-JP" dirty="0">
              <a:ea typeface="+mn-ea"/>
            </a:endParaRP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7218363" y="3284538"/>
          <a:ext cx="1817687" cy="585787"/>
        </p:xfrm>
        <a:graphic>
          <a:graphicData uri="http://schemas.openxmlformats.org/presentationml/2006/ole">
            <p:oleObj spid="_x0000_s169986" name="数式" r:id="rId4" imgW="12571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3503910"/>
            <a:ext cx="8388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Is there possibility that graviton disappear</a:t>
            </a:r>
            <a:r>
              <a:rPr lang="en-US" altLang="ja-JP" sz="3200" dirty="0" smtClean="0"/>
              <a:t> during its propagation over cosmological distance? </a:t>
            </a:r>
            <a:endParaRPr kumimoji="1" lang="ja-JP" altLang="en-US" sz="3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692696"/>
            <a:ext cx="8388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We know that GWs are emitted from binaries. 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1764105"/>
            <a:ext cx="8388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What is the possible big surprise when we directly detect GWs? 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467544" y="980728"/>
            <a:ext cx="2265172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en-US" altLang="ja-JP" sz="3600" dirty="0" smtClean="0">
                <a:solidFill>
                  <a:schemeClr val="tx2"/>
                </a:solidFill>
              </a:rPr>
              <a:t>Bi-gravity</a:t>
            </a:r>
            <a:endParaRPr lang="ja-JP" altLang="en-US" sz="3600" dirty="0">
              <a:solidFill>
                <a:schemeClr val="tx2"/>
              </a:solidFill>
            </a:endParaRPr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683568" y="2834933"/>
            <a:ext cx="831641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3200" dirty="0" smtClean="0">
                <a:solidFill>
                  <a:srgbClr val="FF0000"/>
                </a:solidFill>
              </a:rPr>
              <a:t>Both massive and </a:t>
            </a:r>
            <a:r>
              <a:rPr lang="en-US" altLang="ja-JP" sz="3200" dirty="0" err="1" smtClean="0">
                <a:solidFill>
                  <a:srgbClr val="FF0000"/>
                </a:solidFill>
              </a:rPr>
              <a:t>massless</a:t>
            </a:r>
            <a:r>
              <a:rPr lang="en-US" altLang="ja-JP" sz="3200" dirty="0" smtClean="0">
                <a:solidFill>
                  <a:srgbClr val="FF0000"/>
                </a:solidFill>
              </a:rPr>
              <a:t> gravitons exist.</a:t>
            </a:r>
          </a:p>
          <a:p>
            <a:pPr>
              <a:defRPr/>
            </a:pPr>
            <a:r>
              <a:rPr lang="ja-JP" altLang="en-US" sz="3200" i="1" dirty="0" smtClean="0">
                <a:solidFill>
                  <a:srgbClr val="FF0000"/>
                </a:solidFill>
                <a:latin typeface="Symbol" pitchFamily="18" charset="2"/>
              </a:rPr>
              <a:t>　</a:t>
            </a:r>
            <a:r>
              <a:rPr lang="ja-JP" altLang="en-US" sz="3200" i="1" dirty="0" smtClean="0">
                <a:solidFill>
                  <a:srgbClr val="FF0000"/>
                </a:solidFill>
                <a:latin typeface="+mn-ea"/>
              </a:rPr>
              <a:t>→</a:t>
            </a:r>
            <a:r>
              <a:rPr lang="en-US" altLang="ja-JP" sz="3200" i="1" dirty="0" smtClean="0">
                <a:solidFill>
                  <a:srgbClr val="FF0000"/>
                </a:solidFill>
                <a:latin typeface="Symbol" pitchFamily="18" charset="2"/>
              </a:rPr>
              <a:t>n</a:t>
            </a:r>
            <a:r>
              <a:rPr lang="en-US" altLang="ja-JP" sz="3200" dirty="0" smtClean="0">
                <a:solidFill>
                  <a:srgbClr val="FF0000"/>
                </a:solidFill>
              </a:rPr>
              <a:t>  oscillation-like phenomena? 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504056" y="3985900"/>
            <a:ext cx="817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3200" dirty="0" smtClean="0">
                <a:solidFill>
                  <a:schemeClr val="tx1"/>
                </a:solidFill>
                <a:ea typeface="+mn-ea"/>
              </a:rPr>
              <a:t>First </a:t>
            </a:r>
            <a:r>
              <a:rPr lang="en-US" altLang="ja-JP" sz="3200" dirty="0" smtClean="0"/>
              <a:t>question</a:t>
            </a:r>
            <a:r>
              <a:rPr lang="en-US" altLang="ja-JP" sz="3200" dirty="0" smtClean="0">
                <a:solidFill>
                  <a:schemeClr val="tx1"/>
                </a:solidFill>
                <a:ea typeface="+mn-ea"/>
              </a:rPr>
              <a:t> is </a:t>
            </a:r>
            <a:r>
              <a:rPr lang="en-US" altLang="ja-JP" sz="3200" dirty="0" smtClean="0"/>
              <a:t>whether or not</a:t>
            </a:r>
            <a:r>
              <a:rPr lang="en-US" altLang="ja-JP" sz="3200" dirty="0" smtClean="0">
                <a:solidFill>
                  <a:schemeClr val="tx1"/>
                </a:solidFill>
                <a:ea typeface="+mn-ea"/>
              </a:rPr>
              <a:t> we can construct a viable cosmological model. </a:t>
            </a:r>
          </a:p>
        </p:txBody>
      </p:sp>
      <p:graphicFrame>
        <p:nvGraphicFramePr>
          <p:cNvPr id="99334" name="Object 6"/>
          <p:cNvGraphicFramePr>
            <a:graphicFrameLocks noChangeAspect="1"/>
          </p:cNvGraphicFramePr>
          <p:nvPr/>
        </p:nvGraphicFramePr>
        <p:xfrm>
          <a:off x="1331640" y="1700808"/>
          <a:ext cx="5626175" cy="1080839"/>
        </p:xfrm>
        <a:graphic>
          <a:graphicData uri="http://schemas.openxmlformats.org/presentationml/2006/ole">
            <p:oleObj spid="_x0000_s99334" name="数式" r:id="rId4" imgW="245088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2088"/>
          </a:xfrm>
        </p:spPr>
        <p:txBody>
          <a:bodyPr/>
          <a:lstStyle/>
          <a:p>
            <a:r>
              <a:rPr kumimoji="1" lang="en-US" altLang="ja-JP" dirty="0" smtClean="0"/>
              <a:t>Ghost free bi-gravity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3712" y="4005064"/>
            <a:ext cx="8686800" cy="2808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dirty="0" smtClean="0">
                <a:solidFill>
                  <a:srgbClr val="D60093"/>
                </a:solidFill>
              </a:rPr>
              <a:t> </a:t>
            </a:r>
            <a:r>
              <a:rPr kumimoji="1" lang="en-US" altLang="ja-JP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ja-JP" altLang="en-US" dirty="0" smtClean="0">
                <a:solidFill>
                  <a:srgbClr val="D60093"/>
                </a:solidFill>
              </a:rPr>
              <a:t> </a:t>
            </a:r>
            <a:r>
              <a:rPr lang="en-US" altLang="ja-JP" dirty="0" smtClean="0">
                <a:solidFill>
                  <a:srgbClr val="D60093"/>
                </a:solidFill>
              </a:rPr>
              <a:t>is promoted to a dynamical field.</a:t>
            </a:r>
          </a:p>
          <a:p>
            <a:pPr>
              <a:buNone/>
            </a:pPr>
            <a:r>
              <a:rPr lang="en-US" altLang="ja-JP" dirty="0" smtClean="0"/>
              <a:t>Even in this case, it was shown that the model remains to be free from ghost. </a:t>
            </a:r>
          </a:p>
        </p:txBody>
      </p:sp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798513" y="1124744"/>
          <a:ext cx="6642100" cy="1071563"/>
        </p:xfrm>
        <a:graphic>
          <a:graphicData uri="http://schemas.openxmlformats.org/presentationml/2006/ole">
            <p:oleObj spid="_x0000_s102402" name="数式" r:id="rId3" imgW="2920680" imgH="469800" progId="Equation.3">
              <p:embed/>
            </p:oleObj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1649413" y="2205832"/>
          <a:ext cx="950912" cy="519112"/>
        </p:xfrm>
        <a:graphic>
          <a:graphicData uri="http://schemas.openxmlformats.org/presentationml/2006/ole">
            <p:oleObj spid="_x0000_s102403" name="数式" r:id="rId4" imgW="419040" imgH="228600" progId="Equation.3">
              <p:embed/>
            </p:oleObj>
          </a:graphicData>
        </a:graphic>
      </p:graphicFrame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2744788" y="2205832"/>
          <a:ext cx="1066800" cy="490537"/>
        </p:xfrm>
        <a:graphic>
          <a:graphicData uri="http://schemas.openxmlformats.org/presentationml/2006/ole">
            <p:oleObj spid="_x0000_s102404" name="数式" r:id="rId5" imgW="469800" imgH="215640" progId="Equation.3">
              <p:embed/>
            </p:oleObj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3951288" y="2205832"/>
          <a:ext cx="1758950" cy="519112"/>
        </p:xfrm>
        <a:graphic>
          <a:graphicData uri="http://schemas.openxmlformats.org/presentationml/2006/ole">
            <p:oleObj spid="_x0000_s102405" name="数式" r:id="rId6" imgW="774360" imgH="228600" progId="Equation.3">
              <p:embed/>
            </p:oleObj>
          </a:graphicData>
        </a:graphic>
      </p:graphicFrame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5701010" y="2432224"/>
          <a:ext cx="311150" cy="133350"/>
        </p:xfrm>
        <a:graphic>
          <a:graphicData uri="http://schemas.openxmlformats.org/presentationml/2006/ole">
            <p:oleObj spid="_x0000_s102406" name="数式" r:id="rId7" imgW="177480" imgH="75960" progId="Equation.3">
              <p:embed/>
            </p:oleObj>
          </a:graphicData>
        </a:graphic>
      </p:graphicFrame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2051719" y="2911624"/>
          <a:ext cx="1586441" cy="548679"/>
        </p:xfrm>
        <a:graphic>
          <a:graphicData uri="http://schemas.openxmlformats.org/presentationml/2006/ole">
            <p:oleObj spid="_x0000_s102407" name="数式" r:id="rId8" imgW="698400" imgH="241200" progId="Equation.3">
              <p:embed/>
            </p:oleObj>
          </a:graphicData>
        </a:graphic>
      </p:graphicFrame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4092732" y="2807097"/>
          <a:ext cx="1847420" cy="694581"/>
        </p:xfrm>
        <a:graphic>
          <a:graphicData uri="http://schemas.openxmlformats.org/presentationml/2006/ole">
            <p:oleObj spid="_x0000_s102408" name="数式" r:id="rId9" imgW="812520" imgH="304560" progId="Equation.3">
              <p:embed/>
            </p:oleObj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611560" y="39330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D60093"/>
                </a:solidFill>
              </a:rPr>
              <a:t>~</a:t>
            </a:r>
            <a:endParaRPr lang="ja-JP" altLang="en-US" sz="2800" dirty="0">
              <a:solidFill>
                <a:srgbClr val="D60093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013207" y="5805264"/>
            <a:ext cx="30413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9900"/>
                </a:solidFill>
              </a:rPr>
              <a:t>(Hassan, Rosen (2012))</a:t>
            </a:r>
            <a:endParaRPr lang="ja-JP" altLang="en-US" sz="24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FLRW</a:t>
            </a:r>
            <a:r>
              <a:rPr kumimoji="1" lang="en-US" altLang="ja-JP" dirty="0" smtClean="0"/>
              <a:t> background</a:t>
            </a:r>
            <a:endParaRPr kumimoji="1" lang="ja-JP" altLang="en-US" dirty="0"/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683567" y="1196529"/>
          <a:ext cx="3349161" cy="535697"/>
        </p:xfrm>
        <a:graphic>
          <a:graphicData uri="http://schemas.openxmlformats.org/presentationml/2006/ole">
            <p:oleObj spid="_x0000_s171010" name="数式" r:id="rId3" imgW="1434960" imgH="228600" progId="Equation.3">
              <p:embed/>
            </p:oleObj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611560" y="1885191"/>
          <a:ext cx="4028273" cy="535697"/>
        </p:xfrm>
        <a:graphic>
          <a:graphicData uri="http://schemas.openxmlformats.org/presentationml/2006/ole">
            <p:oleObj spid="_x0000_s171011" name="数式" r:id="rId4" imgW="1726920" imgH="228600" progId="Equation.3">
              <p:embed/>
            </p:oleObj>
          </a:graphicData>
        </a:graphic>
      </p:graphicFrame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5004048" y="1268760"/>
          <a:ext cx="2634198" cy="1071395"/>
        </p:xfrm>
        <a:graphic>
          <a:graphicData uri="http://schemas.openxmlformats.org/presentationml/2006/ole">
            <p:oleObj spid="_x0000_s171012" name="数式" r:id="rId5" imgW="1130040" imgH="457200" progId="Equation.3">
              <p:embed/>
            </p:oleObj>
          </a:graphicData>
        </a:graphic>
      </p:graphicFrame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899592" y="2528316"/>
          <a:ext cx="1896032" cy="594751"/>
        </p:xfrm>
        <a:graphic>
          <a:graphicData uri="http://schemas.openxmlformats.org/presentationml/2006/ole">
            <p:oleObj spid="_x0000_s171013" name="数式" r:id="rId6" imgW="812520" imgH="253800" progId="Equation.3">
              <p:embed/>
            </p:oleObj>
          </a:graphicData>
        </a:graphic>
      </p:graphicFrame>
      <p:sp>
        <p:nvSpPr>
          <p:cNvPr id="8" name="右矢印 7"/>
          <p:cNvSpPr/>
          <p:nvPr/>
        </p:nvSpPr>
        <p:spPr>
          <a:xfrm>
            <a:off x="2915816" y="2651426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3649401" y="2524642"/>
          <a:ext cx="4739023" cy="565224"/>
        </p:xfrm>
        <a:graphic>
          <a:graphicData uri="http://schemas.openxmlformats.org/presentationml/2006/ole">
            <p:oleObj spid="_x0000_s171014" name="数式" r:id="rId7" imgW="2031840" imgH="241200" progId="Equation.3">
              <p:embed/>
            </p:oleObj>
          </a:graphicData>
        </a:graphic>
      </p:graphicFrame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7740352" y="2060322"/>
          <a:ext cx="1152128" cy="504582"/>
        </p:xfrm>
        <a:graphic>
          <a:graphicData uri="http://schemas.openxmlformats.org/presentationml/2006/ole">
            <p:oleObj spid="_x0000_s171015" name="数式" r:id="rId8" imgW="495000" imgH="215640" progId="Equation.3">
              <p:embed/>
            </p:oleObj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3779912" y="3054446"/>
            <a:ext cx="23762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6372200" y="2996952"/>
            <a:ext cx="1368152" cy="0"/>
          </a:xfrm>
          <a:prstGeom prst="line">
            <a:avLst/>
          </a:prstGeom>
          <a:ln w="28575">
            <a:solidFill>
              <a:srgbClr val="D60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3775322" y="2930747"/>
            <a:ext cx="17327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srgbClr val="0000FF"/>
                </a:solidFill>
              </a:rPr>
              <a:t> branch 1</a:t>
            </a:r>
            <a:endParaRPr lang="ja-JP" altLang="en-US" sz="3200" dirty="0">
              <a:solidFill>
                <a:srgbClr val="0000FF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367610" y="2916233"/>
            <a:ext cx="17327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solidFill>
                  <a:srgbClr val="D60093"/>
                </a:solidFill>
              </a:rPr>
              <a:t> branch 2</a:t>
            </a:r>
            <a:endParaRPr lang="ja-JP" altLang="en-US" sz="3200" dirty="0">
              <a:solidFill>
                <a:srgbClr val="D60093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1520" y="3068960"/>
            <a:ext cx="88924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solidFill>
                  <a:srgbClr val="0000FF"/>
                </a:solidFill>
              </a:rPr>
              <a:t> branch 1</a:t>
            </a:r>
            <a:r>
              <a:rPr lang="ja-JP" altLang="en-US" sz="3200" dirty="0" smtClean="0">
                <a:solidFill>
                  <a:srgbClr val="0000FF"/>
                </a:solidFill>
              </a:rPr>
              <a:t>：</a:t>
            </a:r>
            <a:endParaRPr lang="en-US" altLang="ja-JP" sz="3200" dirty="0" smtClean="0">
              <a:solidFill>
                <a:srgbClr val="0000FF"/>
              </a:solidFill>
            </a:endParaRPr>
          </a:p>
          <a:p>
            <a:r>
              <a:rPr lang="ja-JP" altLang="en-US" sz="3200" dirty="0" smtClean="0">
                <a:solidFill>
                  <a:srgbClr val="0000FF"/>
                </a:solidFill>
              </a:rPr>
              <a:t>　</a:t>
            </a:r>
            <a:r>
              <a:rPr lang="en-US" altLang="ja-JP" sz="3200" dirty="0" smtClean="0">
                <a:solidFill>
                  <a:srgbClr val="0000FF"/>
                </a:solidFill>
              </a:rPr>
              <a:t>Pathological: </a:t>
            </a:r>
            <a:r>
              <a:rPr lang="en-US" altLang="ja-JP" sz="2800" dirty="0" smtClean="0">
                <a:solidFill>
                  <a:srgbClr val="0000FF"/>
                </a:solidFill>
              </a:rPr>
              <a:t>At the linear perturbation, expected scalar and vector perturbations are absent. Strong coupling? Unstable for the homogeneous anisotropic mode.</a:t>
            </a:r>
            <a:endParaRPr lang="ja-JP" altLang="en-US" sz="3200" dirty="0">
              <a:solidFill>
                <a:srgbClr val="0000FF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067944" y="755412"/>
            <a:ext cx="5111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9900"/>
                </a:solidFill>
              </a:rPr>
              <a:t>(</a:t>
            </a:r>
            <a:r>
              <a:rPr lang="en-US" altLang="ja-JP" sz="2400" dirty="0" err="1" smtClean="0">
                <a:solidFill>
                  <a:srgbClr val="009900"/>
                </a:solidFill>
              </a:rPr>
              <a:t>Comelli</a:t>
            </a:r>
            <a:r>
              <a:rPr lang="en-US" altLang="ja-JP" sz="2400" dirty="0" smtClean="0">
                <a:solidFill>
                  <a:srgbClr val="009900"/>
                </a:solidFill>
              </a:rPr>
              <a:t>, </a:t>
            </a:r>
            <a:r>
              <a:rPr lang="en-US" altLang="ja-JP" sz="2400" dirty="0" err="1" smtClean="0">
                <a:solidFill>
                  <a:srgbClr val="009900"/>
                </a:solidFill>
              </a:rPr>
              <a:t>Crisostomi</a:t>
            </a:r>
            <a:r>
              <a:rPr lang="en-US" altLang="ja-JP" sz="2400" dirty="0" smtClean="0">
                <a:solidFill>
                  <a:srgbClr val="009900"/>
                </a:solidFill>
              </a:rPr>
              <a:t>, </a:t>
            </a:r>
            <a:r>
              <a:rPr lang="en-US" altLang="ja-JP" sz="2400" dirty="0" err="1" smtClean="0">
                <a:solidFill>
                  <a:srgbClr val="009900"/>
                </a:solidFill>
              </a:rPr>
              <a:t>Nesti</a:t>
            </a:r>
            <a:r>
              <a:rPr lang="en-US" altLang="ja-JP" sz="2400" dirty="0" smtClean="0">
                <a:solidFill>
                  <a:srgbClr val="009900"/>
                </a:solidFill>
              </a:rPr>
              <a:t>, </a:t>
            </a:r>
            <a:r>
              <a:rPr lang="en-US" altLang="ja-JP" sz="2400" dirty="0" err="1" smtClean="0">
                <a:solidFill>
                  <a:srgbClr val="009900"/>
                </a:solidFill>
              </a:rPr>
              <a:t>Pilo</a:t>
            </a:r>
            <a:r>
              <a:rPr lang="en-US" altLang="ja-JP" sz="2400" dirty="0" smtClean="0">
                <a:solidFill>
                  <a:srgbClr val="009900"/>
                </a:solidFill>
              </a:rPr>
              <a:t>  (2012))</a:t>
            </a:r>
            <a:endParaRPr lang="ja-JP" altLang="en-US" sz="2400" dirty="0">
              <a:solidFill>
                <a:srgbClr val="00990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51520" y="5229200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solidFill>
                  <a:srgbClr val="D60093"/>
                </a:solidFill>
              </a:rPr>
              <a:t> branch 2</a:t>
            </a:r>
            <a:r>
              <a:rPr lang="ja-JP" altLang="en-US" sz="3200" dirty="0" smtClean="0">
                <a:solidFill>
                  <a:srgbClr val="D60093"/>
                </a:solidFill>
              </a:rPr>
              <a:t>：</a:t>
            </a:r>
            <a:endParaRPr lang="en-US" altLang="ja-JP" sz="3200" dirty="0" smtClean="0">
              <a:solidFill>
                <a:srgbClr val="D60093"/>
              </a:solidFill>
            </a:endParaRPr>
          </a:p>
          <a:p>
            <a:r>
              <a:rPr lang="ja-JP" altLang="en-US" sz="3200" dirty="0" smtClean="0">
                <a:solidFill>
                  <a:srgbClr val="D60093"/>
                </a:solidFill>
              </a:rPr>
              <a:t>　</a:t>
            </a:r>
            <a:r>
              <a:rPr lang="en-US" altLang="ja-JP" sz="3200" dirty="0" smtClean="0">
                <a:solidFill>
                  <a:srgbClr val="D60093"/>
                </a:solidFill>
              </a:rPr>
              <a:t>Healthy: All perturbation modes are equipped. </a:t>
            </a:r>
            <a:endParaRPr lang="ja-JP" altLang="en-US" sz="3200" dirty="0">
              <a:solidFill>
                <a:srgbClr val="D600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Branch 2 background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179512" y="1537628"/>
            <a:ext cx="17193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D60093"/>
                </a:solidFill>
              </a:rPr>
              <a:t> branch 2</a:t>
            </a:r>
            <a:r>
              <a:rPr lang="ja-JP" altLang="en-US" sz="2800" dirty="0" smtClean="0">
                <a:solidFill>
                  <a:srgbClr val="D60093"/>
                </a:solidFill>
              </a:rPr>
              <a:t>：</a:t>
            </a:r>
            <a:endParaRPr lang="ja-JP" altLang="en-US" sz="2800" dirty="0">
              <a:solidFill>
                <a:srgbClr val="D60093"/>
              </a:solidFill>
            </a:endParaRPr>
          </a:p>
        </p:txBody>
      </p:sp>
      <p:graphicFrame>
        <p:nvGraphicFramePr>
          <p:cNvPr id="66569" name="Object 9"/>
          <p:cNvGraphicFramePr>
            <a:graphicFrameLocks noChangeAspect="1"/>
          </p:cNvGraphicFramePr>
          <p:nvPr/>
        </p:nvGraphicFramePr>
        <p:xfrm>
          <a:off x="3292053" y="3284984"/>
          <a:ext cx="4232275" cy="519112"/>
        </p:xfrm>
        <a:graphic>
          <a:graphicData uri="http://schemas.openxmlformats.org/presentationml/2006/ole">
            <p:oleObj spid="_x0000_s172034" name="数式" r:id="rId3" imgW="1981080" imgH="241200" progId="Equation.3">
              <p:embed/>
            </p:oleObj>
          </a:graphicData>
        </a:graphic>
      </p:graphicFrame>
      <p:graphicFrame>
        <p:nvGraphicFramePr>
          <p:cNvPr id="66570" name="Object 10"/>
          <p:cNvGraphicFramePr>
            <a:graphicFrameLocks noChangeAspect="1"/>
          </p:cNvGraphicFramePr>
          <p:nvPr/>
        </p:nvGraphicFramePr>
        <p:xfrm>
          <a:off x="323528" y="4404343"/>
          <a:ext cx="1510179" cy="824857"/>
        </p:xfrm>
        <a:graphic>
          <a:graphicData uri="http://schemas.openxmlformats.org/presentationml/2006/ole">
            <p:oleObj spid="_x0000_s172035" name="数式" r:id="rId4" imgW="774360" imgH="419040" progId="Equation.3">
              <p:embed/>
            </p:oleObj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755576" y="5301208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  <a:cs typeface="Times New Roman" pitchFamily="18" charset="0"/>
              </a:rPr>
              <a:t>Natural Tuning to </a:t>
            </a:r>
            <a:r>
              <a:rPr lang="en-US" altLang="ja-JP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2800" dirty="0" smtClean="0">
                <a:solidFill>
                  <a:srgbClr val="FF0000"/>
                </a:solidFill>
              </a:rPr>
              <a:t>=1</a:t>
            </a:r>
            <a:r>
              <a:rPr lang="ja-JP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for </a:t>
            </a:r>
            <a:r>
              <a:rPr lang="en-US" altLang="ja-JP" sz="2800" i="1" dirty="0" smtClean="0">
                <a:solidFill>
                  <a:srgbClr val="FF0000"/>
                </a:solidFill>
                <a:latin typeface="Symbol" pitchFamily="18" charset="2"/>
              </a:rPr>
              <a:t>r</a:t>
            </a:r>
            <a:r>
              <a:rPr lang="en-US" altLang="ja-JP" sz="2800" dirty="0" smtClean="0">
                <a:solidFill>
                  <a:srgbClr val="FF0000"/>
                </a:solidFill>
              </a:rPr>
              <a:t> </a:t>
            </a:r>
            <a:r>
              <a:rPr lang="ja-JP" altLang="en-US" sz="2800" dirty="0" smtClean="0">
                <a:solidFill>
                  <a:srgbClr val="FF0000"/>
                </a:solidFill>
              </a:rPr>
              <a:t>→ </a:t>
            </a:r>
            <a:r>
              <a:rPr lang="en-US" altLang="ja-JP" sz="2800" dirty="0" smtClean="0">
                <a:solidFill>
                  <a:srgbClr val="FF0000"/>
                </a:solidFill>
              </a:rPr>
              <a:t>0.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2123728" y="4653136"/>
            <a:ext cx="432048" cy="36004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9643" name="Object 9"/>
          <p:cNvGraphicFramePr>
            <a:graphicFrameLocks noChangeAspect="1"/>
          </p:cNvGraphicFramePr>
          <p:nvPr/>
        </p:nvGraphicFramePr>
        <p:xfrm>
          <a:off x="928689" y="1840170"/>
          <a:ext cx="7782273" cy="849586"/>
        </p:xfrm>
        <a:graphic>
          <a:graphicData uri="http://schemas.openxmlformats.org/presentationml/2006/ole">
            <p:oleObj spid="_x0000_s172036" name="数式" r:id="rId5" imgW="3987720" imgH="431640" progId="Equation.3">
              <p:embed/>
            </p:oleObj>
          </a:graphicData>
        </a:graphic>
      </p:graphicFrame>
      <p:graphicFrame>
        <p:nvGraphicFramePr>
          <p:cNvPr id="69645" name="Object 9"/>
          <p:cNvGraphicFramePr>
            <a:graphicFrameLocks noChangeAspect="1"/>
          </p:cNvGraphicFramePr>
          <p:nvPr/>
        </p:nvGraphicFramePr>
        <p:xfrm>
          <a:off x="2771800" y="4450308"/>
          <a:ext cx="2601913" cy="850900"/>
        </p:xfrm>
        <a:graphic>
          <a:graphicData uri="http://schemas.openxmlformats.org/presentationml/2006/ole">
            <p:oleObj spid="_x0000_s172037" name="数式" r:id="rId6" imgW="1333440" imgH="431640" progId="Equation.3">
              <p:embed/>
            </p:oleObj>
          </a:graphicData>
        </a:graphic>
      </p:graphicFrame>
      <p:graphicFrame>
        <p:nvGraphicFramePr>
          <p:cNvPr id="23" name="Object 6"/>
          <p:cNvGraphicFramePr>
            <a:graphicFrameLocks noChangeAspect="1"/>
          </p:cNvGraphicFramePr>
          <p:nvPr/>
        </p:nvGraphicFramePr>
        <p:xfrm>
          <a:off x="1187624" y="745540"/>
          <a:ext cx="4590126" cy="547465"/>
        </p:xfrm>
        <a:graphic>
          <a:graphicData uri="http://schemas.openxmlformats.org/presentationml/2006/ole">
            <p:oleObj spid="_x0000_s172038" name="数式" r:id="rId7" imgW="2031840" imgH="241200" progId="Equation.3">
              <p:embed/>
            </p:oleObj>
          </a:graphicData>
        </a:graphic>
      </p:graphicFrame>
      <p:graphicFrame>
        <p:nvGraphicFramePr>
          <p:cNvPr id="27" name="Object 7"/>
          <p:cNvGraphicFramePr>
            <a:graphicFrameLocks noChangeAspect="1"/>
          </p:cNvGraphicFramePr>
          <p:nvPr/>
        </p:nvGraphicFramePr>
        <p:xfrm>
          <a:off x="6447089" y="797764"/>
          <a:ext cx="1119443" cy="490267"/>
        </p:xfrm>
        <a:graphic>
          <a:graphicData uri="http://schemas.openxmlformats.org/presentationml/2006/ole">
            <p:oleObj spid="_x0000_s172039" name="数式" r:id="rId8" imgW="495000" imgH="215640" progId="Equation.3">
              <p:embed/>
            </p:oleObj>
          </a:graphicData>
        </a:graphic>
      </p:graphicFrame>
      <p:cxnSp>
        <p:nvCxnSpPr>
          <p:cNvPr id="30" name="直線コネクタ 29"/>
          <p:cNvCxnSpPr/>
          <p:nvPr/>
        </p:nvCxnSpPr>
        <p:spPr>
          <a:xfrm flipV="1">
            <a:off x="1337568" y="1238755"/>
            <a:ext cx="2226320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V="1">
            <a:off x="3779912" y="1229812"/>
            <a:ext cx="1266340" cy="1"/>
          </a:xfrm>
          <a:prstGeom prst="line">
            <a:avLst/>
          </a:prstGeom>
          <a:ln w="28575">
            <a:solidFill>
              <a:srgbClr val="D60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1507574" y="1137132"/>
            <a:ext cx="1539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0000FF"/>
                </a:solidFill>
              </a:rPr>
              <a:t> branch 1</a:t>
            </a:r>
            <a:endParaRPr lang="ja-JP" altLang="en-US" sz="2800" dirty="0">
              <a:solidFill>
                <a:srgbClr val="0000FF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733894" y="1137132"/>
            <a:ext cx="1539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D60093"/>
                </a:solidFill>
              </a:rPr>
              <a:t> branch 2</a:t>
            </a:r>
            <a:endParaRPr lang="ja-JP" altLang="en-US" sz="2800" dirty="0">
              <a:solidFill>
                <a:srgbClr val="D60093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043608" y="2617748"/>
            <a:ext cx="42212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ja-JP" sz="2800" i="1" dirty="0" smtClean="0">
                <a:solidFill>
                  <a:schemeClr val="accent6">
                    <a:lumMod val="50000"/>
                  </a:schemeClr>
                </a:solidFill>
                <a:latin typeface="Symbol" pitchFamily="18" charset="2"/>
              </a:rPr>
              <a:t>x</a:t>
            </a:r>
            <a:r>
              <a:rPr lang="en-US" altLang="ja-JP" sz="2800" dirty="0" smtClean="0">
                <a:solidFill>
                  <a:schemeClr val="accent6">
                    <a:lumMod val="50000"/>
                  </a:schemeClr>
                </a:solidFill>
              </a:rPr>
              <a:t>  becomes a function of </a:t>
            </a:r>
            <a:r>
              <a:rPr lang="en-US" altLang="ja-JP" sz="2800" i="1" dirty="0" smtClean="0">
                <a:solidFill>
                  <a:schemeClr val="accent6">
                    <a:lumMod val="50000"/>
                  </a:schemeClr>
                </a:solidFill>
                <a:latin typeface="Symbol" pitchFamily="18" charset="2"/>
              </a:rPr>
              <a:t>r.</a:t>
            </a:r>
            <a:endParaRPr lang="ja-JP" altLang="en-US" sz="2800" i="1" dirty="0">
              <a:solidFill>
                <a:schemeClr val="accent6">
                  <a:lumMod val="50000"/>
                </a:schemeClr>
              </a:solidFill>
              <a:latin typeface="Symbol" pitchFamily="18" charset="2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771800" y="3769876"/>
            <a:ext cx="6461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chemeClr val="accent6">
                    <a:lumMod val="50000"/>
                  </a:schemeClr>
                </a:solidFill>
              </a:rPr>
              <a:t> effective energy density due to mass term</a:t>
            </a:r>
            <a:r>
              <a:rPr lang="en-US" altLang="ja-JP" sz="2800" i="1" dirty="0" smtClean="0">
                <a:solidFill>
                  <a:schemeClr val="accent6">
                    <a:lumMod val="50000"/>
                  </a:schemeClr>
                </a:solidFill>
                <a:latin typeface="Symbol" pitchFamily="18" charset="2"/>
              </a:rPr>
              <a:t> </a:t>
            </a:r>
            <a:endParaRPr lang="ja-JP" altLang="en-US" sz="2800" i="1" dirty="0">
              <a:solidFill>
                <a:schemeClr val="accent6">
                  <a:lumMod val="50000"/>
                </a:schemeClr>
              </a:solidFill>
              <a:latin typeface="Symbol" pitchFamily="18" charset="2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391300" y="2617748"/>
            <a:ext cx="26777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 </a:t>
            </a:r>
            <a:r>
              <a:rPr lang="en-US" altLang="ja-JP" sz="2800" i="1" dirty="0" smtClean="0">
                <a:solidFill>
                  <a:srgbClr val="FF0000"/>
                </a:solidFill>
                <a:latin typeface="Symbol" pitchFamily="18" charset="2"/>
              </a:rPr>
              <a:t>x</a:t>
            </a:r>
            <a:r>
              <a:rPr lang="en-US" altLang="ja-JP" sz="2800" dirty="0" smtClean="0">
                <a:solidFill>
                  <a:srgbClr val="FF0000"/>
                </a:solidFill>
              </a:rPr>
              <a:t> </a:t>
            </a:r>
            <a:r>
              <a:rPr lang="ja-JP" altLang="en-US" sz="2800" dirty="0" smtClean="0">
                <a:solidFill>
                  <a:srgbClr val="FF0000"/>
                </a:solidFill>
              </a:rPr>
              <a:t>→</a:t>
            </a:r>
            <a:r>
              <a:rPr lang="en-US" altLang="ja-JP" sz="2800" dirty="0" smtClean="0">
                <a:solidFill>
                  <a:srgbClr val="FF0000"/>
                </a:solidFill>
              </a:rPr>
              <a:t> </a:t>
            </a:r>
            <a:r>
              <a:rPr lang="en-US" altLang="ja-JP" sz="2800" i="1" dirty="0" err="1" smtClean="0">
                <a:solidFill>
                  <a:srgbClr val="FF0000"/>
                </a:solidFill>
                <a:latin typeface="Symbol" pitchFamily="18" charset="2"/>
              </a:rPr>
              <a:t>x</a:t>
            </a:r>
            <a:r>
              <a:rPr lang="en-US" altLang="ja-JP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2800" dirty="0" smtClean="0">
                <a:solidFill>
                  <a:srgbClr val="FF0000"/>
                </a:solidFill>
              </a:rPr>
              <a:t> for </a:t>
            </a:r>
            <a:r>
              <a:rPr lang="en-US" altLang="ja-JP" sz="2800" i="1" dirty="0" smtClean="0">
                <a:solidFill>
                  <a:srgbClr val="FF0000"/>
                </a:solidFill>
                <a:latin typeface="Symbol" pitchFamily="18" charset="2"/>
              </a:rPr>
              <a:t>r </a:t>
            </a:r>
            <a:r>
              <a:rPr lang="ja-JP" altLang="en-US" sz="2800" dirty="0" smtClean="0">
                <a:solidFill>
                  <a:srgbClr val="FF0000"/>
                </a:solidFill>
              </a:rPr>
              <a:t>→</a:t>
            </a:r>
            <a:r>
              <a:rPr lang="en-US" altLang="ja-JP" sz="2800" dirty="0" smtClean="0">
                <a:solidFill>
                  <a:srgbClr val="FF0000"/>
                </a:solidFill>
              </a:rPr>
              <a:t>0</a:t>
            </a:r>
            <a:r>
              <a:rPr lang="en-US" altLang="ja-JP" sz="2800" i="1" dirty="0" smtClean="0">
                <a:solidFill>
                  <a:srgbClr val="FF0000"/>
                </a:solidFill>
                <a:latin typeface="Symbol" pitchFamily="18" charset="2"/>
              </a:rPr>
              <a:t>.</a:t>
            </a:r>
            <a:endParaRPr lang="ja-JP" altLang="en-US" sz="28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graphicFrame>
        <p:nvGraphicFramePr>
          <p:cNvPr id="103436" name="Object 9"/>
          <p:cNvGraphicFramePr>
            <a:graphicFrameLocks noChangeAspect="1"/>
          </p:cNvGraphicFramePr>
          <p:nvPr/>
        </p:nvGraphicFramePr>
        <p:xfrm>
          <a:off x="755650" y="3173413"/>
          <a:ext cx="2062163" cy="927100"/>
        </p:xfrm>
        <a:graphic>
          <a:graphicData uri="http://schemas.openxmlformats.org/presentationml/2006/ole">
            <p:oleObj spid="_x0000_s172040" name="数式" r:id="rId9" imgW="965160" imgH="431640" progId="Equation.3">
              <p:embed/>
            </p:oleObj>
          </a:graphicData>
        </a:graphic>
      </p:graphicFrame>
      <p:graphicFrame>
        <p:nvGraphicFramePr>
          <p:cNvPr id="103437" name="Object 13"/>
          <p:cNvGraphicFramePr>
            <a:graphicFrameLocks noChangeAspect="1"/>
          </p:cNvGraphicFramePr>
          <p:nvPr/>
        </p:nvGraphicFramePr>
        <p:xfrm>
          <a:off x="6186066" y="4450308"/>
          <a:ext cx="1338262" cy="825500"/>
        </p:xfrm>
        <a:graphic>
          <a:graphicData uri="http://schemas.openxmlformats.org/presentationml/2006/ole">
            <p:oleObj spid="_x0000_s172041" name="数式" r:id="rId10" imgW="685800" imgH="419040" progId="Equation.3">
              <p:embed/>
            </p:oleObj>
          </a:graphicData>
        </a:graphic>
      </p:graphicFrame>
      <p:graphicFrame>
        <p:nvGraphicFramePr>
          <p:cNvPr id="103438" name="Object 14"/>
          <p:cNvGraphicFramePr>
            <a:graphicFrameLocks noChangeAspect="1"/>
          </p:cNvGraphicFramePr>
          <p:nvPr/>
        </p:nvGraphicFramePr>
        <p:xfrm>
          <a:off x="899592" y="5815013"/>
          <a:ext cx="2605088" cy="927100"/>
        </p:xfrm>
        <a:graphic>
          <a:graphicData uri="http://schemas.openxmlformats.org/presentationml/2006/ole">
            <p:oleObj spid="_x0000_s172042" name="数式" r:id="rId11" imgW="1218960" imgH="431640" progId="Equation.3">
              <p:embed/>
            </p:oleObj>
          </a:graphicData>
        </a:graphic>
      </p:graphicFrame>
      <p:sp>
        <p:nvSpPr>
          <p:cNvPr id="25" name="正方形/長方形 24"/>
          <p:cNvSpPr/>
          <p:nvPr/>
        </p:nvSpPr>
        <p:spPr>
          <a:xfrm>
            <a:off x="3563888" y="5949280"/>
            <a:ext cx="5580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srgbClr val="D60093"/>
                </a:solidFill>
                <a:cs typeface="Times New Roman" pitchFamily="18" charset="0"/>
              </a:rPr>
              <a:t>Effective gravitational coupling is weaker because of the dilution to the hidden sector</a:t>
            </a:r>
            <a:r>
              <a:rPr lang="en-US" altLang="ja-JP" sz="2400" dirty="0" smtClean="0">
                <a:solidFill>
                  <a:srgbClr val="D60093"/>
                </a:solidFill>
              </a:rPr>
              <a:t>.</a:t>
            </a:r>
            <a:endParaRPr lang="ja-JP" altLang="en-US" sz="2400" dirty="0">
              <a:solidFill>
                <a:srgbClr val="D600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/>
          <p:cNvCxnSpPr/>
          <p:nvPr/>
        </p:nvCxnSpPr>
        <p:spPr>
          <a:xfrm>
            <a:off x="1331640" y="4581128"/>
            <a:ext cx="648072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/>
          <p:nvPr/>
        </p:nvCxnSpPr>
        <p:spPr>
          <a:xfrm flipH="1" flipV="1">
            <a:off x="1323256" y="1412776"/>
            <a:ext cx="8384" cy="48329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8114" name="Object 18"/>
          <p:cNvGraphicFramePr>
            <a:graphicFrameLocks noChangeAspect="1"/>
          </p:cNvGraphicFramePr>
          <p:nvPr/>
        </p:nvGraphicFramePr>
        <p:xfrm>
          <a:off x="7501885" y="4653136"/>
          <a:ext cx="1318587" cy="576064"/>
        </p:xfrm>
        <a:graphic>
          <a:graphicData uri="http://schemas.openxmlformats.org/presentationml/2006/ole">
            <p:oleObj spid="_x0000_s218114" name="数式" r:id="rId3" imgW="495000" imgH="215640" progId="Equation.3">
              <p:embed/>
            </p:oleObj>
          </a:graphicData>
        </a:graphic>
      </p:graphicFrame>
      <p:sp>
        <p:nvSpPr>
          <p:cNvPr id="8" name="フリーフォーム 7"/>
          <p:cNvSpPr/>
          <p:nvPr/>
        </p:nvSpPr>
        <p:spPr>
          <a:xfrm>
            <a:off x="1524000" y="1103086"/>
            <a:ext cx="5747657" cy="4717143"/>
          </a:xfrm>
          <a:custGeom>
            <a:avLst/>
            <a:gdLst>
              <a:gd name="connsiteX0" fmla="*/ 0 w 5803295"/>
              <a:gd name="connsiteY0" fmla="*/ 263676 h 4794551"/>
              <a:gd name="connsiteX1" fmla="*/ 333829 w 5803295"/>
              <a:gd name="connsiteY1" fmla="*/ 3398761 h 4794551"/>
              <a:gd name="connsiteX2" fmla="*/ 856343 w 5803295"/>
              <a:gd name="connsiteY2" fmla="*/ 4458304 h 4794551"/>
              <a:gd name="connsiteX3" fmla="*/ 2119086 w 5803295"/>
              <a:gd name="connsiteY3" fmla="*/ 1381276 h 4794551"/>
              <a:gd name="connsiteX4" fmla="*/ 3744686 w 5803295"/>
              <a:gd name="connsiteY4" fmla="*/ 4676019 h 4794551"/>
              <a:gd name="connsiteX5" fmla="*/ 5428343 w 5803295"/>
              <a:gd name="connsiteY5" fmla="*/ 1134533 h 4794551"/>
              <a:gd name="connsiteX6" fmla="*/ 5747657 w 5803295"/>
              <a:gd name="connsiteY6" fmla="*/ 162076 h 4794551"/>
              <a:gd name="connsiteX7" fmla="*/ 5762171 w 5803295"/>
              <a:gd name="connsiteY7" fmla="*/ 162076 h 4794551"/>
              <a:gd name="connsiteX0" fmla="*/ 0 w 5803295"/>
              <a:gd name="connsiteY0" fmla="*/ 263676 h 4879219"/>
              <a:gd name="connsiteX1" fmla="*/ 333829 w 5803295"/>
              <a:gd name="connsiteY1" fmla="*/ 3398761 h 4879219"/>
              <a:gd name="connsiteX2" fmla="*/ 856343 w 5803295"/>
              <a:gd name="connsiteY2" fmla="*/ 4458304 h 4879219"/>
              <a:gd name="connsiteX3" fmla="*/ 2119086 w 5803295"/>
              <a:gd name="connsiteY3" fmla="*/ 1381276 h 4879219"/>
              <a:gd name="connsiteX4" fmla="*/ 3744686 w 5803295"/>
              <a:gd name="connsiteY4" fmla="*/ 4676019 h 4879219"/>
              <a:gd name="connsiteX5" fmla="*/ 5747657 w 5803295"/>
              <a:gd name="connsiteY5" fmla="*/ 162076 h 4879219"/>
              <a:gd name="connsiteX6" fmla="*/ 5762171 w 5803295"/>
              <a:gd name="connsiteY6" fmla="*/ 162076 h 4879219"/>
              <a:gd name="connsiteX0" fmla="*/ 0 w 5747657"/>
              <a:gd name="connsiteY0" fmla="*/ 101600 h 4717143"/>
              <a:gd name="connsiteX1" fmla="*/ 333829 w 5747657"/>
              <a:gd name="connsiteY1" fmla="*/ 3236685 h 4717143"/>
              <a:gd name="connsiteX2" fmla="*/ 856343 w 5747657"/>
              <a:gd name="connsiteY2" fmla="*/ 4296228 h 4717143"/>
              <a:gd name="connsiteX3" fmla="*/ 2119086 w 5747657"/>
              <a:gd name="connsiteY3" fmla="*/ 1219200 h 4717143"/>
              <a:gd name="connsiteX4" fmla="*/ 3744686 w 5747657"/>
              <a:gd name="connsiteY4" fmla="*/ 4513943 h 4717143"/>
              <a:gd name="connsiteX5" fmla="*/ 5747657 w 5747657"/>
              <a:gd name="connsiteY5" fmla="*/ 0 h 4717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47657" h="4717143">
                <a:moveTo>
                  <a:pt x="0" y="101600"/>
                </a:moveTo>
                <a:cubicBezTo>
                  <a:pt x="95552" y="1319590"/>
                  <a:pt x="191105" y="2537580"/>
                  <a:pt x="333829" y="3236685"/>
                </a:cubicBezTo>
                <a:cubicBezTo>
                  <a:pt x="476553" y="3935790"/>
                  <a:pt x="558800" y="4632475"/>
                  <a:pt x="856343" y="4296228"/>
                </a:cubicBezTo>
                <a:cubicBezTo>
                  <a:pt x="1153886" y="3959981"/>
                  <a:pt x="1637696" y="1182914"/>
                  <a:pt x="2119086" y="1219200"/>
                </a:cubicBezTo>
                <a:cubicBezTo>
                  <a:pt x="2600476" y="1255486"/>
                  <a:pt x="3139924" y="4717143"/>
                  <a:pt x="3744686" y="4513943"/>
                </a:cubicBezTo>
                <a:cubicBezTo>
                  <a:pt x="4349448" y="4310743"/>
                  <a:pt x="5411409" y="752324"/>
                  <a:pt x="5747657" y="0"/>
                </a:cubicBezTo>
              </a:path>
            </a:pathLst>
          </a:custGeom>
          <a:ln>
            <a:solidFill>
              <a:srgbClr val="D60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628571" y="2307771"/>
            <a:ext cx="943429" cy="2293258"/>
          </a:xfrm>
          <a:custGeom>
            <a:avLst/>
            <a:gdLst>
              <a:gd name="connsiteX0" fmla="*/ 0 w 943429"/>
              <a:gd name="connsiteY0" fmla="*/ 0 h 2293258"/>
              <a:gd name="connsiteX1" fmla="*/ 580572 w 943429"/>
              <a:gd name="connsiteY1" fmla="*/ 1088572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580572 w 943429"/>
              <a:gd name="connsiteY1" fmla="*/ 1088572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580572 w 943429"/>
              <a:gd name="connsiteY1" fmla="*/ 1088572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3429" h="2293258">
                <a:moveTo>
                  <a:pt x="0" y="0"/>
                </a:moveTo>
                <a:cubicBezTo>
                  <a:pt x="307633" y="125640"/>
                  <a:pt x="423334" y="706362"/>
                  <a:pt x="580572" y="1088572"/>
                </a:cubicBezTo>
                <a:cubicBezTo>
                  <a:pt x="721605" y="1513513"/>
                  <a:pt x="943429" y="2293258"/>
                  <a:pt x="943429" y="2293258"/>
                </a:cubicBezTo>
                <a:lnTo>
                  <a:pt x="943429" y="2293258"/>
                </a:lnTo>
              </a:path>
            </a:pathLst>
          </a:cu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1547664" y="1196752"/>
            <a:ext cx="367365" cy="3445386"/>
          </a:xfrm>
          <a:custGeom>
            <a:avLst/>
            <a:gdLst>
              <a:gd name="connsiteX0" fmla="*/ 0 w 943429"/>
              <a:gd name="connsiteY0" fmla="*/ 0 h 2293258"/>
              <a:gd name="connsiteX1" fmla="*/ 580572 w 943429"/>
              <a:gd name="connsiteY1" fmla="*/ 1088572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580572 w 943429"/>
              <a:gd name="connsiteY1" fmla="*/ 1088572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0 w 943429"/>
              <a:gd name="connsiteY0" fmla="*/ 0 h 2293258"/>
              <a:gd name="connsiteX1" fmla="*/ 580572 w 943429"/>
              <a:gd name="connsiteY1" fmla="*/ 1088572 h 2293258"/>
              <a:gd name="connsiteX2" fmla="*/ 943429 w 943429"/>
              <a:gd name="connsiteY2" fmla="*/ 2293258 h 2293258"/>
              <a:gd name="connsiteX3" fmla="*/ 943429 w 943429"/>
              <a:gd name="connsiteY3" fmla="*/ 2293258 h 2293258"/>
              <a:gd name="connsiteX0" fmla="*/ 152730 w 520095"/>
              <a:gd name="connsiteY0" fmla="*/ 0 h 3445386"/>
              <a:gd name="connsiteX1" fmla="*/ 157238 w 520095"/>
              <a:gd name="connsiteY1" fmla="*/ 2240700 h 3445386"/>
              <a:gd name="connsiteX2" fmla="*/ 520095 w 520095"/>
              <a:gd name="connsiteY2" fmla="*/ 3445386 h 3445386"/>
              <a:gd name="connsiteX3" fmla="*/ 520095 w 520095"/>
              <a:gd name="connsiteY3" fmla="*/ 3445386 h 3445386"/>
              <a:gd name="connsiteX0" fmla="*/ 152730 w 520095"/>
              <a:gd name="connsiteY0" fmla="*/ 0 h 3445386"/>
              <a:gd name="connsiteX1" fmla="*/ 157238 w 520095"/>
              <a:gd name="connsiteY1" fmla="*/ 2240700 h 3445386"/>
              <a:gd name="connsiteX2" fmla="*/ 520095 w 520095"/>
              <a:gd name="connsiteY2" fmla="*/ 3445386 h 3445386"/>
              <a:gd name="connsiteX3" fmla="*/ 520095 w 520095"/>
              <a:gd name="connsiteY3" fmla="*/ 3445386 h 3445386"/>
              <a:gd name="connsiteX0" fmla="*/ 13222 w 380587"/>
              <a:gd name="connsiteY0" fmla="*/ 0 h 3445386"/>
              <a:gd name="connsiteX1" fmla="*/ 157238 w 380587"/>
              <a:gd name="connsiteY1" fmla="*/ 1944216 h 3445386"/>
              <a:gd name="connsiteX2" fmla="*/ 380587 w 380587"/>
              <a:gd name="connsiteY2" fmla="*/ 3445386 h 3445386"/>
              <a:gd name="connsiteX3" fmla="*/ 380587 w 380587"/>
              <a:gd name="connsiteY3" fmla="*/ 3445386 h 3445386"/>
              <a:gd name="connsiteX0" fmla="*/ 13222 w 380587"/>
              <a:gd name="connsiteY0" fmla="*/ 0 h 3445386"/>
              <a:gd name="connsiteX1" fmla="*/ 157238 w 380587"/>
              <a:gd name="connsiteY1" fmla="*/ 1944216 h 3445386"/>
              <a:gd name="connsiteX2" fmla="*/ 380587 w 380587"/>
              <a:gd name="connsiteY2" fmla="*/ 3445386 h 3445386"/>
              <a:gd name="connsiteX3" fmla="*/ 380587 w 380587"/>
              <a:gd name="connsiteY3" fmla="*/ 3445386 h 3445386"/>
              <a:gd name="connsiteX0" fmla="*/ 0 w 367365"/>
              <a:gd name="connsiteY0" fmla="*/ 0 h 3445386"/>
              <a:gd name="connsiteX1" fmla="*/ 144016 w 367365"/>
              <a:gd name="connsiteY1" fmla="*/ 1944216 h 3445386"/>
              <a:gd name="connsiteX2" fmla="*/ 367365 w 367365"/>
              <a:gd name="connsiteY2" fmla="*/ 3445386 h 3445386"/>
              <a:gd name="connsiteX3" fmla="*/ 367365 w 367365"/>
              <a:gd name="connsiteY3" fmla="*/ 3445386 h 3445386"/>
              <a:gd name="connsiteX0" fmla="*/ 0 w 367365"/>
              <a:gd name="connsiteY0" fmla="*/ 0 h 3445386"/>
              <a:gd name="connsiteX1" fmla="*/ 144016 w 367365"/>
              <a:gd name="connsiteY1" fmla="*/ 1944216 h 3445386"/>
              <a:gd name="connsiteX2" fmla="*/ 367365 w 367365"/>
              <a:gd name="connsiteY2" fmla="*/ 3445386 h 3445386"/>
              <a:gd name="connsiteX3" fmla="*/ 367365 w 367365"/>
              <a:gd name="connsiteY3" fmla="*/ 3445386 h 3445386"/>
              <a:gd name="connsiteX0" fmla="*/ 0 w 367365"/>
              <a:gd name="connsiteY0" fmla="*/ 0 h 3445386"/>
              <a:gd name="connsiteX1" fmla="*/ 144016 w 367365"/>
              <a:gd name="connsiteY1" fmla="*/ 1944216 h 3445386"/>
              <a:gd name="connsiteX2" fmla="*/ 367365 w 367365"/>
              <a:gd name="connsiteY2" fmla="*/ 3445386 h 3445386"/>
              <a:gd name="connsiteX3" fmla="*/ 367365 w 367365"/>
              <a:gd name="connsiteY3" fmla="*/ 3445386 h 344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365" h="3445386">
                <a:moveTo>
                  <a:pt x="0" y="0"/>
                </a:moveTo>
                <a:cubicBezTo>
                  <a:pt x="45407" y="727150"/>
                  <a:pt x="50200" y="1292049"/>
                  <a:pt x="144016" y="1944216"/>
                </a:cubicBezTo>
                <a:cubicBezTo>
                  <a:pt x="176553" y="2482206"/>
                  <a:pt x="330140" y="3195191"/>
                  <a:pt x="367365" y="3445386"/>
                </a:cubicBezTo>
                <a:lnTo>
                  <a:pt x="367365" y="3445386"/>
                </a:lnTo>
              </a:path>
            </a:pathLst>
          </a:cu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18115" name="Object 11"/>
          <p:cNvGraphicFramePr>
            <a:graphicFrameLocks noChangeAspect="1"/>
          </p:cNvGraphicFramePr>
          <p:nvPr/>
        </p:nvGraphicFramePr>
        <p:xfrm>
          <a:off x="961182" y="823689"/>
          <a:ext cx="442466" cy="482477"/>
        </p:xfrm>
        <a:graphic>
          <a:graphicData uri="http://schemas.openxmlformats.org/presentationml/2006/ole">
            <p:oleObj spid="_x0000_s218115" name="数式" r:id="rId4" imgW="152280" imgH="164880" progId="Equation.3">
              <p:embed/>
            </p:oleObj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4067944" y="2420888"/>
            <a:ext cx="2485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0000FF"/>
                </a:solidFill>
              </a:rPr>
              <a:t>Healthy branch</a:t>
            </a:r>
            <a:endParaRPr lang="ja-JP" altLang="en-US" sz="28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1553029" y="1175657"/>
            <a:ext cx="72571" cy="1337734"/>
          </a:xfrm>
          <a:custGeom>
            <a:avLst/>
            <a:gdLst>
              <a:gd name="connsiteX0" fmla="*/ 0 w 72571"/>
              <a:gd name="connsiteY0" fmla="*/ 0 h 1337734"/>
              <a:gd name="connsiteX1" fmla="*/ 58057 w 72571"/>
              <a:gd name="connsiteY1" fmla="*/ 1146629 h 1337734"/>
              <a:gd name="connsiteX2" fmla="*/ 72571 w 72571"/>
              <a:gd name="connsiteY2" fmla="*/ 1146629 h 1337734"/>
              <a:gd name="connsiteX3" fmla="*/ 58057 w 72571"/>
              <a:gd name="connsiteY3" fmla="*/ 1190172 h 1337734"/>
              <a:gd name="connsiteX0" fmla="*/ 0 w 72571"/>
              <a:gd name="connsiteY0" fmla="*/ 0 h 1337734"/>
              <a:gd name="connsiteX1" fmla="*/ 58057 w 72571"/>
              <a:gd name="connsiteY1" fmla="*/ 1146629 h 1337734"/>
              <a:gd name="connsiteX2" fmla="*/ 72571 w 72571"/>
              <a:gd name="connsiteY2" fmla="*/ 1146629 h 1337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571" h="1337734">
                <a:moveTo>
                  <a:pt x="0" y="0"/>
                </a:moveTo>
                <a:cubicBezTo>
                  <a:pt x="19352" y="382210"/>
                  <a:pt x="45962" y="955524"/>
                  <a:pt x="58057" y="1146629"/>
                </a:cubicBezTo>
                <a:cubicBezTo>
                  <a:pt x="70152" y="1337734"/>
                  <a:pt x="72571" y="1139372"/>
                  <a:pt x="72571" y="1146629"/>
                </a:cubicBezTo>
              </a:path>
            </a:pathLst>
          </a:cu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547664" y="1052736"/>
            <a:ext cx="2948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Gradient instability</a:t>
            </a:r>
            <a:endParaRPr lang="ja-JP" altLang="en-US" sz="28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16" name="フリーフォーム 15"/>
          <p:cNvSpPr/>
          <p:nvPr/>
        </p:nvSpPr>
        <p:spPr>
          <a:xfrm>
            <a:off x="2267744" y="2291386"/>
            <a:ext cx="1368153" cy="3225846"/>
          </a:xfrm>
          <a:custGeom>
            <a:avLst/>
            <a:gdLst>
              <a:gd name="connsiteX0" fmla="*/ 0 w 72571"/>
              <a:gd name="connsiteY0" fmla="*/ 0 h 1337734"/>
              <a:gd name="connsiteX1" fmla="*/ 58057 w 72571"/>
              <a:gd name="connsiteY1" fmla="*/ 1146629 h 1337734"/>
              <a:gd name="connsiteX2" fmla="*/ 72571 w 72571"/>
              <a:gd name="connsiteY2" fmla="*/ 1146629 h 1337734"/>
              <a:gd name="connsiteX3" fmla="*/ 58057 w 72571"/>
              <a:gd name="connsiteY3" fmla="*/ 1190172 h 1337734"/>
              <a:gd name="connsiteX0" fmla="*/ 0 w 72571"/>
              <a:gd name="connsiteY0" fmla="*/ 0 h 1337734"/>
              <a:gd name="connsiteX1" fmla="*/ 58057 w 72571"/>
              <a:gd name="connsiteY1" fmla="*/ 1146629 h 1337734"/>
              <a:gd name="connsiteX2" fmla="*/ 72571 w 72571"/>
              <a:gd name="connsiteY2" fmla="*/ 1146629 h 1337734"/>
              <a:gd name="connsiteX0" fmla="*/ 854607 w 873959"/>
              <a:gd name="connsiteY0" fmla="*/ 0 h 382210"/>
              <a:gd name="connsiteX1" fmla="*/ 120013 w 873959"/>
              <a:gd name="connsiteY1" fmla="*/ 125806 h 382210"/>
              <a:gd name="connsiteX2" fmla="*/ 134527 w 873959"/>
              <a:gd name="connsiteY2" fmla="*/ 125806 h 382210"/>
              <a:gd name="connsiteX0" fmla="*/ 854607 w 854607"/>
              <a:gd name="connsiteY0" fmla="*/ 0 h 155233"/>
              <a:gd name="connsiteX1" fmla="*/ 120013 w 854607"/>
              <a:gd name="connsiteY1" fmla="*/ 125806 h 155233"/>
              <a:gd name="connsiteX2" fmla="*/ 134527 w 854607"/>
              <a:gd name="connsiteY2" fmla="*/ 125806 h 155233"/>
              <a:gd name="connsiteX0" fmla="*/ 1296144 w 1296144"/>
              <a:gd name="connsiteY0" fmla="*/ 402253 h 3570605"/>
              <a:gd name="connsiteX1" fmla="*/ 561550 w 1296144"/>
              <a:gd name="connsiteY1" fmla="*/ 528059 h 3570605"/>
              <a:gd name="connsiteX2" fmla="*/ 0 w 1296144"/>
              <a:gd name="connsiteY2" fmla="*/ 3570605 h 3570605"/>
              <a:gd name="connsiteX0" fmla="*/ 1296144 w 1296144"/>
              <a:gd name="connsiteY0" fmla="*/ 0 h 3168352"/>
              <a:gd name="connsiteX1" fmla="*/ 792088 w 1296144"/>
              <a:gd name="connsiteY1" fmla="*/ 936104 h 3168352"/>
              <a:gd name="connsiteX2" fmla="*/ 0 w 1296144"/>
              <a:gd name="connsiteY2" fmla="*/ 3168352 h 3168352"/>
              <a:gd name="connsiteX0" fmla="*/ 1296144 w 1296144"/>
              <a:gd name="connsiteY0" fmla="*/ 0 h 3168352"/>
              <a:gd name="connsiteX1" fmla="*/ 792088 w 1296144"/>
              <a:gd name="connsiteY1" fmla="*/ 936104 h 3168352"/>
              <a:gd name="connsiteX2" fmla="*/ 0 w 1296144"/>
              <a:gd name="connsiteY2" fmla="*/ 3168352 h 3168352"/>
              <a:gd name="connsiteX0" fmla="*/ 1296144 w 1296144"/>
              <a:gd name="connsiteY0" fmla="*/ 0 h 3168352"/>
              <a:gd name="connsiteX1" fmla="*/ 792088 w 1296144"/>
              <a:gd name="connsiteY1" fmla="*/ 936104 h 3168352"/>
              <a:gd name="connsiteX2" fmla="*/ 0 w 1296144"/>
              <a:gd name="connsiteY2" fmla="*/ 3168352 h 3168352"/>
              <a:gd name="connsiteX0" fmla="*/ 1728192 w 1728192"/>
              <a:gd name="connsiteY0" fmla="*/ 0 h 3528391"/>
              <a:gd name="connsiteX1" fmla="*/ 1224136 w 1728192"/>
              <a:gd name="connsiteY1" fmla="*/ 936104 h 3528391"/>
              <a:gd name="connsiteX2" fmla="*/ 0 w 1728192"/>
              <a:gd name="connsiteY2" fmla="*/ 3528391 h 3528391"/>
              <a:gd name="connsiteX0" fmla="*/ 1296144 w 1296144"/>
              <a:gd name="connsiteY0" fmla="*/ 0 h 3168351"/>
              <a:gd name="connsiteX1" fmla="*/ 792088 w 1296144"/>
              <a:gd name="connsiteY1" fmla="*/ 936104 h 3168351"/>
              <a:gd name="connsiteX2" fmla="*/ 0 w 1296144"/>
              <a:gd name="connsiteY2" fmla="*/ 3168351 h 3168351"/>
              <a:gd name="connsiteX0" fmla="*/ 1423907 w 1423907"/>
              <a:gd name="connsiteY0" fmla="*/ 0 h 3537673"/>
              <a:gd name="connsiteX1" fmla="*/ 919851 w 1423907"/>
              <a:gd name="connsiteY1" fmla="*/ 936104 h 3537673"/>
              <a:gd name="connsiteX2" fmla="*/ 127763 w 1423907"/>
              <a:gd name="connsiteY2" fmla="*/ 3168351 h 3537673"/>
              <a:gd name="connsiteX3" fmla="*/ 153276 w 1423907"/>
              <a:gd name="connsiteY3" fmla="*/ 3152033 h 3537673"/>
              <a:gd name="connsiteX0" fmla="*/ 1423907 w 1423907"/>
              <a:gd name="connsiteY0" fmla="*/ 0 h 3537673"/>
              <a:gd name="connsiteX1" fmla="*/ 919851 w 1423907"/>
              <a:gd name="connsiteY1" fmla="*/ 936104 h 3537673"/>
              <a:gd name="connsiteX2" fmla="*/ 127763 w 1423907"/>
              <a:gd name="connsiteY2" fmla="*/ 3168351 h 3537673"/>
              <a:gd name="connsiteX3" fmla="*/ 487804 w 1423907"/>
              <a:gd name="connsiteY3" fmla="*/ 3456383 h 3537673"/>
              <a:gd name="connsiteX0" fmla="*/ 1399521 w 1399521"/>
              <a:gd name="connsiteY0" fmla="*/ 0 h 3655364"/>
              <a:gd name="connsiteX1" fmla="*/ 895465 w 1399521"/>
              <a:gd name="connsiteY1" fmla="*/ 936104 h 3655364"/>
              <a:gd name="connsiteX2" fmla="*/ 103377 w 1399521"/>
              <a:gd name="connsiteY2" fmla="*/ 3168351 h 3655364"/>
              <a:gd name="connsiteX3" fmla="*/ 463418 w 1399521"/>
              <a:gd name="connsiteY3" fmla="*/ 3456383 h 3655364"/>
              <a:gd name="connsiteX0" fmla="*/ 936103 w 936103"/>
              <a:gd name="connsiteY0" fmla="*/ 0 h 3456383"/>
              <a:gd name="connsiteX1" fmla="*/ 432047 w 936103"/>
              <a:gd name="connsiteY1" fmla="*/ 936104 h 3456383"/>
              <a:gd name="connsiteX2" fmla="*/ 0 w 936103"/>
              <a:gd name="connsiteY2" fmla="*/ 3456383 h 3456383"/>
              <a:gd name="connsiteX0" fmla="*/ 1296143 w 1296143"/>
              <a:gd name="connsiteY0" fmla="*/ 0 h 3096343"/>
              <a:gd name="connsiteX1" fmla="*/ 792087 w 1296143"/>
              <a:gd name="connsiteY1" fmla="*/ 936104 h 3096343"/>
              <a:gd name="connsiteX2" fmla="*/ 0 w 1296143"/>
              <a:gd name="connsiteY2" fmla="*/ 3096343 h 3096343"/>
              <a:gd name="connsiteX0" fmla="*/ 1296143 w 1296143"/>
              <a:gd name="connsiteY0" fmla="*/ 0 h 3096343"/>
              <a:gd name="connsiteX1" fmla="*/ 792087 w 1296143"/>
              <a:gd name="connsiteY1" fmla="*/ 936104 h 3096343"/>
              <a:gd name="connsiteX2" fmla="*/ 0 w 1296143"/>
              <a:gd name="connsiteY2" fmla="*/ 3096343 h 3096343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524169"/>
              <a:gd name="connsiteY0" fmla="*/ 228026 h 3396377"/>
              <a:gd name="connsiteX1" fmla="*/ 1440160 w 1524169"/>
              <a:gd name="connsiteY1" fmla="*/ 156017 h 3396377"/>
              <a:gd name="connsiteX2" fmla="*/ 864095 w 1524169"/>
              <a:gd name="connsiteY2" fmla="*/ 1164130 h 3396377"/>
              <a:gd name="connsiteX3" fmla="*/ 0 w 1524169"/>
              <a:gd name="connsiteY3" fmla="*/ 3396377 h 3396377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440160 w 1440160"/>
              <a:gd name="connsiteY0" fmla="*/ 0 h 3240360"/>
              <a:gd name="connsiteX1" fmla="*/ 864095 w 1440160"/>
              <a:gd name="connsiteY1" fmla="*/ 1008113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08113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08113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80120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80120 h 3240360"/>
              <a:gd name="connsiteX2" fmla="*/ 0 w 1440160"/>
              <a:gd name="connsiteY2" fmla="*/ 3240360 h 3240360"/>
              <a:gd name="connsiteX0" fmla="*/ 1368153 w 1368153"/>
              <a:gd name="connsiteY0" fmla="*/ 0 h 3225846"/>
              <a:gd name="connsiteX1" fmla="*/ 792088 w 1368153"/>
              <a:gd name="connsiteY1" fmla="*/ 1080120 h 3225846"/>
              <a:gd name="connsiteX2" fmla="*/ 0 w 1368153"/>
              <a:gd name="connsiteY2" fmla="*/ 3225846 h 3225846"/>
              <a:gd name="connsiteX0" fmla="*/ 1368153 w 1368153"/>
              <a:gd name="connsiteY0" fmla="*/ 0 h 3225846"/>
              <a:gd name="connsiteX1" fmla="*/ 792088 w 1368153"/>
              <a:gd name="connsiteY1" fmla="*/ 1080120 h 3225846"/>
              <a:gd name="connsiteX2" fmla="*/ 0 w 1368153"/>
              <a:gd name="connsiteY2" fmla="*/ 3225846 h 3225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8153" h="3225846">
                <a:moveTo>
                  <a:pt x="1368153" y="0"/>
                </a:moveTo>
                <a:cubicBezTo>
                  <a:pt x="1056425" y="71516"/>
                  <a:pt x="995457" y="485305"/>
                  <a:pt x="792088" y="1080120"/>
                </a:cubicBezTo>
                <a:cubicBezTo>
                  <a:pt x="579569" y="1671014"/>
                  <a:pt x="256882" y="3137883"/>
                  <a:pt x="0" y="3225846"/>
                </a:cubicBezTo>
              </a:path>
            </a:pathLst>
          </a:custGeom>
          <a:ln w="412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5191606" y="1196752"/>
            <a:ext cx="2044690" cy="4436030"/>
          </a:xfrm>
          <a:custGeom>
            <a:avLst/>
            <a:gdLst>
              <a:gd name="connsiteX0" fmla="*/ 0 w 72571"/>
              <a:gd name="connsiteY0" fmla="*/ 0 h 1337734"/>
              <a:gd name="connsiteX1" fmla="*/ 58057 w 72571"/>
              <a:gd name="connsiteY1" fmla="*/ 1146629 h 1337734"/>
              <a:gd name="connsiteX2" fmla="*/ 72571 w 72571"/>
              <a:gd name="connsiteY2" fmla="*/ 1146629 h 1337734"/>
              <a:gd name="connsiteX3" fmla="*/ 58057 w 72571"/>
              <a:gd name="connsiteY3" fmla="*/ 1190172 h 1337734"/>
              <a:gd name="connsiteX0" fmla="*/ 0 w 72571"/>
              <a:gd name="connsiteY0" fmla="*/ 0 h 1337734"/>
              <a:gd name="connsiteX1" fmla="*/ 58057 w 72571"/>
              <a:gd name="connsiteY1" fmla="*/ 1146629 h 1337734"/>
              <a:gd name="connsiteX2" fmla="*/ 72571 w 72571"/>
              <a:gd name="connsiteY2" fmla="*/ 1146629 h 1337734"/>
              <a:gd name="connsiteX0" fmla="*/ 854607 w 873959"/>
              <a:gd name="connsiteY0" fmla="*/ 0 h 382210"/>
              <a:gd name="connsiteX1" fmla="*/ 120013 w 873959"/>
              <a:gd name="connsiteY1" fmla="*/ 125806 h 382210"/>
              <a:gd name="connsiteX2" fmla="*/ 134527 w 873959"/>
              <a:gd name="connsiteY2" fmla="*/ 125806 h 382210"/>
              <a:gd name="connsiteX0" fmla="*/ 854607 w 854607"/>
              <a:gd name="connsiteY0" fmla="*/ 0 h 155233"/>
              <a:gd name="connsiteX1" fmla="*/ 120013 w 854607"/>
              <a:gd name="connsiteY1" fmla="*/ 125806 h 155233"/>
              <a:gd name="connsiteX2" fmla="*/ 134527 w 854607"/>
              <a:gd name="connsiteY2" fmla="*/ 125806 h 155233"/>
              <a:gd name="connsiteX0" fmla="*/ 1296144 w 1296144"/>
              <a:gd name="connsiteY0" fmla="*/ 402253 h 3570605"/>
              <a:gd name="connsiteX1" fmla="*/ 561550 w 1296144"/>
              <a:gd name="connsiteY1" fmla="*/ 528059 h 3570605"/>
              <a:gd name="connsiteX2" fmla="*/ 0 w 1296144"/>
              <a:gd name="connsiteY2" fmla="*/ 3570605 h 3570605"/>
              <a:gd name="connsiteX0" fmla="*/ 1296144 w 1296144"/>
              <a:gd name="connsiteY0" fmla="*/ 0 h 3168352"/>
              <a:gd name="connsiteX1" fmla="*/ 792088 w 1296144"/>
              <a:gd name="connsiteY1" fmla="*/ 936104 h 3168352"/>
              <a:gd name="connsiteX2" fmla="*/ 0 w 1296144"/>
              <a:gd name="connsiteY2" fmla="*/ 3168352 h 3168352"/>
              <a:gd name="connsiteX0" fmla="*/ 1296144 w 1296144"/>
              <a:gd name="connsiteY0" fmla="*/ 0 h 3168352"/>
              <a:gd name="connsiteX1" fmla="*/ 792088 w 1296144"/>
              <a:gd name="connsiteY1" fmla="*/ 936104 h 3168352"/>
              <a:gd name="connsiteX2" fmla="*/ 0 w 1296144"/>
              <a:gd name="connsiteY2" fmla="*/ 3168352 h 3168352"/>
              <a:gd name="connsiteX0" fmla="*/ 1296144 w 1296144"/>
              <a:gd name="connsiteY0" fmla="*/ 0 h 3168352"/>
              <a:gd name="connsiteX1" fmla="*/ 792088 w 1296144"/>
              <a:gd name="connsiteY1" fmla="*/ 936104 h 3168352"/>
              <a:gd name="connsiteX2" fmla="*/ 0 w 1296144"/>
              <a:gd name="connsiteY2" fmla="*/ 3168352 h 3168352"/>
              <a:gd name="connsiteX0" fmla="*/ 1728192 w 1728192"/>
              <a:gd name="connsiteY0" fmla="*/ 0 h 3528391"/>
              <a:gd name="connsiteX1" fmla="*/ 1224136 w 1728192"/>
              <a:gd name="connsiteY1" fmla="*/ 936104 h 3528391"/>
              <a:gd name="connsiteX2" fmla="*/ 0 w 1728192"/>
              <a:gd name="connsiteY2" fmla="*/ 3528391 h 3528391"/>
              <a:gd name="connsiteX0" fmla="*/ 1296144 w 1296144"/>
              <a:gd name="connsiteY0" fmla="*/ 0 h 3168351"/>
              <a:gd name="connsiteX1" fmla="*/ 792088 w 1296144"/>
              <a:gd name="connsiteY1" fmla="*/ 936104 h 3168351"/>
              <a:gd name="connsiteX2" fmla="*/ 0 w 1296144"/>
              <a:gd name="connsiteY2" fmla="*/ 3168351 h 3168351"/>
              <a:gd name="connsiteX0" fmla="*/ 1423907 w 1423907"/>
              <a:gd name="connsiteY0" fmla="*/ 0 h 3537673"/>
              <a:gd name="connsiteX1" fmla="*/ 919851 w 1423907"/>
              <a:gd name="connsiteY1" fmla="*/ 936104 h 3537673"/>
              <a:gd name="connsiteX2" fmla="*/ 127763 w 1423907"/>
              <a:gd name="connsiteY2" fmla="*/ 3168351 h 3537673"/>
              <a:gd name="connsiteX3" fmla="*/ 153276 w 1423907"/>
              <a:gd name="connsiteY3" fmla="*/ 3152033 h 3537673"/>
              <a:gd name="connsiteX0" fmla="*/ 1423907 w 1423907"/>
              <a:gd name="connsiteY0" fmla="*/ 0 h 3537673"/>
              <a:gd name="connsiteX1" fmla="*/ 919851 w 1423907"/>
              <a:gd name="connsiteY1" fmla="*/ 936104 h 3537673"/>
              <a:gd name="connsiteX2" fmla="*/ 127763 w 1423907"/>
              <a:gd name="connsiteY2" fmla="*/ 3168351 h 3537673"/>
              <a:gd name="connsiteX3" fmla="*/ 487804 w 1423907"/>
              <a:gd name="connsiteY3" fmla="*/ 3456383 h 3537673"/>
              <a:gd name="connsiteX0" fmla="*/ 1399521 w 1399521"/>
              <a:gd name="connsiteY0" fmla="*/ 0 h 3655364"/>
              <a:gd name="connsiteX1" fmla="*/ 895465 w 1399521"/>
              <a:gd name="connsiteY1" fmla="*/ 936104 h 3655364"/>
              <a:gd name="connsiteX2" fmla="*/ 103377 w 1399521"/>
              <a:gd name="connsiteY2" fmla="*/ 3168351 h 3655364"/>
              <a:gd name="connsiteX3" fmla="*/ 463418 w 1399521"/>
              <a:gd name="connsiteY3" fmla="*/ 3456383 h 3655364"/>
              <a:gd name="connsiteX0" fmla="*/ 936103 w 936103"/>
              <a:gd name="connsiteY0" fmla="*/ 0 h 3456383"/>
              <a:gd name="connsiteX1" fmla="*/ 432047 w 936103"/>
              <a:gd name="connsiteY1" fmla="*/ 936104 h 3456383"/>
              <a:gd name="connsiteX2" fmla="*/ 0 w 936103"/>
              <a:gd name="connsiteY2" fmla="*/ 3456383 h 3456383"/>
              <a:gd name="connsiteX0" fmla="*/ 1296143 w 1296143"/>
              <a:gd name="connsiteY0" fmla="*/ 0 h 3096343"/>
              <a:gd name="connsiteX1" fmla="*/ 792087 w 1296143"/>
              <a:gd name="connsiteY1" fmla="*/ 936104 h 3096343"/>
              <a:gd name="connsiteX2" fmla="*/ 0 w 1296143"/>
              <a:gd name="connsiteY2" fmla="*/ 3096343 h 3096343"/>
              <a:gd name="connsiteX0" fmla="*/ 1296143 w 1296143"/>
              <a:gd name="connsiteY0" fmla="*/ 0 h 3096343"/>
              <a:gd name="connsiteX1" fmla="*/ 792087 w 1296143"/>
              <a:gd name="connsiteY1" fmla="*/ 936104 h 3096343"/>
              <a:gd name="connsiteX2" fmla="*/ 0 w 1296143"/>
              <a:gd name="connsiteY2" fmla="*/ 3096343 h 3096343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524169"/>
              <a:gd name="connsiteY0" fmla="*/ 228026 h 3396377"/>
              <a:gd name="connsiteX1" fmla="*/ 1440160 w 1524169"/>
              <a:gd name="connsiteY1" fmla="*/ 156017 h 3396377"/>
              <a:gd name="connsiteX2" fmla="*/ 864095 w 1524169"/>
              <a:gd name="connsiteY2" fmla="*/ 1164130 h 3396377"/>
              <a:gd name="connsiteX3" fmla="*/ 0 w 1524169"/>
              <a:gd name="connsiteY3" fmla="*/ 3396377 h 3396377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368151 w 1368151"/>
              <a:gd name="connsiteY0" fmla="*/ 0 h 3168351"/>
              <a:gd name="connsiteX1" fmla="*/ 864095 w 1368151"/>
              <a:gd name="connsiteY1" fmla="*/ 936104 h 3168351"/>
              <a:gd name="connsiteX2" fmla="*/ 0 w 1368151"/>
              <a:gd name="connsiteY2" fmla="*/ 3168351 h 3168351"/>
              <a:gd name="connsiteX0" fmla="*/ 1440160 w 1440160"/>
              <a:gd name="connsiteY0" fmla="*/ 0 h 3240360"/>
              <a:gd name="connsiteX1" fmla="*/ 864095 w 1440160"/>
              <a:gd name="connsiteY1" fmla="*/ 1008113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08113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08113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80120 h 3240360"/>
              <a:gd name="connsiteX2" fmla="*/ 0 w 1440160"/>
              <a:gd name="connsiteY2" fmla="*/ 3240360 h 3240360"/>
              <a:gd name="connsiteX0" fmla="*/ 1440160 w 1440160"/>
              <a:gd name="connsiteY0" fmla="*/ 0 h 3240360"/>
              <a:gd name="connsiteX1" fmla="*/ 864095 w 1440160"/>
              <a:gd name="connsiteY1" fmla="*/ 1080120 h 3240360"/>
              <a:gd name="connsiteX2" fmla="*/ 0 w 1440160"/>
              <a:gd name="connsiteY2" fmla="*/ 3240360 h 3240360"/>
              <a:gd name="connsiteX0" fmla="*/ 2044690 w 2044690"/>
              <a:gd name="connsiteY0" fmla="*/ 0 h 4436030"/>
              <a:gd name="connsiteX1" fmla="*/ 864095 w 2044690"/>
              <a:gd name="connsiteY1" fmla="*/ 2275790 h 4436030"/>
              <a:gd name="connsiteX2" fmla="*/ 0 w 2044690"/>
              <a:gd name="connsiteY2" fmla="*/ 4436030 h 4436030"/>
              <a:gd name="connsiteX0" fmla="*/ 2044690 w 2044690"/>
              <a:gd name="connsiteY0" fmla="*/ 0 h 4436030"/>
              <a:gd name="connsiteX1" fmla="*/ 864095 w 2044690"/>
              <a:gd name="connsiteY1" fmla="*/ 2275790 h 4436030"/>
              <a:gd name="connsiteX2" fmla="*/ 0 w 2044690"/>
              <a:gd name="connsiteY2" fmla="*/ 4436030 h 4436030"/>
              <a:gd name="connsiteX0" fmla="*/ 2044690 w 2044690"/>
              <a:gd name="connsiteY0" fmla="*/ 0 h 4436030"/>
              <a:gd name="connsiteX1" fmla="*/ 1036578 w 2044690"/>
              <a:gd name="connsiteY1" fmla="*/ 2736304 h 4436030"/>
              <a:gd name="connsiteX2" fmla="*/ 0 w 2044690"/>
              <a:gd name="connsiteY2" fmla="*/ 4436030 h 443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690" h="4436030">
                <a:moveTo>
                  <a:pt x="2044690" y="0"/>
                </a:moveTo>
                <a:cubicBezTo>
                  <a:pt x="1780020" y="877735"/>
                  <a:pt x="1239947" y="2141489"/>
                  <a:pt x="1036578" y="2736304"/>
                </a:cubicBezTo>
                <a:cubicBezTo>
                  <a:pt x="824059" y="3327198"/>
                  <a:pt x="330715" y="4422442"/>
                  <a:pt x="0" y="4436030"/>
                </a:cubicBezTo>
              </a:path>
            </a:pathLst>
          </a:custGeom>
          <a:ln w="412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627784" y="5157192"/>
            <a:ext cx="21571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Higuchi ghost</a:t>
            </a:r>
            <a:endParaRPr lang="ja-JP" altLang="en-US" sz="2800" i="1" dirty="0">
              <a:solidFill>
                <a:schemeClr val="accent6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440160" y="6011996"/>
            <a:ext cx="7524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rgbClr val="009900"/>
                </a:solidFill>
              </a:rPr>
              <a:t>JCAP1406 (2014) 037 De </a:t>
            </a:r>
            <a:r>
              <a:rPr lang="en-US" altLang="ja-JP" dirty="0" err="1" smtClean="0">
                <a:solidFill>
                  <a:srgbClr val="009900"/>
                </a:solidFill>
              </a:rPr>
              <a:t>Felice</a:t>
            </a:r>
            <a:r>
              <a:rPr lang="en-US" altLang="ja-JP" dirty="0" smtClean="0">
                <a:solidFill>
                  <a:srgbClr val="009900"/>
                </a:solidFill>
              </a:rPr>
              <a:t>, </a:t>
            </a:r>
            <a:r>
              <a:rPr lang="en-US" altLang="ja-JP" dirty="0" err="1" smtClean="0">
                <a:solidFill>
                  <a:srgbClr val="009900"/>
                </a:solidFill>
              </a:rPr>
              <a:t>Gumrukcuoglu</a:t>
            </a:r>
            <a:r>
              <a:rPr lang="en-US" altLang="ja-JP" dirty="0" smtClean="0">
                <a:solidFill>
                  <a:srgbClr val="009900"/>
                </a:solidFill>
              </a:rPr>
              <a:t>, </a:t>
            </a:r>
            <a:r>
              <a:rPr lang="en-US" altLang="ja-JP" dirty="0" err="1" smtClean="0">
                <a:solidFill>
                  <a:srgbClr val="009900"/>
                </a:solidFill>
              </a:rPr>
              <a:t>Mukohyama</a:t>
            </a:r>
            <a:r>
              <a:rPr lang="en-US" altLang="ja-JP" dirty="0" smtClean="0">
                <a:solidFill>
                  <a:srgbClr val="009900"/>
                </a:solidFill>
              </a:rPr>
              <a:t>, </a:t>
            </a:r>
            <a:r>
              <a:rPr lang="en-US" altLang="ja-JP" dirty="0" err="1" smtClean="0">
                <a:solidFill>
                  <a:srgbClr val="009900"/>
                </a:solidFill>
              </a:rPr>
              <a:t>Tanahashi</a:t>
            </a:r>
            <a:r>
              <a:rPr lang="en-US" altLang="ja-JP" dirty="0" smtClean="0">
                <a:solidFill>
                  <a:srgbClr val="009900"/>
                </a:solidFill>
              </a:rPr>
              <a:t> and TT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457200" y="0"/>
            <a:ext cx="8229600" cy="7647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dirty="0" smtClean="0">
                <a:latin typeface="+mj-lt"/>
                <a:ea typeface="+mj-ea"/>
                <a:cs typeface="+mj-cs"/>
              </a:rPr>
              <a:t>Stability of linear perturbation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64724</TotalTime>
  <Words>1035</Words>
  <Application>Microsoft Office PowerPoint</Application>
  <PresentationFormat>画面に合わせる (4:3)</PresentationFormat>
  <Paragraphs>204</Paragraphs>
  <Slides>21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3" baseType="lpstr">
      <vt:lpstr>Office テーマ</vt:lpstr>
      <vt:lpstr>数式</vt:lpstr>
      <vt:lpstr>Graviton Oscillation in a viable bigravity model </vt:lpstr>
      <vt:lpstr>スライド 2</vt:lpstr>
      <vt:lpstr>スライド 3</vt:lpstr>
      <vt:lpstr>スライド 4</vt:lpstr>
      <vt:lpstr>スライド 5</vt:lpstr>
      <vt:lpstr>Ghost free bi-gravity</vt:lpstr>
      <vt:lpstr>FLRW background</vt:lpstr>
      <vt:lpstr>Branch 2 background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Induced gravity on the brane</vt:lpstr>
      <vt:lpstr>スライド 20</vt:lpstr>
      <vt:lpstr>スライド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A05 Theory Group  Theoretical study for astrophysics through multimessenger observations  of gravitational wave sources</dc:title>
  <dc:creator>tama</dc:creator>
  <cp:lastModifiedBy>tama</cp:lastModifiedBy>
  <cp:revision>40</cp:revision>
  <dcterms:created xsi:type="dcterms:W3CDTF">2012-08-27T01:52:59Z</dcterms:created>
  <dcterms:modified xsi:type="dcterms:W3CDTF">2015-06-14T23:49:14Z</dcterms:modified>
</cp:coreProperties>
</file>